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65" r:id="rId2"/>
    <p:sldId id="345" r:id="rId3"/>
    <p:sldId id="399" r:id="rId4"/>
    <p:sldId id="400" r:id="rId5"/>
    <p:sldId id="382" r:id="rId6"/>
    <p:sldId id="383" r:id="rId7"/>
    <p:sldId id="366" r:id="rId8"/>
    <p:sldId id="368" r:id="rId9"/>
    <p:sldId id="346" r:id="rId10"/>
    <p:sldId id="369" r:id="rId11"/>
    <p:sldId id="370" r:id="rId12"/>
    <p:sldId id="347" r:id="rId13"/>
    <p:sldId id="349" r:id="rId14"/>
    <p:sldId id="355" r:id="rId15"/>
    <p:sldId id="372" r:id="rId16"/>
    <p:sldId id="3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880">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90D17"/>
    <a:srgbClr val="3D77A1"/>
    <a:srgbClr val="962D91"/>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249" autoAdjust="0"/>
  </p:normalViewPr>
  <p:slideViewPr>
    <p:cSldViewPr snapToGrid="0" showGuides="1">
      <p:cViewPr varScale="1">
        <p:scale>
          <a:sx n="125" d="100"/>
          <a:sy n="125" d="100"/>
        </p:scale>
        <p:origin x="102" y="132"/>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32" d="100"/>
        <a:sy n="132" d="100"/>
      </p:scale>
      <p:origin x="0" y="0"/>
    </p:cViewPr>
  </p:sorterViewPr>
  <p:notesViewPr>
    <p:cSldViewPr snapToGrid="0" showGuides="1">
      <p:cViewPr varScale="1">
        <p:scale>
          <a:sx n="96" d="100"/>
          <a:sy n="96" d="100"/>
        </p:scale>
        <p:origin x="3558" y="90"/>
      </p:cViewPr>
      <p:guideLst>
        <p:guide orient="horz" pos="2880"/>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C5D11F-CD44-40A0-AA02-2B68902F5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79914A4-FFD4-40D3-9898-515A7A6EED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F766F-2468-4ADB-A95C-421AA7807DE0}" type="datetimeFigureOut">
              <a:rPr lang="en-GB" smtClean="0"/>
              <a:t>04/08/2020</a:t>
            </a:fld>
            <a:endParaRPr lang="en-GB"/>
          </a:p>
        </p:txBody>
      </p:sp>
      <p:sp>
        <p:nvSpPr>
          <p:cNvPr id="4" name="Footer Placeholder 3">
            <a:extLst>
              <a:ext uri="{FF2B5EF4-FFF2-40B4-BE49-F238E27FC236}">
                <a16:creationId xmlns:a16="http://schemas.microsoft.com/office/drawing/2014/main" id="{083853BC-6443-4B55-ADBA-3F5977C380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5DB51DE-305C-49DC-BA08-5CDF4823E5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901A62-01C1-4CE9-BC46-67E691358356}" type="slidenum">
              <a:rPr lang="en-GB" smtClean="0"/>
              <a:t>‹#›</a:t>
            </a:fld>
            <a:endParaRPr lang="en-GB"/>
          </a:p>
        </p:txBody>
      </p:sp>
    </p:spTree>
    <p:extLst>
      <p:ext uri="{BB962C8B-B14F-4D97-AF65-F5344CB8AC3E}">
        <p14:creationId xmlns:p14="http://schemas.microsoft.com/office/powerpoint/2010/main" val="4243526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194153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dirty="0"/>
          </a:p>
        </p:txBody>
      </p:sp>
    </p:spTree>
    <p:extLst>
      <p:ext uri="{BB962C8B-B14F-4D97-AF65-F5344CB8AC3E}">
        <p14:creationId xmlns:p14="http://schemas.microsoft.com/office/powerpoint/2010/main" val="45922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dirty="0"/>
          </a:p>
        </p:txBody>
      </p:sp>
    </p:spTree>
    <p:extLst>
      <p:ext uri="{BB962C8B-B14F-4D97-AF65-F5344CB8AC3E}">
        <p14:creationId xmlns:p14="http://schemas.microsoft.com/office/powerpoint/2010/main" val="317830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331824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Can</a:t>
            </a:r>
            <a:r>
              <a:rPr lang="en-GB" baseline="0" dirty="0"/>
              <a:t> we make this more </a:t>
            </a:r>
            <a:r>
              <a:rPr lang="en-GB" baseline="0" dirty="0" err="1"/>
              <a:t>exicting</a:t>
            </a:r>
            <a:r>
              <a:rPr lang="en-GB" baseline="0" dirty="0"/>
              <a:t>!?</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13</a:t>
            </a:fld>
            <a:endParaRPr lang="en-GB" dirty="0"/>
          </a:p>
        </p:txBody>
      </p:sp>
    </p:spTree>
    <p:extLst>
      <p:ext uri="{BB962C8B-B14F-4D97-AF65-F5344CB8AC3E}">
        <p14:creationId xmlns:p14="http://schemas.microsoft.com/office/powerpoint/2010/main" val="200915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14</a:t>
            </a:fld>
            <a:endParaRPr lang="en-GB" dirty="0"/>
          </a:p>
        </p:txBody>
      </p:sp>
    </p:spTree>
    <p:extLst>
      <p:ext uri="{BB962C8B-B14F-4D97-AF65-F5344CB8AC3E}">
        <p14:creationId xmlns:p14="http://schemas.microsoft.com/office/powerpoint/2010/main" val="231602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123226"/>
            <a:ext cx="5952000" cy="1080775"/>
          </a:xfrm>
        </p:spPr>
        <p:txBody>
          <a:bodyPr/>
          <a:lstStyle>
            <a:lvl1pPr algn="l">
              <a:lnSpc>
                <a:spcPts val="3800"/>
              </a:lnSpc>
              <a:defRPr/>
            </a:lvl1pPr>
          </a:lstStyle>
          <a:p>
            <a:r>
              <a:rPr lang="en-GB"/>
              <a:t>Click to edit Master title style</a:t>
            </a:r>
          </a:p>
        </p:txBody>
      </p:sp>
      <p:sp>
        <p:nvSpPr>
          <p:cNvPr id="3" name="Subtitle 2"/>
          <p:cNvSpPr>
            <a:spLocks noGrp="1"/>
          </p:cNvSpPr>
          <p:nvPr>
            <p:ph type="subTitle" idx="1"/>
          </p:nvPr>
        </p:nvSpPr>
        <p:spPr>
          <a:xfrm>
            <a:off x="586317" y="3439800"/>
            <a:ext cx="5952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897" y="435312"/>
            <a:ext cx="3689807" cy="703677"/>
          </a:xfrm>
          <a:prstGeom prst="rect">
            <a:avLst/>
          </a:prstGeom>
        </p:spPr>
      </p:pic>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541" y="0"/>
            <a:ext cx="5099460" cy="6858000"/>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4" name="Picture Placeholder 6"/>
          <p:cNvSpPr>
            <a:spLocks noGrp="1"/>
          </p:cNvSpPr>
          <p:nvPr>
            <p:ph type="pic" sz="quarter" idx="10" hasCustomPrompt="1"/>
          </p:nvPr>
        </p:nvSpPr>
        <p:spPr>
          <a:xfrm>
            <a:off x="586317" y="2232000"/>
            <a:ext cx="8208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586318" y="6162675"/>
            <a:ext cx="8235949" cy="374650"/>
          </a:xfrm>
        </p:spPr>
        <p:txBody>
          <a:bodyPr/>
          <a:lstStyle>
            <a:lvl1pPr>
              <a:spcBef>
                <a:spcPts val="0"/>
              </a:spcBef>
              <a:defRPr sz="1400"/>
            </a:lvl1pPr>
          </a:lstStyle>
          <a:p>
            <a:pPr lvl="0"/>
            <a:r>
              <a:rPr lang="en-GB"/>
              <a:t>Click to edit Master text styles</a:t>
            </a:r>
          </a:p>
        </p:txBody>
      </p:sp>
    </p:spTree>
    <p:extLst>
      <p:ext uri="{BB962C8B-B14F-4D97-AF65-F5344CB8AC3E}">
        <p14:creationId xmlns:p14="http://schemas.microsoft.com/office/powerpoint/2010/main" val="400545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586317" y="1202400"/>
            <a:ext cx="8160000" cy="460800"/>
          </a:xfrm>
        </p:spPr>
        <p:txBody>
          <a:bodyPr anchor="t" anchorCtr="0"/>
          <a:lstStyle>
            <a:lvl1pPr>
              <a:defRPr sz="2000"/>
            </a:lvl1pPr>
          </a:lstStyle>
          <a:p>
            <a:r>
              <a:rPr lang="en-GB"/>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317" y="442511"/>
            <a:ext cx="2640000" cy="584184"/>
          </a:xfrm>
          <a:prstGeom prst="rect">
            <a:avLst/>
          </a:prstGeom>
        </p:spPr>
      </p:pic>
      <p:sp>
        <p:nvSpPr>
          <p:cNvPr id="8" name="Text Placeholder 5"/>
          <p:cNvSpPr>
            <a:spLocks noGrp="1"/>
          </p:cNvSpPr>
          <p:nvPr>
            <p:ph type="body" sz="quarter" idx="11"/>
          </p:nvPr>
        </p:nvSpPr>
        <p:spPr>
          <a:xfrm>
            <a:off x="586318" y="6162675"/>
            <a:ext cx="8235949" cy="374650"/>
          </a:xfrm>
        </p:spPr>
        <p:txBody>
          <a:bodyPr/>
          <a:lstStyle>
            <a:lvl1pPr>
              <a:spcBef>
                <a:spcPts val="0"/>
              </a:spcBef>
              <a:defRPr sz="1400"/>
            </a:lvl1pPr>
          </a:lstStyle>
          <a:p>
            <a:pPr lvl="0"/>
            <a:r>
              <a:rPr lang="en-GB"/>
              <a:t>Click to edit Master text styles</a:t>
            </a:r>
          </a:p>
        </p:txBody>
      </p:sp>
    </p:spTree>
    <p:extLst>
      <p:ext uri="{BB962C8B-B14F-4D97-AF65-F5344CB8AC3E}">
        <p14:creationId xmlns:p14="http://schemas.microsoft.com/office/powerpoint/2010/main" val="297720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75774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12192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296026"/>
            <a:ext cx="5952000" cy="562375"/>
          </a:xfrm>
        </p:spPr>
        <p:txBody>
          <a:bodyPr anchor="t" anchorCtr="0"/>
          <a:lstStyle>
            <a:lvl1pPr algn="l">
              <a:lnSpc>
                <a:spcPts val="3800"/>
              </a:lnSpc>
              <a:defRPr/>
            </a:lvl1pPr>
          </a:lstStyle>
          <a:p>
            <a:r>
              <a:rPr lang="en-GB"/>
              <a:t>Click to edit Master title style</a:t>
            </a:r>
          </a:p>
        </p:txBody>
      </p:sp>
      <p:sp>
        <p:nvSpPr>
          <p:cNvPr id="3" name="Subtitle 2"/>
          <p:cNvSpPr>
            <a:spLocks noGrp="1"/>
          </p:cNvSpPr>
          <p:nvPr>
            <p:ph type="subTitle" idx="1"/>
          </p:nvPr>
        </p:nvSpPr>
        <p:spPr>
          <a:xfrm>
            <a:off x="586318" y="2849400"/>
            <a:ext cx="5590116"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317" y="442510"/>
            <a:ext cx="2640000" cy="56237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541" y="0"/>
            <a:ext cx="5099460" cy="6858000"/>
          </a:xfrm>
          <a:prstGeom prst="rect">
            <a:avLst/>
          </a:prstGeom>
        </p:spPr>
      </p:pic>
    </p:spTree>
    <p:extLst>
      <p:ext uri="{BB962C8B-B14F-4D97-AF65-F5344CB8AC3E}">
        <p14:creationId xmlns:p14="http://schemas.microsoft.com/office/powerpoint/2010/main" val="247346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296026"/>
            <a:ext cx="5952000" cy="562375"/>
          </a:xfrm>
        </p:spPr>
        <p:txBody>
          <a:bodyPr anchor="t" anchorCtr="0"/>
          <a:lstStyle>
            <a:lvl1pPr algn="l">
              <a:lnSpc>
                <a:spcPts val="3800"/>
              </a:lnSpc>
              <a:defRPr/>
            </a:lvl1pPr>
          </a:lstStyle>
          <a:p>
            <a:r>
              <a:rPr lang="en-GB"/>
              <a:t>Click to edit Master title style</a:t>
            </a:r>
          </a:p>
        </p:txBody>
      </p:sp>
      <p:sp>
        <p:nvSpPr>
          <p:cNvPr id="3" name="Subtitle 2"/>
          <p:cNvSpPr>
            <a:spLocks noGrp="1"/>
          </p:cNvSpPr>
          <p:nvPr>
            <p:ph type="subTitle" idx="1"/>
          </p:nvPr>
        </p:nvSpPr>
        <p:spPr>
          <a:xfrm>
            <a:off x="586318" y="2849400"/>
            <a:ext cx="5590116"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317" y="442511"/>
            <a:ext cx="2640000" cy="56237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3518" y="-388"/>
            <a:ext cx="4058567" cy="6858000"/>
          </a:xfrm>
          <a:prstGeom prst="rect">
            <a:avLst/>
          </a:prstGeom>
        </p:spPr>
      </p:pic>
    </p:spTree>
    <p:extLst>
      <p:ext uri="{BB962C8B-B14F-4D97-AF65-F5344CB8AC3E}">
        <p14:creationId xmlns:p14="http://schemas.microsoft.com/office/powerpoint/2010/main" val="211897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123226"/>
            <a:ext cx="5952000" cy="1080775"/>
          </a:xfrm>
        </p:spPr>
        <p:txBody>
          <a:bodyPr/>
          <a:lstStyle>
            <a:lvl1pPr algn="l">
              <a:lnSpc>
                <a:spcPts val="3800"/>
              </a:lnSpc>
              <a:defRPr/>
            </a:lvl1pPr>
          </a:lstStyle>
          <a:p>
            <a:r>
              <a:rPr lang="en-GB"/>
              <a:t>Click to edit Master title style</a:t>
            </a:r>
          </a:p>
        </p:txBody>
      </p:sp>
      <p:sp>
        <p:nvSpPr>
          <p:cNvPr id="3" name="Subtitle 2"/>
          <p:cNvSpPr>
            <a:spLocks noGrp="1"/>
          </p:cNvSpPr>
          <p:nvPr>
            <p:ph type="subTitle" idx="1"/>
          </p:nvPr>
        </p:nvSpPr>
        <p:spPr>
          <a:xfrm>
            <a:off x="586317" y="3439800"/>
            <a:ext cx="5952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897" y="435312"/>
            <a:ext cx="3689807" cy="703677"/>
          </a:xfrm>
          <a:prstGeom prst="rect">
            <a:avLst/>
          </a:prstGeom>
        </p:spPr>
      </p:pic>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3518" y="-388"/>
            <a:ext cx="4058567" cy="6858000"/>
          </a:xfrm>
          <a:prstGeom prst="rect">
            <a:avLst/>
          </a:prstGeom>
        </p:spPr>
      </p:pic>
    </p:spTree>
    <p:extLst>
      <p:ext uri="{BB962C8B-B14F-4D97-AF65-F5344CB8AC3E}">
        <p14:creationId xmlns:p14="http://schemas.microsoft.com/office/powerpoint/2010/main" val="24472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897" y="435312"/>
            <a:ext cx="3689807" cy="783888"/>
          </a:xfrm>
          <a:prstGeom prst="rect">
            <a:avLst/>
          </a:prstGeom>
        </p:spPr>
      </p:pic>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sp>
        <p:nvSpPr>
          <p:cNvPr id="6" name="Rectangle 5"/>
          <p:cNvSpPr/>
          <p:nvPr userDrawn="1"/>
        </p:nvSpPr>
        <p:spPr>
          <a:xfrm>
            <a:off x="5232000" y="0"/>
            <a:ext cx="696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6144000" y="1964826"/>
            <a:ext cx="5808000" cy="1080775"/>
          </a:xfrm>
        </p:spPr>
        <p:txBody>
          <a:bodyPr/>
          <a:lstStyle>
            <a:lvl1pPr algn="l">
              <a:lnSpc>
                <a:spcPts val="3800"/>
              </a:lnSpc>
              <a:defRPr/>
            </a:lvl1pPr>
          </a:lstStyle>
          <a:p>
            <a:r>
              <a:rPr lang="en-GB"/>
              <a:t>Click to edit Master title style</a:t>
            </a:r>
          </a:p>
        </p:txBody>
      </p:sp>
      <p:sp>
        <p:nvSpPr>
          <p:cNvPr id="3" name="Subtitle 2"/>
          <p:cNvSpPr>
            <a:spLocks noGrp="1"/>
          </p:cNvSpPr>
          <p:nvPr>
            <p:ph type="subTitle" idx="1"/>
          </p:nvPr>
        </p:nvSpPr>
        <p:spPr>
          <a:xfrm>
            <a:off x="6144000" y="3835800"/>
            <a:ext cx="53952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11808" b="16524"/>
          <a:stretch/>
        </p:blipFill>
        <p:spPr>
          <a:xfrm>
            <a:off x="2764916" y="0"/>
            <a:ext cx="3702817" cy="6858000"/>
          </a:xfrm>
          <a:prstGeom prst="rect">
            <a:avLst/>
          </a:prstGeom>
        </p:spPr>
      </p:pic>
    </p:spTree>
    <p:extLst>
      <p:ext uri="{BB962C8B-B14F-4D97-AF65-F5344CB8AC3E}">
        <p14:creationId xmlns:p14="http://schemas.microsoft.com/office/powerpoint/2010/main" val="13043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586317" y="3563226"/>
            <a:ext cx="5952000" cy="1080775"/>
          </a:xfrm>
        </p:spPr>
        <p:txBody>
          <a:bodyPr/>
          <a:lstStyle>
            <a:lvl1pPr algn="l">
              <a:lnSpc>
                <a:spcPts val="3800"/>
              </a:lnSpc>
              <a:defRPr/>
            </a:lvl1pPr>
          </a:lstStyle>
          <a:p>
            <a:r>
              <a:rPr lang="en-GB"/>
              <a:t>Click to edit Master title style</a:t>
            </a:r>
          </a:p>
        </p:txBody>
      </p:sp>
      <p:sp>
        <p:nvSpPr>
          <p:cNvPr id="3" name="Subtitle 2"/>
          <p:cNvSpPr>
            <a:spLocks noGrp="1"/>
          </p:cNvSpPr>
          <p:nvPr>
            <p:ph type="subTitle" idx="1"/>
          </p:nvPr>
        </p:nvSpPr>
        <p:spPr>
          <a:xfrm>
            <a:off x="586317" y="4728600"/>
            <a:ext cx="5952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897" y="435312"/>
            <a:ext cx="3689807" cy="703677"/>
          </a:xfrm>
          <a:prstGeom prst="rect">
            <a:avLst/>
          </a:prstGeom>
        </p:spPr>
      </p:pic>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2113" y="0"/>
            <a:ext cx="5709920" cy="6858000"/>
          </a:xfrm>
          <a:prstGeom prst="rect">
            <a:avLst/>
          </a:prstGeom>
        </p:spPr>
      </p:pic>
    </p:spTree>
    <p:extLst>
      <p:ext uri="{BB962C8B-B14F-4D97-AF65-F5344CB8AC3E}">
        <p14:creationId xmlns:p14="http://schemas.microsoft.com/office/powerpoint/2010/main" val="16207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12192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586317" y="1295226"/>
            <a:ext cx="5952000" cy="1080775"/>
          </a:xfrm>
        </p:spPr>
        <p:txBody>
          <a:bodyPr/>
          <a:lstStyle>
            <a:lvl1pPr algn="l">
              <a:lnSpc>
                <a:spcPts val="3800"/>
              </a:lnSpc>
              <a:defRPr/>
            </a:lvl1pPr>
          </a:lstStyle>
          <a:p>
            <a:r>
              <a:rPr lang="en-GB"/>
              <a:t>Click to edit Master title style</a:t>
            </a:r>
          </a:p>
        </p:txBody>
      </p:sp>
      <p:sp>
        <p:nvSpPr>
          <p:cNvPr id="3" name="Subtitle 2"/>
          <p:cNvSpPr>
            <a:spLocks noGrp="1"/>
          </p:cNvSpPr>
          <p:nvPr>
            <p:ph type="subTitle" idx="1"/>
          </p:nvPr>
        </p:nvSpPr>
        <p:spPr>
          <a:xfrm>
            <a:off x="7238400" y="1409400"/>
            <a:ext cx="44352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897" y="435312"/>
            <a:ext cx="3689807" cy="733915"/>
          </a:xfrm>
          <a:prstGeom prst="rect">
            <a:avLst/>
          </a:prstGeom>
        </p:spPr>
      </p:pic>
    </p:spTree>
    <p:extLst>
      <p:ext uri="{BB962C8B-B14F-4D97-AF65-F5344CB8AC3E}">
        <p14:creationId xmlns:p14="http://schemas.microsoft.com/office/powerpoint/2010/main" val="10830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699226"/>
            <a:ext cx="5490483" cy="1080775"/>
          </a:xfrm>
        </p:spPr>
        <p:txBody>
          <a:bodyPr/>
          <a:lstStyle>
            <a:lvl1pPr algn="l">
              <a:lnSpc>
                <a:spcPts val="3800"/>
              </a:lnSpc>
              <a:defRPr/>
            </a:lvl1pPr>
          </a:lstStyle>
          <a:p>
            <a:r>
              <a:rPr lang="en-GB"/>
              <a:t>Click to edit Master title style</a:t>
            </a:r>
          </a:p>
        </p:txBody>
      </p:sp>
      <p:sp>
        <p:nvSpPr>
          <p:cNvPr id="3" name="Subtitle 2"/>
          <p:cNvSpPr>
            <a:spLocks noGrp="1"/>
          </p:cNvSpPr>
          <p:nvPr>
            <p:ph type="subTitle" idx="1"/>
          </p:nvPr>
        </p:nvSpPr>
        <p:spPr>
          <a:xfrm>
            <a:off x="586317" y="3958200"/>
            <a:ext cx="5490483"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897" y="435312"/>
            <a:ext cx="3689807" cy="671593"/>
          </a:xfrm>
          <a:prstGeom prst="rect">
            <a:avLst/>
          </a:prstGeom>
        </p:spPr>
      </p:pic>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7863"/>
          <a:stretch/>
        </p:blipFill>
        <p:spPr>
          <a:xfrm>
            <a:off x="7234322" y="0"/>
            <a:ext cx="4161307" cy="6858000"/>
          </a:xfrm>
          <a:prstGeom prst="rect">
            <a:avLst/>
          </a:prstGeom>
        </p:spPr>
      </p:pic>
      <p:sp>
        <p:nvSpPr>
          <p:cNvPr id="7" name="Picture Placeholder 6"/>
          <p:cNvSpPr>
            <a:spLocks noGrp="1"/>
          </p:cNvSpPr>
          <p:nvPr>
            <p:ph type="pic" sz="quarter" idx="10" hasCustomPrompt="1"/>
          </p:nvPr>
        </p:nvSpPr>
        <p:spPr>
          <a:xfrm>
            <a:off x="6192000" y="1324800"/>
            <a:ext cx="60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30895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12192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586317" y="3419226"/>
            <a:ext cx="5952000" cy="1080775"/>
          </a:xfrm>
        </p:spPr>
        <p:txBody>
          <a:bodyPr/>
          <a:lstStyle>
            <a:lvl1pPr algn="l">
              <a:lnSpc>
                <a:spcPts val="3800"/>
              </a:lnSpc>
              <a:defRPr/>
            </a:lvl1pPr>
          </a:lstStyle>
          <a:p>
            <a:r>
              <a:rPr lang="en-GB"/>
              <a:t>Click to edit Master title style</a:t>
            </a:r>
          </a:p>
        </p:txBody>
      </p:sp>
      <p:sp>
        <p:nvSpPr>
          <p:cNvPr id="3" name="Subtitle 2"/>
          <p:cNvSpPr>
            <a:spLocks noGrp="1"/>
          </p:cNvSpPr>
          <p:nvPr>
            <p:ph type="subTitle" idx="1"/>
          </p:nvPr>
        </p:nvSpPr>
        <p:spPr>
          <a:xfrm>
            <a:off x="586317" y="4627800"/>
            <a:ext cx="44352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897" y="435312"/>
            <a:ext cx="3689807" cy="659088"/>
          </a:xfrm>
          <a:prstGeom prst="rect">
            <a:avLst/>
          </a:prstGeom>
        </p:spPr>
      </p:pic>
    </p:spTree>
    <p:extLst>
      <p:ext uri="{BB962C8B-B14F-4D97-AF65-F5344CB8AC3E}">
        <p14:creationId xmlns:p14="http://schemas.microsoft.com/office/powerpoint/2010/main" val="264830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1210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105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317" y="1317600"/>
            <a:ext cx="8160000" cy="632838"/>
          </a:xfrm>
          <a:prstGeom prst="rect">
            <a:avLst/>
          </a:prstGeom>
        </p:spPr>
        <p:txBody>
          <a:bodyPr vert="horz" lIns="0" tIns="0" rIns="0" bIns="0" rtlCol="0" anchor="b" anchorCtr="0">
            <a:noAutofit/>
          </a:bodyPr>
          <a:lstStyle/>
          <a:p>
            <a:r>
              <a:rPr lang="en-GB"/>
              <a:t>Click to edit Master title style</a:t>
            </a:r>
          </a:p>
        </p:txBody>
      </p:sp>
      <p:sp>
        <p:nvSpPr>
          <p:cNvPr id="3" name="Text Placeholder 2"/>
          <p:cNvSpPr>
            <a:spLocks noGrp="1"/>
          </p:cNvSpPr>
          <p:nvPr>
            <p:ph type="body" idx="1"/>
          </p:nvPr>
        </p:nvSpPr>
        <p:spPr>
          <a:xfrm>
            <a:off x="586317" y="2275200"/>
            <a:ext cx="8160000" cy="39096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6316" y="360000"/>
            <a:ext cx="3035813" cy="632837"/>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50" r:id="rId8"/>
    <p:sldLayoutId id="2147483656" r:id="rId9"/>
    <p:sldLayoutId id="2147483664" r:id="rId10"/>
    <p:sldLayoutId id="2147483657" r:id="rId11"/>
    <p:sldLayoutId id="2147483654" r:id="rId12"/>
    <p:sldLayoutId id="2147483665" r:id="rId13"/>
    <p:sldLayoutId id="2147483666" r:id="rId14"/>
    <p:sldLayoutId id="2147483667" r:id="rId15"/>
    <p:sldLayoutId id="2147483655" r:id="rId16"/>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hyperlink" Target="https://www.wiley.com/network/cochranelibrarytraining" TargetMode="External"/><Relationship Id="rId3" Type="http://schemas.openxmlformats.org/officeDocument/2006/relationships/hyperlink" Target="http://www.wiley.com/" TargetMode="External"/><Relationship Id="rId7" Type="http://schemas.openxmlformats.org/officeDocument/2006/relationships/image" Target="../media/image11.png"/><Relationship Id="rId2" Type="http://schemas.openxmlformats.org/officeDocument/2006/relationships/hyperlink" Target="http://www.cochrane.org/" TargetMode="External"/><Relationship Id="rId1" Type="http://schemas.openxmlformats.org/officeDocument/2006/relationships/slideLayout" Target="../slideLayouts/slideLayout9.xml"/><Relationship Id="rId6" Type="http://schemas.openxmlformats.org/officeDocument/2006/relationships/hyperlink" Target="http://community.cochrane.org/editorial-and-publishing-policy-resource/publishing-model/translation/translation-projects" TargetMode="External"/><Relationship Id="rId11" Type="http://schemas.openxmlformats.org/officeDocument/2006/relationships/image" Target="../media/image13.png"/><Relationship Id="rId5" Type="http://schemas.openxmlformats.org/officeDocument/2006/relationships/hyperlink" Target="https://www.cochranelibrary.com/es" TargetMode="External"/><Relationship Id="rId10" Type="http://schemas.openxmlformats.org/officeDocument/2006/relationships/hyperlink" Target="https://www.cochranelibrary.com/special-collections" TargetMode="External"/><Relationship Id="rId4" Type="http://schemas.openxmlformats.org/officeDocument/2006/relationships/hyperlink" Target="https://www.cochranelibrary.com/about/releases" TargetMode="Externa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hyperlink" Target="mailto:support@cochrane.org"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video" Target="https://www.youtube.com/embed/WpY0ogAHNJY?start=7&amp;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54721B-0C4B-4549-BAF9-338CB5184E93}"/>
              </a:ext>
            </a:extLst>
          </p:cNvPr>
          <p:cNvPicPr>
            <a:picLocks noChangeAspect="1"/>
          </p:cNvPicPr>
          <p:nvPr/>
        </p:nvPicPr>
        <p:blipFill>
          <a:blip r:embed="rId3"/>
          <a:stretch>
            <a:fillRect/>
          </a:stretch>
        </p:blipFill>
        <p:spPr>
          <a:xfrm>
            <a:off x="0" y="1351935"/>
            <a:ext cx="12192000" cy="5506065"/>
          </a:xfrm>
          <a:prstGeom prst="rect">
            <a:avLst/>
          </a:prstGeom>
        </p:spPr>
      </p:pic>
      <p:sp>
        <p:nvSpPr>
          <p:cNvPr id="2" name="Title 1"/>
          <p:cNvSpPr>
            <a:spLocks noGrp="1"/>
          </p:cNvSpPr>
          <p:nvPr>
            <p:ph type="ctrTitle"/>
          </p:nvPr>
        </p:nvSpPr>
        <p:spPr>
          <a:xfrm>
            <a:off x="279317" y="1396041"/>
            <a:ext cx="4464000" cy="889959"/>
          </a:xfrm>
        </p:spPr>
        <p:txBody>
          <a:bodyPr/>
          <a:lstStyle/>
          <a:p>
            <a:r>
              <a:rPr lang="en-GB" sz="4000" dirty="0">
                <a:solidFill>
                  <a:srgbClr val="962D91"/>
                </a:solidFill>
              </a:rPr>
              <a:t>About Cochrane</a:t>
            </a:r>
          </a:p>
        </p:txBody>
      </p:sp>
      <p:sp>
        <p:nvSpPr>
          <p:cNvPr id="3" name="Subtitle 2"/>
          <p:cNvSpPr>
            <a:spLocks noGrp="1"/>
          </p:cNvSpPr>
          <p:nvPr>
            <p:ph type="subTitle" idx="1"/>
          </p:nvPr>
        </p:nvSpPr>
        <p:spPr>
          <a:xfrm>
            <a:off x="279317" y="2339701"/>
            <a:ext cx="3326400" cy="822600"/>
          </a:xfrm>
        </p:spPr>
        <p:txBody>
          <a:bodyPr/>
          <a:lstStyle/>
          <a:p>
            <a:r>
              <a:rPr lang="en-GB" b="0" dirty="0">
                <a:solidFill>
                  <a:srgbClr val="003366"/>
                </a:solidFill>
                <a:latin typeface="+mn-lt"/>
              </a:rPr>
              <a:t>January 2020</a:t>
            </a:r>
          </a:p>
        </p:txBody>
      </p:sp>
      <p:sp>
        <p:nvSpPr>
          <p:cNvPr id="5" name="TextBox 4"/>
          <p:cNvSpPr txBox="1"/>
          <p:nvPr/>
        </p:nvSpPr>
        <p:spPr>
          <a:xfrm>
            <a:off x="279317" y="5759366"/>
            <a:ext cx="2147639" cy="923330"/>
          </a:xfrm>
          <a:prstGeom prst="rect">
            <a:avLst/>
          </a:prstGeom>
          <a:noFill/>
        </p:spPr>
        <p:txBody>
          <a:bodyPr wrap="none" lIns="0" tIns="0" rIns="0" bIns="0" rtlCol="0">
            <a:noAutofit/>
          </a:bodyPr>
          <a:lstStyle/>
          <a:p>
            <a:pPr>
              <a:lnSpc>
                <a:spcPts val="2000"/>
              </a:lnSpc>
            </a:pPr>
            <a:r>
              <a:rPr lang="en-GB" spc="-30" dirty="0">
                <a:solidFill>
                  <a:srgbClr val="003366"/>
                </a:solidFill>
              </a:rPr>
              <a:t>Trusted evidence.</a:t>
            </a:r>
          </a:p>
          <a:p>
            <a:pPr>
              <a:lnSpc>
                <a:spcPts val="2000"/>
              </a:lnSpc>
            </a:pPr>
            <a:r>
              <a:rPr lang="en-GB" spc="-30" dirty="0">
                <a:solidFill>
                  <a:srgbClr val="003366"/>
                </a:solidFill>
              </a:rPr>
              <a:t>Informed decisions.</a:t>
            </a:r>
          </a:p>
          <a:p>
            <a:pPr>
              <a:lnSpc>
                <a:spcPts val="2000"/>
              </a:lnSpc>
            </a:pPr>
            <a:r>
              <a:rPr lang="en-GB" spc="-30" dirty="0">
                <a:solidFill>
                  <a:schemeClr val="bg2"/>
                </a:solidFill>
              </a:rPr>
              <a:t>Better health.</a:t>
            </a:r>
          </a:p>
        </p:txBody>
      </p:sp>
      <p:sp>
        <p:nvSpPr>
          <p:cNvPr id="8" name="Title 1">
            <a:extLst>
              <a:ext uri="{FF2B5EF4-FFF2-40B4-BE49-F238E27FC236}">
                <a16:creationId xmlns:a16="http://schemas.microsoft.com/office/drawing/2014/main" id="{E8874B40-0A09-41D4-9137-165F2BC36EAA}"/>
              </a:ext>
            </a:extLst>
          </p:cNvPr>
          <p:cNvSpPr txBox="1">
            <a:spLocks/>
          </p:cNvSpPr>
          <p:nvPr/>
        </p:nvSpPr>
        <p:spPr>
          <a:xfrm>
            <a:off x="279317" y="3116581"/>
            <a:ext cx="9832423" cy="1623059"/>
          </a:xfrm>
          <a:prstGeom prst="rect">
            <a:avLst/>
          </a:prstGeom>
        </p:spPr>
        <p:txBody>
          <a:bodyPr vert="horz" lIns="0" tIns="0" rIns="0" bIns="0" rtlCol="0" anchor="b" anchorCtr="0">
            <a:noAutofit/>
          </a:bodyPr>
          <a:lstStyle>
            <a:lvl1pPr algn="l" defTabSz="914400" rtl="0" eaLnBrk="1" latinLnBrk="0" hangingPunct="1">
              <a:lnSpc>
                <a:spcPts val="3800"/>
              </a:lnSpc>
              <a:spcBef>
                <a:spcPct val="0"/>
              </a:spcBef>
              <a:buNone/>
              <a:defRPr sz="3600" b="1" kern="1200" spc="-40" baseline="0">
                <a:solidFill>
                  <a:schemeClr val="bg2"/>
                </a:solidFill>
                <a:latin typeface="+mj-lt"/>
                <a:ea typeface="+mj-ea"/>
                <a:cs typeface="+mj-cs"/>
              </a:defRPr>
            </a:lvl1pPr>
          </a:lstStyle>
          <a:p>
            <a:pPr>
              <a:lnSpc>
                <a:spcPct val="100000"/>
              </a:lnSpc>
            </a:pPr>
            <a:r>
              <a:rPr lang="en-GB" sz="1800" b="0" dirty="0"/>
              <a:t>“We’re a knowledge organization built on the capabilities and passion of our collaborators; and the good news is that people from around the world are flocking to contribute and support our work.“</a:t>
            </a:r>
            <a:br>
              <a:rPr lang="en-GB" sz="1800" b="0" dirty="0"/>
            </a:br>
            <a:br>
              <a:rPr lang="en-GB" sz="1000" dirty="0"/>
            </a:br>
            <a:r>
              <a:rPr lang="en-GB" sz="1800" b="0" i="1" dirty="0">
                <a:solidFill>
                  <a:srgbClr val="003366"/>
                </a:solidFill>
              </a:rPr>
              <a:t>Mark Wilson</a:t>
            </a:r>
            <a:br>
              <a:rPr lang="en-GB" sz="2000" b="0" i="1" dirty="0">
                <a:solidFill>
                  <a:srgbClr val="003366"/>
                </a:solidFill>
              </a:rPr>
            </a:br>
            <a:r>
              <a:rPr lang="en-GB" sz="1800" b="0" i="1" dirty="0">
                <a:solidFill>
                  <a:srgbClr val="003366"/>
                </a:solidFill>
              </a:rPr>
              <a:t>Cochrane Chief Executive Officer</a:t>
            </a:r>
            <a:endParaRPr lang="en-GB" sz="2000" dirty="0">
              <a:solidFill>
                <a:srgbClr val="003366"/>
              </a:solidFill>
            </a:endParaRPr>
          </a:p>
        </p:txBody>
      </p:sp>
    </p:spTree>
    <p:extLst>
      <p:ext uri="{BB962C8B-B14F-4D97-AF65-F5344CB8AC3E}">
        <p14:creationId xmlns:p14="http://schemas.microsoft.com/office/powerpoint/2010/main" val="41060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317" y="1317600"/>
            <a:ext cx="8160000" cy="473100"/>
          </a:xfrm>
        </p:spPr>
        <p:txBody>
          <a:bodyPr/>
          <a:lstStyle/>
          <a:p>
            <a:r>
              <a:rPr lang="en-US" dirty="0"/>
              <a:t>Principles</a:t>
            </a:r>
            <a:endParaRPr lang="en-US" dirty="0">
              <a:solidFill>
                <a:srgbClr val="FF0000"/>
              </a:solidFill>
            </a:endParaRPr>
          </a:p>
        </p:txBody>
      </p:sp>
      <p:sp>
        <p:nvSpPr>
          <p:cNvPr id="3" name="Content Placeholder 2"/>
          <p:cNvSpPr>
            <a:spLocks noGrp="1"/>
          </p:cNvSpPr>
          <p:nvPr>
            <p:ph idx="1"/>
          </p:nvPr>
        </p:nvSpPr>
        <p:spPr>
          <a:xfrm>
            <a:off x="586317" y="1993298"/>
            <a:ext cx="11158008" cy="4436077"/>
          </a:xfrm>
        </p:spPr>
        <p:txBody>
          <a:bodyPr/>
          <a:lstStyle/>
          <a:p>
            <a:pPr>
              <a:spcBef>
                <a:spcPts val="1200"/>
              </a:spcBef>
            </a:pPr>
            <a:r>
              <a:rPr lang="en-GB" b="1" dirty="0">
                <a:solidFill>
                  <a:schemeClr val="bg2"/>
                </a:solidFill>
              </a:rPr>
              <a:t>1</a:t>
            </a:r>
            <a:r>
              <a:rPr lang="en-GB" b="1" dirty="0"/>
              <a:t> Collaboration</a:t>
            </a:r>
            <a:br>
              <a:rPr lang="en-GB" dirty="0"/>
            </a:br>
            <a:r>
              <a:rPr lang="en-GB" sz="1800" dirty="0"/>
              <a:t>by fostering global co-operation, teamwork, and open and transparent communication and decision-making</a:t>
            </a:r>
            <a:r>
              <a:rPr lang="en-GB" dirty="0"/>
              <a:t>.</a:t>
            </a:r>
            <a:br>
              <a:rPr lang="en-GB" dirty="0"/>
            </a:br>
            <a:br>
              <a:rPr lang="en-GB" sz="1400" dirty="0"/>
            </a:br>
            <a:r>
              <a:rPr lang="en-GB" b="1" dirty="0">
                <a:solidFill>
                  <a:schemeClr val="bg2"/>
                </a:solidFill>
              </a:rPr>
              <a:t>2</a:t>
            </a:r>
            <a:r>
              <a:rPr lang="en-GB" b="1" dirty="0"/>
              <a:t> Building on the enthusiasm of individuals</a:t>
            </a:r>
            <a:br>
              <a:rPr lang="en-GB" dirty="0"/>
            </a:br>
            <a:r>
              <a:rPr lang="en-GB" sz="1800" dirty="0"/>
              <a:t>by involving, supporting, and training people of different skills and backgrounds.</a:t>
            </a:r>
            <a:br>
              <a:rPr lang="en-GB" sz="1800" dirty="0"/>
            </a:br>
            <a:br>
              <a:rPr lang="en-GB" sz="1400" dirty="0"/>
            </a:br>
            <a:r>
              <a:rPr lang="en-GB" b="1" dirty="0">
                <a:solidFill>
                  <a:schemeClr val="bg2"/>
                </a:solidFill>
              </a:rPr>
              <a:t>3</a:t>
            </a:r>
            <a:r>
              <a:rPr lang="en-GB" b="1" dirty="0"/>
              <a:t> Avoiding duplication of effort</a:t>
            </a:r>
            <a:br>
              <a:rPr lang="en-GB" dirty="0"/>
            </a:br>
            <a:r>
              <a:rPr lang="en-GB" sz="1800" dirty="0"/>
              <a:t>by good management, co-ordination and effective internal communications to maximize economy of effort.</a:t>
            </a:r>
            <a:br>
              <a:rPr lang="en-GB" sz="1800" dirty="0"/>
            </a:br>
            <a:br>
              <a:rPr lang="en-GB" sz="1400" dirty="0"/>
            </a:br>
            <a:r>
              <a:rPr lang="en-GB" b="1" dirty="0">
                <a:solidFill>
                  <a:schemeClr val="bg2"/>
                </a:solidFill>
              </a:rPr>
              <a:t>4</a:t>
            </a:r>
            <a:r>
              <a:rPr lang="en-GB" b="1" dirty="0"/>
              <a:t> Minimising bias</a:t>
            </a:r>
            <a:br>
              <a:rPr lang="en-GB" dirty="0"/>
            </a:br>
            <a:r>
              <a:rPr lang="en-GB" sz="1800" dirty="0"/>
              <a:t>through a variety of approaches such as scientific rigour, ensuring broad participation, and avoiding conflicts of interest.</a:t>
            </a:r>
            <a:br>
              <a:rPr lang="en-GB" sz="1800" dirty="0"/>
            </a:br>
            <a:br>
              <a:rPr lang="en-GB" sz="1400" dirty="0"/>
            </a:br>
            <a:r>
              <a:rPr lang="en-GB" b="1" dirty="0">
                <a:solidFill>
                  <a:schemeClr val="bg2"/>
                </a:solidFill>
              </a:rPr>
              <a:t>5</a:t>
            </a:r>
            <a:r>
              <a:rPr lang="en-GB" b="1" dirty="0"/>
              <a:t> Keeping up to date</a:t>
            </a:r>
            <a:br>
              <a:rPr lang="en-GB" dirty="0"/>
            </a:br>
            <a:r>
              <a:rPr lang="en-GB" sz="1800" dirty="0"/>
              <a:t>by a commitment to ensure Cochrane Systematic Reviews are maintained through identification and incorporation of new evidence. </a:t>
            </a:r>
            <a:endParaRPr lang="en-GB" dirty="0"/>
          </a:p>
          <a:p>
            <a:pPr>
              <a:spcBef>
                <a:spcPts val="1800"/>
              </a:spcBef>
            </a:pPr>
            <a:endParaRPr lang="en-GB" dirty="0"/>
          </a:p>
        </p:txBody>
      </p:sp>
    </p:spTree>
    <p:extLst>
      <p:ext uri="{BB962C8B-B14F-4D97-AF65-F5344CB8AC3E}">
        <p14:creationId xmlns:p14="http://schemas.microsoft.com/office/powerpoint/2010/main" val="177922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317" y="1127100"/>
            <a:ext cx="8160000" cy="632838"/>
          </a:xfrm>
        </p:spPr>
        <p:txBody>
          <a:bodyPr/>
          <a:lstStyle/>
          <a:p>
            <a:r>
              <a:rPr lang="en-US" dirty="0"/>
              <a:t>Principles</a:t>
            </a:r>
          </a:p>
        </p:txBody>
      </p:sp>
      <p:sp>
        <p:nvSpPr>
          <p:cNvPr id="3" name="Content Placeholder 2"/>
          <p:cNvSpPr>
            <a:spLocks noGrp="1"/>
          </p:cNvSpPr>
          <p:nvPr>
            <p:ph idx="1"/>
          </p:nvPr>
        </p:nvSpPr>
        <p:spPr>
          <a:xfrm>
            <a:off x="586317" y="1866900"/>
            <a:ext cx="11332688" cy="4762499"/>
          </a:xfrm>
        </p:spPr>
        <p:txBody>
          <a:bodyPr/>
          <a:lstStyle/>
          <a:p>
            <a:pPr>
              <a:spcBef>
                <a:spcPts val="1200"/>
              </a:spcBef>
            </a:pPr>
            <a:r>
              <a:rPr lang="en-GB" b="1" dirty="0">
                <a:solidFill>
                  <a:schemeClr val="bg2"/>
                </a:solidFill>
              </a:rPr>
              <a:t>6</a:t>
            </a:r>
            <a:r>
              <a:rPr lang="en-GB" b="1" dirty="0"/>
              <a:t> Striving for relevance</a:t>
            </a:r>
            <a:br>
              <a:rPr lang="en-GB" dirty="0"/>
            </a:br>
            <a:r>
              <a:rPr lang="en-GB" sz="1800" dirty="0"/>
              <a:t>by promoting the assessment of health questions using outcomes that matter to people making choices in health and health care.</a:t>
            </a:r>
            <a:br>
              <a:rPr lang="en-GB" sz="1800" dirty="0"/>
            </a:br>
            <a:br>
              <a:rPr lang="en-GB" sz="1400" dirty="0"/>
            </a:br>
            <a:r>
              <a:rPr lang="en-GB" b="1" dirty="0">
                <a:solidFill>
                  <a:schemeClr val="bg2"/>
                </a:solidFill>
              </a:rPr>
              <a:t>7</a:t>
            </a:r>
            <a:r>
              <a:rPr lang="en-GB" b="1" dirty="0"/>
              <a:t> Promoting access</a:t>
            </a:r>
            <a:br>
              <a:rPr lang="en-GB" dirty="0"/>
            </a:br>
            <a:r>
              <a:rPr lang="en-GB" sz="1800" dirty="0"/>
              <a:t>by wide dissemination of our outputs, taking advantage of strategic alliances, and by promoting appropriate access models and delivery solutions to meet the needs of users worldwide.</a:t>
            </a:r>
            <a:br>
              <a:rPr lang="en-GB" sz="1800" dirty="0"/>
            </a:br>
            <a:br>
              <a:rPr lang="en-GB" sz="1400" dirty="0"/>
            </a:br>
            <a:r>
              <a:rPr lang="en-GB" b="1" dirty="0">
                <a:solidFill>
                  <a:schemeClr val="bg2"/>
                </a:solidFill>
              </a:rPr>
              <a:t>8</a:t>
            </a:r>
            <a:r>
              <a:rPr lang="en-GB" b="1" dirty="0"/>
              <a:t> Ensuring quality</a:t>
            </a:r>
            <a:br>
              <a:rPr lang="en-GB" dirty="0"/>
            </a:br>
            <a:r>
              <a:rPr lang="en-GB" sz="1800" dirty="0"/>
              <a:t>by applying advances in methodology, developing systems for quality improvement, and being open and responsive to criticism.</a:t>
            </a:r>
            <a:br>
              <a:rPr lang="en-GB" sz="1800" dirty="0"/>
            </a:br>
            <a:br>
              <a:rPr lang="en-GB" sz="1400" dirty="0"/>
            </a:br>
            <a:r>
              <a:rPr lang="en-GB" b="1" dirty="0">
                <a:solidFill>
                  <a:schemeClr val="bg2"/>
                </a:solidFill>
              </a:rPr>
              <a:t>9</a:t>
            </a:r>
            <a:r>
              <a:rPr lang="en-GB" b="1" dirty="0"/>
              <a:t> Continuity</a:t>
            </a:r>
            <a:br>
              <a:rPr lang="en-GB" dirty="0"/>
            </a:br>
            <a:r>
              <a:rPr lang="en-GB" sz="1800" dirty="0"/>
              <a:t>by ensuring that responsibility for reviews, editorial processes, and key functions is maintained and renewed.</a:t>
            </a:r>
            <a:br>
              <a:rPr lang="en-GB" sz="1800" dirty="0"/>
            </a:br>
            <a:br>
              <a:rPr lang="en-GB" sz="1400" dirty="0"/>
            </a:br>
            <a:r>
              <a:rPr lang="en-GB" b="1" dirty="0">
                <a:solidFill>
                  <a:schemeClr val="bg2"/>
                </a:solidFill>
              </a:rPr>
              <a:t>10</a:t>
            </a:r>
            <a:r>
              <a:rPr lang="en-GB" b="1" dirty="0"/>
              <a:t> Enabling wide participation</a:t>
            </a:r>
            <a:br>
              <a:rPr lang="en-GB" dirty="0"/>
            </a:br>
            <a:r>
              <a:rPr lang="en-GB" sz="1800" dirty="0"/>
              <a:t>in our work by reducing barriers to contributing and by encouraging diversity. </a:t>
            </a:r>
            <a:endParaRPr lang="en-US" sz="1800" dirty="0"/>
          </a:p>
          <a:p>
            <a:pPr>
              <a:spcBef>
                <a:spcPts val="1200"/>
              </a:spcBef>
            </a:pPr>
            <a:endParaRPr lang="en-GB" dirty="0"/>
          </a:p>
          <a:p>
            <a:pPr>
              <a:spcBef>
                <a:spcPts val="1200"/>
              </a:spcBef>
            </a:pPr>
            <a:endParaRPr lang="en-GB" dirty="0"/>
          </a:p>
        </p:txBody>
      </p:sp>
    </p:spTree>
    <p:extLst>
      <p:ext uri="{BB962C8B-B14F-4D97-AF65-F5344CB8AC3E}">
        <p14:creationId xmlns:p14="http://schemas.microsoft.com/office/powerpoint/2010/main" val="169847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8075" y="1542191"/>
            <a:ext cx="8591967" cy="1026377"/>
          </a:xfrm>
        </p:spPr>
        <p:txBody>
          <a:bodyPr/>
          <a:lstStyle/>
          <a:p>
            <a:r>
              <a:rPr lang="en-GB" dirty="0"/>
              <a:t>Cochrane exists so that healthcare decisions get better. </a:t>
            </a:r>
            <a:endParaRPr lang="en-US" dirty="0"/>
          </a:p>
        </p:txBody>
      </p:sp>
      <p:sp>
        <p:nvSpPr>
          <p:cNvPr id="5" name="Content Placeholder 4"/>
          <p:cNvSpPr>
            <a:spLocks noGrp="1"/>
          </p:cNvSpPr>
          <p:nvPr>
            <p:ph idx="1"/>
          </p:nvPr>
        </p:nvSpPr>
        <p:spPr>
          <a:xfrm>
            <a:off x="568074" y="2989626"/>
            <a:ext cx="9633582" cy="3710082"/>
          </a:xfrm>
        </p:spPr>
        <p:txBody>
          <a:bodyPr/>
          <a:lstStyle/>
          <a:p>
            <a:r>
              <a:rPr lang="en-GB" dirty="0"/>
              <a:t>Over the past 25 years, Cochrane has helped to transform the way health decisions are made. </a:t>
            </a:r>
          </a:p>
          <a:p>
            <a:r>
              <a:rPr lang="en-GB" dirty="0"/>
              <a:t>We produce reviews that summarize the best available evidence generated through research to inform decisions about health. </a:t>
            </a:r>
          </a:p>
          <a:p>
            <a:r>
              <a:rPr lang="en-GB" dirty="0"/>
              <a:t>Our work is recognized as representing an international gold standard for high quality, trusted information. </a:t>
            </a:r>
          </a:p>
          <a:p>
            <a:r>
              <a:rPr lang="en-GB" dirty="0"/>
              <a:t>We want to be the leading advocate for evidence-informed health across the world. </a:t>
            </a:r>
          </a:p>
          <a:p>
            <a:endParaRPr lang="en-US" dirty="0"/>
          </a:p>
        </p:txBody>
      </p:sp>
      <p:pic>
        <p:nvPicPr>
          <p:cNvPr id="6" name="Picture 5">
            <a:extLst>
              <a:ext uri="{FF2B5EF4-FFF2-40B4-BE49-F238E27FC236}">
                <a16:creationId xmlns:a16="http://schemas.microsoft.com/office/drawing/2014/main" id="{08EB6C3F-5775-4246-8FDE-3D721DC48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1656" y="0"/>
            <a:ext cx="1990344" cy="6858000"/>
          </a:xfrm>
          <a:prstGeom prst="rect">
            <a:avLst/>
          </a:prstGeom>
        </p:spPr>
      </p:pic>
    </p:spTree>
    <p:extLst>
      <p:ext uri="{BB962C8B-B14F-4D97-AF65-F5344CB8AC3E}">
        <p14:creationId xmlns:p14="http://schemas.microsoft.com/office/powerpoint/2010/main" val="194545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593" y="1289948"/>
            <a:ext cx="7202813" cy="633121"/>
          </a:xfrm>
        </p:spPr>
        <p:txBody>
          <a:bodyPr/>
          <a:lstStyle/>
          <a:p>
            <a:r>
              <a:rPr lang="en-US" dirty="0"/>
              <a:t>Cochrane’s organizational structure</a:t>
            </a:r>
          </a:p>
        </p:txBody>
      </p:sp>
      <p:grpSp>
        <p:nvGrpSpPr>
          <p:cNvPr id="5" name="Group 4"/>
          <p:cNvGrpSpPr/>
          <p:nvPr/>
        </p:nvGrpSpPr>
        <p:grpSpPr>
          <a:xfrm>
            <a:off x="1764439" y="4972680"/>
            <a:ext cx="1554490" cy="1560380"/>
            <a:chOff x="2541156" y="765"/>
            <a:chExt cx="1037499" cy="1037499"/>
          </a:xfrm>
        </p:grpSpPr>
        <p:sp>
          <p:nvSpPr>
            <p:cNvPr id="6" name="Oval 5"/>
            <p:cNvSpPr/>
            <p:nvPr/>
          </p:nvSpPr>
          <p:spPr>
            <a:xfrm>
              <a:off x="2541156" y="765"/>
              <a:ext cx="1037499" cy="103749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Oval 4"/>
            <p:cNvSpPr/>
            <p:nvPr/>
          </p:nvSpPr>
          <p:spPr>
            <a:xfrm>
              <a:off x="2693094" y="152703"/>
              <a:ext cx="772153" cy="733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dirty="0"/>
                <a:t>8 Networks and 52 Review Groups</a:t>
              </a:r>
            </a:p>
          </p:txBody>
        </p:sp>
      </p:grpSp>
      <p:grpSp>
        <p:nvGrpSpPr>
          <p:cNvPr id="8" name="Group 7"/>
          <p:cNvGrpSpPr/>
          <p:nvPr/>
        </p:nvGrpSpPr>
        <p:grpSpPr>
          <a:xfrm>
            <a:off x="3522831" y="4968758"/>
            <a:ext cx="1554490" cy="1560380"/>
            <a:chOff x="4036736" y="1087367"/>
            <a:chExt cx="1037499" cy="1037499"/>
          </a:xfrm>
        </p:grpSpPr>
        <p:sp>
          <p:nvSpPr>
            <p:cNvPr id="9" name="Oval 8"/>
            <p:cNvSpPr/>
            <p:nvPr/>
          </p:nvSpPr>
          <p:spPr>
            <a:xfrm>
              <a:off x="4036736" y="1087367"/>
              <a:ext cx="1037499" cy="103749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Oval 4"/>
            <p:cNvSpPr/>
            <p:nvPr/>
          </p:nvSpPr>
          <p:spPr>
            <a:xfrm>
              <a:off x="4188674" y="1239305"/>
              <a:ext cx="733623" cy="733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dirty="0"/>
                <a:t>17 Methods Groups</a:t>
              </a:r>
            </a:p>
          </p:txBody>
        </p:sp>
      </p:grpSp>
      <p:grpSp>
        <p:nvGrpSpPr>
          <p:cNvPr id="11" name="Group 10"/>
          <p:cNvGrpSpPr/>
          <p:nvPr/>
        </p:nvGrpSpPr>
        <p:grpSpPr>
          <a:xfrm>
            <a:off x="7062415" y="4968758"/>
            <a:ext cx="1554490" cy="1560380"/>
            <a:chOff x="3465475" y="2845527"/>
            <a:chExt cx="1037499" cy="1037499"/>
          </a:xfrm>
        </p:grpSpPr>
        <p:sp>
          <p:nvSpPr>
            <p:cNvPr id="12" name="Oval 11"/>
            <p:cNvSpPr/>
            <p:nvPr/>
          </p:nvSpPr>
          <p:spPr>
            <a:xfrm>
              <a:off x="3465475" y="2845527"/>
              <a:ext cx="1037499" cy="103749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Oval 4"/>
            <p:cNvSpPr/>
            <p:nvPr/>
          </p:nvSpPr>
          <p:spPr>
            <a:xfrm>
              <a:off x="3617413" y="2997465"/>
              <a:ext cx="733623" cy="733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dirty="0"/>
                <a:t>12 Fields</a:t>
              </a:r>
            </a:p>
          </p:txBody>
        </p:sp>
      </p:grpSp>
      <p:grpSp>
        <p:nvGrpSpPr>
          <p:cNvPr id="14" name="Group 13"/>
          <p:cNvGrpSpPr/>
          <p:nvPr/>
        </p:nvGrpSpPr>
        <p:grpSpPr>
          <a:xfrm>
            <a:off x="5281223" y="4968758"/>
            <a:ext cx="1554490" cy="1560380"/>
            <a:chOff x="1045576" y="1087367"/>
            <a:chExt cx="1037499" cy="1037499"/>
          </a:xfrm>
        </p:grpSpPr>
        <p:sp>
          <p:nvSpPr>
            <p:cNvPr id="15" name="Oval 14"/>
            <p:cNvSpPr/>
            <p:nvPr/>
          </p:nvSpPr>
          <p:spPr>
            <a:xfrm>
              <a:off x="1045576" y="1087367"/>
              <a:ext cx="1037499" cy="103749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Oval 4"/>
            <p:cNvSpPr/>
            <p:nvPr/>
          </p:nvSpPr>
          <p:spPr>
            <a:xfrm>
              <a:off x="1197514" y="1239305"/>
              <a:ext cx="733623" cy="733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dirty="0"/>
                <a:t>43 Centres and Branches</a:t>
              </a:r>
            </a:p>
          </p:txBody>
        </p:sp>
      </p:grpSp>
      <p:grpSp>
        <p:nvGrpSpPr>
          <p:cNvPr id="17" name="Group 16"/>
          <p:cNvGrpSpPr/>
          <p:nvPr/>
        </p:nvGrpSpPr>
        <p:grpSpPr>
          <a:xfrm>
            <a:off x="8843607" y="4968758"/>
            <a:ext cx="1554490" cy="1560380"/>
            <a:chOff x="1616837" y="2845527"/>
            <a:chExt cx="1037499" cy="1037499"/>
          </a:xfrm>
        </p:grpSpPr>
        <p:sp>
          <p:nvSpPr>
            <p:cNvPr id="18" name="Oval 17"/>
            <p:cNvSpPr/>
            <p:nvPr/>
          </p:nvSpPr>
          <p:spPr>
            <a:xfrm>
              <a:off x="1616837" y="2845527"/>
              <a:ext cx="1037499" cy="103749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Oval 4"/>
            <p:cNvSpPr/>
            <p:nvPr/>
          </p:nvSpPr>
          <p:spPr>
            <a:xfrm>
              <a:off x="1775314" y="2997465"/>
              <a:ext cx="746748" cy="733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dirty="0"/>
                <a:t>Consumer Network</a:t>
              </a:r>
            </a:p>
          </p:txBody>
        </p:sp>
      </p:grpSp>
      <p:grpSp>
        <p:nvGrpSpPr>
          <p:cNvPr id="25" name="Group 24"/>
          <p:cNvGrpSpPr/>
          <p:nvPr/>
        </p:nvGrpSpPr>
        <p:grpSpPr>
          <a:xfrm>
            <a:off x="5162465" y="2127890"/>
            <a:ext cx="1702966" cy="1727228"/>
            <a:chOff x="2503056" y="1426319"/>
            <a:chExt cx="1136595" cy="1148437"/>
          </a:xfrm>
        </p:grpSpPr>
        <p:sp>
          <p:nvSpPr>
            <p:cNvPr id="26" name="Oval 25"/>
            <p:cNvSpPr/>
            <p:nvPr/>
          </p:nvSpPr>
          <p:spPr>
            <a:xfrm>
              <a:off x="2503056" y="1426319"/>
              <a:ext cx="1136595" cy="1148437"/>
            </a:xfrm>
            <a:prstGeom prst="ellipse">
              <a:avLst/>
            </a:prstGeom>
            <a:solidFill>
              <a:srgbClr val="002769"/>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7" name="Oval 4"/>
            <p:cNvSpPr/>
            <p:nvPr/>
          </p:nvSpPr>
          <p:spPr>
            <a:xfrm>
              <a:off x="2669506" y="1594504"/>
              <a:ext cx="803695" cy="812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622300">
                <a:lnSpc>
                  <a:spcPct val="90000"/>
                </a:lnSpc>
                <a:spcBef>
                  <a:spcPct val="0"/>
                </a:spcBef>
                <a:spcAft>
                  <a:spcPct val="35000"/>
                </a:spcAft>
              </a:pPr>
              <a:r>
                <a:rPr lang="en-US" sz="1400" dirty="0"/>
                <a:t>Cochrane Board</a:t>
              </a:r>
            </a:p>
          </p:txBody>
        </p:sp>
      </p:grpSp>
      <p:sp>
        <p:nvSpPr>
          <p:cNvPr id="29" name="Round Single Corner Rectangle 28"/>
          <p:cNvSpPr/>
          <p:nvPr/>
        </p:nvSpPr>
        <p:spPr>
          <a:xfrm>
            <a:off x="3149009" y="3948308"/>
            <a:ext cx="5932046" cy="772944"/>
          </a:xfrm>
          <a:prstGeom prst="round1Rect">
            <a:avLst>
              <a:gd name="adj" fmla="val 0"/>
            </a:avLst>
          </a:prstGeom>
          <a:solidFill>
            <a:srgbClr val="00276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dirty="0"/>
              <a:t>Central Executive Team</a:t>
            </a:r>
          </a:p>
        </p:txBody>
      </p:sp>
    </p:spTree>
    <p:extLst>
      <p:ext uri="{BB962C8B-B14F-4D97-AF65-F5344CB8AC3E}">
        <p14:creationId xmlns:p14="http://schemas.microsoft.com/office/powerpoint/2010/main" val="384636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4827" y="2457899"/>
            <a:ext cx="4691931" cy="1259857"/>
          </a:xfrm>
        </p:spPr>
        <p:txBody>
          <a:bodyPr/>
          <a:lstStyle/>
          <a:p>
            <a:r>
              <a:rPr lang="en-US" b="1" dirty="0">
                <a:solidFill>
                  <a:schemeClr val="bg2"/>
                </a:solidFill>
              </a:rPr>
              <a:t>Goal 2: </a:t>
            </a:r>
            <a:r>
              <a:rPr lang="en-US" b="1" dirty="0"/>
              <a:t>Accessible evidence</a:t>
            </a:r>
            <a:br>
              <a:rPr lang="en-US" b="1" dirty="0"/>
            </a:br>
            <a:r>
              <a:rPr lang="en-US" sz="1600" dirty="0"/>
              <a:t>To make Cochrane evidence accessible and useful to everybody, everywhere in the world. </a:t>
            </a:r>
          </a:p>
        </p:txBody>
      </p:sp>
      <p:sp>
        <p:nvSpPr>
          <p:cNvPr id="4" name="Content Placeholder 2"/>
          <p:cNvSpPr txBox="1">
            <a:spLocks/>
          </p:cNvSpPr>
          <p:nvPr/>
        </p:nvSpPr>
        <p:spPr>
          <a:xfrm>
            <a:off x="449786" y="2457899"/>
            <a:ext cx="4691931" cy="1408246"/>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2"/>
                </a:solidFill>
              </a:rPr>
              <a:t>Goal 1: </a:t>
            </a:r>
            <a:r>
              <a:rPr lang="en-US" b="1" dirty="0"/>
              <a:t>Producing evidence</a:t>
            </a:r>
            <a:br>
              <a:rPr lang="en-US" b="1" dirty="0"/>
            </a:br>
            <a:r>
              <a:rPr lang="en-US" sz="1600" dirty="0"/>
              <a:t>To produce high quality, relevant, up-to-date systematic reviews and other synthesized research evidence to inform health decision-making. </a:t>
            </a:r>
            <a:endParaRPr lang="en-US" sz="1800" dirty="0"/>
          </a:p>
        </p:txBody>
      </p:sp>
      <p:sp>
        <p:nvSpPr>
          <p:cNvPr id="5" name="Content Placeholder 2"/>
          <p:cNvSpPr txBox="1">
            <a:spLocks/>
          </p:cNvSpPr>
          <p:nvPr/>
        </p:nvSpPr>
        <p:spPr>
          <a:xfrm>
            <a:off x="449785" y="4073830"/>
            <a:ext cx="4691931" cy="1845707"/>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2"/>
                </a:solidFill>
              </a:rPr>
              <a:t>Goal 3: </a:t>
            </a:r>
            <a:r>
              <a:rPr lang="en-US" b="1" dirty="0"/>
              <a:t>Advocating for evidence</a:t>
            </a:r>
            <a:br>
              <a:rPr lang="en-US" b="1" dirty="0"/>
            </a:br>
            <a:r>
              <a:rPr lang="en-US" sz="1600" dirty="0"/>
              <a:t>To make Cochrane the ‘home of evidence’ to inform health decision-making, build greater recognition of our work, and become the leading advocate for evidence-informed health care. </a:t>
            </a:r>
          </a:p>
          <a:p>
            <a:endParaRPr lang="en-US" dirty="0"/>
          </a:p>
        </p:txBody>
      </p:sp>
      <p:sp>
        <p:nvSpPr>
          <p:cNvPr id="6" name="Content Placeholder 2"/>
          <p:cNvSpPr txBox="1">
            <a:spLocks/>
          </p:cNvSpPr>
          <p:nvPr/>
        </p:nvSpPr>
        <p:spPr>
          <a:xfrm>
            <a:off x="6264827" y="4034143"/>
            <a:ext cx="4691931" cy="1704133"/>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solidFill>
                  <a:schemeClr val="bg2"/>
                </a:solidFill>
              </a:rPr>
              <a:t>Goal 4: </a:t>
            </a:r>
            <a:r>
              <a:rPr lang="en-US" sz="1800" b="1" dirty="0"/>
              <a:t>Building an effective and sustainable organization</a:t>
            </a:r>
            <a:br>
              <a:rPr lang="en-US" sz="1800" b="1" dirty="0"/>
            </a:br>
            <a:r>
              <a:rPr lang="en-US" sz="1600" dirty="0"/>
              <a:t>To be a diverse, inclusive and transparent international organization that effectively harnesses the enthusiasm and skills of our contributors, is guided</a:t>
            </a:r>
            <a:br>
              <a:rPr lang="en-US" sz="1600" dirty="0"/>
            </a:br>
            <a:r>
              <a:rPr lang="en-US" sz="1600" dirty="0"/>
              <a:t>by our principles, governed accountably, managed efficiently, and makes optimal use of its resources. </a:t>
            </a:r>
            <a:endParaRPr lang="en-US" sz="1800" dirty="0"/>
          </a:p>
          <a:p>
            <a:endParaRPr lang="en-US" dirty="0"/>
          </a:p>
        </p:txBody>
      </p:sp>
      <p:sp>
        <p:nvSpPr>
          <p:cNvPr id="8" name="Title 1"/>
          <p:cNvSpPr>
            <a:spLocks noGrp="1"/>
          </p:cNvSpPr>
          <p:nvPr>
            <p:ph type="title"/>
          </p:nvPr>
        </p:nvSpPr>
        <p:spPr>
          <a:xfrm>
            <a:off x="449786" y="1299266"/>
            <a:ext cx="7357783" cy="632838"/>
          </a:xfrm>
        </p:spPr>
        <p:txBody>
          <a:bodyPr/>
          <a:lstStyle/>
          <a:p>
            <a:r>
              <a:rPr lang="en-US" dirty="0"/>
              <a:t>The </a:t>
            </a:r>
            <a:r>
              <a:rPr lang="en-US" i="1" dirty="0"/>
              <a:t>Strategy2020</a:t>
            </a:r>
            <a:r>
              <a:rPr lang="en-US" dirty="0"/>
              <a:t> has four Goals</a:t>
            </a:r>
          </a:p>
        </p:txBody>
      </p:sp>
    </p:spTree>
    <p:extLst>
      <p:ext uri="{BB962C8B-B14F-4D97-AF65-F5344CB8AC3E}">
        <p14:creationId xmlns:p14="http://schemas.microsoft.com/office/powerpoint/2010/main" val="83012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317" y="1566252"/>
            <a:ext cx="8160000" cy="632838"/>
          </a:xfrm>
        </p:spPr>
        <p:txBody>
          <a:bodyPr/>
          <a:lstStyle/>
          <a:p>
            <a:r>
              <a:rPr lang="en-US" dirty="0"/>
              <a:t>Cochrane Library</a:t>
            </a:r>
          </a:p>
        </p:txBody>
      </p:sp>
      <p:sp>
        <p:nvSpPr>
          <p:cNvPr id="3" name="Content Placeholder 2"/>
          <p:cNvSpPr>
            <a:spLocks noGrp="1"/>
          </p:cNvSpPr>
          <p:nvPr>
            <p:ph idx="1"/>
          </p:nvPr>
        </p:nvSpPr>
        <p:spPr>
          <a:xfrm>
            <a:off x="586317" y="2332657"/>
            <a:ext cx="10418567" cy="1734298"/>
          </a:xfrm>
        </p:spPr>
        <p:txBody>
          <a:bodyPr/>
          <a:lstStyle/>
          <a:p>
            <a:r>
              <a:rPr lang="en-GB" dirty="0"/>
              <a:t>The Cochrane Library (ISSN 1465-1858) is a collection of databases that contain different types of high-quality, independent evidence to inform healthcare decision-making. The Cochrane Library is owned by </a:t>
            </a:r>
            <a:r>
              <a:rPr lang="en-GB" b="1" dirty="0">
                <a:hlinkClick r:id="rId2"/>
              </a:rPr>
              <a:t>Cochrane</a:t>
            </a:r>
            <a:r>
              <a:rPr lang="en-GB" dirty="0"/>
              <a:t> and published by </a:t>
            </a:r>
            <a:r>
              <a:rPr lang="en-GB" b="1" dirty="0">
                <a:hlinkClick r:id="rId3"/>
              </a:rPr>
              <a:t>Wiley</a:t>
            </a:r>
            <a:r>
              <a:rPr lang="en-GB" dirty="0"/>
              <a:t>. See </a:t>
            </a:r>
            <a:r>
              <a:rPr lang="en-GB" b="1" dirty="0">
                <a:hlinkClick r:id="rId4"/>
              </a:rPr>
              <a:t>what’s new on the Cochrane Library</a:t>
            </a:r>
            <a:r>
              <a:rPr lang="en-GB" dirty="0"/>
              <a:t>.</a:t>
            </a:r>
          </a:p>
          <a:p>
            <a:r>
              <a:rPr lang="en-GB" dirty="0"/>
              <a:t>The Cochrane Library is available as a </a:t>
            </a:r>
            <a:r>
              <a:rPr lang="en-GB" b="1" dirty="0">
                <a:hlinkClick r:id="rId5"/>
              </a:rPr>
              <a:t>Spanish language version</a:t>
            </a:r>
            <a:r>
              <a:rPr lang="en-GB" dirty="0"/>
              <a:t>. </a:t>
            </a:r>
            <a:r>
              <a:rPr lang="en-GB" b="1" dirty="0">
                <a:hlinkClick r:id="rId6"/>
              </a:rPr>
              <a:t>More information on translations</a:t>
            </a:r>
            <a:r>
              <a:rPr lang="en-GB" dirty="0"/>
              <a:t>.</a:t>
            </a:r>
          </a:p>
        </p:txBody>
      </p:sp>
      <p:sp>
        <p:nvSpPr>
          <p:cNvPr id="5" name="Rectangle 4"/>
          <p:cNvSpPr/>
          <p:nvPr/>
        </p:nvSpPr>
        <p:spPr>
          <a:xfrm>
            <a:off x="575401" y="336622"/>
            <a:ext cx="3215549" cy="98097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chrane_Library_Logo_RGB.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317" y="409942"/>
            <a:ext cx="2452158" cy="787367"/>
          </a:xfrm>
          <a:prstGeom prst="rect">
            <a:avLst/>
          </a:prstGeom>
        </p:spPr>
      </p:pic>
      <p:pic>
        <p:nvPicPr>
          <p:cNvPr id="7" name="Picture 6">
            <a:hlinkClick r:id="rId8"/>
            <a:extLst>
              <a:ext uri="{FF2B5EF4-FFF2-40B4-BE49-F238E27FC236}">
                <a16:creationId xmlns:a16="http://schemas.microsoft.com/office/drawing/2014/main" id="{97D24406-82B0-499C-BD8C-0EB1E7EDAFEF}"/>
              </a:ext>
            </a:extLst>
          </p:cNvPr>
          <p:cNvPicPr>
            <a:picLocks noChangeAspect="1"/>
          </p:cNvPicPr>
          <p:nvPr/>
        </p:nvPicPr>
        <p:blipFill rotWithShape="1">
          <a:blip r:embed="rId9"/>
          <a:srcRect l="65020" t="49167" r="19456" b="25351"/>
          <a:stretch/>
        </p:blipFill>
        <p:spPr>
          <a:xfrm>
            <a:off x="5336415" y="4200522"/>
            <a:ext cx="2366211" cy="2346776"/>
          </a:xfrm>
          <a:prstGeom prst="rect">
            <a:avLst/>
          </a:prstGeom>
        </p:spPr>
      </p:pic>
      <p:pic>
        <p:nvPicPr>
          <p:cNvPr id="8" name="Picture 7">
            <a:hlinkClick r:id="rId8"/>
            <a:extLst>
              <a:ext uri="{FF2B5EF4-FFF2-40B4-BE49-F238E27FC236}">
                <a16:creationId xmlns:a16="http://schemas.microsoft.com/office/drawing/2014/main" id="{FEB4BD60-F316-40BB-86C3-A595ACD879AB}"/>
              </a:ext>
            </a:extLst>
          </p:cNvPr>
          <p:cNvPicPr>
            <a:picLocks noChangeAspect="1"/>
          </p:cNvPicPr>
          <p:nvPr/>
        </p:nvPicPr>
        <p:blipFill rotWithShape="1">
          <a:blip r:embed="rId9"/>
          <a:srcRect l="64936" t="22361" r="19540" b="53333"/>
          <a:stretch/>
        </p:blipFill>
        <p:spPr>
          <a:xfrm>
            <a:off x="2381387" y="4200522"/>
            <a:ext cx="2485888" cy="2351518"/>
          </a:xfrm>
          <a:prstGeom prst="rect">
            <a:avLst/>
          </a:prstGeom>
        </p:spPr>
      </p:pic>
      <p:pic>
        <p:nvPicPr>
          <p:cNvPr id="9" name="Picture 8">
            <a:hlinkClick r:id="rId10"/>
            <a:extLst>
              <a:ext uri="{FF2B5EF4-FFF2-40B4-BE49-F238E27FC236}">
                <a16:creationId xmlns:a16="http://schemas.microsoft.com/office/drawing/2014/main" id="{4DEC582E-06A9-4B45-9054-BFCC7D1B073E}"/>
              </a:ext>
            </a:extLst>
          </p:cNvPr>
          <p:cNvPicPr>
            <a:picLocks noChangeAspect="1"/>
          </p:cNvPicPr>
          <p:nvPr/>
        </p:nvPicPr>
        <p:blipFill rotWithShape="1">
          <a:blip r:embed="rId11"/>
          <a:srcRect l="64846" t="36806" r="19626" b="36806"/>
          <a:stretch/>
        </p:blipFill>
        <p:spPr>
          <a:xfrm>
            <a:off x="8076517" y="4200522"/>
            <a:ext cx="2285726" cy="2346777"/>
          </a:xfrm>
          <a:prstGeom prst="rect">
            <a:avLst/>
          </a:prstGeom>
        </p:spPr>
      </p:pic>
    </p:spTree>
    <p:extLst>
      <p:ext uri="{BB962C8B-B14F-4D97-AF65-F5344CB8AC3E}">
        <p14:creationId xmlns:p14="http://schemas.microsoft.com/office/powerpoint/2010/main" val="2389775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a:xfrm>
            <a:off x="586316" y="2275200"/>
            <a:ext cx="10314921" cy="2288849"/>
          </a:xfrm>
        </p:spPr>
        <p:txBody>
          <a:bodyPr/>
          <a:lstStyle/>
          <a:p>
            <a:r>
              <a:rPr lang="en-GB" dirty="0"/>
              <a:t>If you require further information about Cochrane’s brand please contact: </a:t>
            </a:r>
            <a:r>
              <a:rPr lang="en-GB" dirty="0">
                <a:latin typeface="+mn-lt"/>
                <a:hlinkClick r:id="rId2"/>
              </a:rPr>
              <a:t>support@cochrane.org</a:t>
            </a:r>
            <a:endParaRPr lang="en-GB" dirty="0">
              <a:latin typeface="+mn-lt"/>
            </a:endParaRPr>
          </a:p>
          <a:p>
            <a:endParaRPr lang="en-GB" dirty="0">
              <a:latin typeface="+mn-lt"/>
            </a:endParaRPr>
          </a:p>
          <a:p>
            <a:r>
              <a:rPr lang="en-GB" dirty="0"/>
              <a:t>St Albans House </a:t>
            </a:r>
            <a:br>
              <a:rPr lang="en-GB" dirty="0"/>
            </a:br>
            <a:r>
              <a:rPr lang="en-GB" dirty="0"/>
              <a:t>57–59 Haymarket </a:t>
            </a:r>
            <a:br>
              <a:rPr lang="en-GB" dirty="0"/>
            </a:br>
            <a:r>
              <a:rPr lang="en-GB" dirty="0"/>
              <a:t>London SW1</a:t>
            </a:r>
          </a:p>
          <a:p>
            <a:endParaRPr lang="en-US" dirty="0"/>
          </a:p>
        </p:txBody>
      </p:sp>
    </p:spTree>
    <p:extLst>
      <p:ext uri="{BB962C8B-B14F-4D97-AF65-F5344CB8AC3E}">
        <p14:creationId xmlns:p14="http://schemas.microsoft.com/office/powerpoint/2010/main" val="154380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we are</a:t>
            </a:r>
          </a:p>
        </p:txBody>
      </p:sp>
      <p:sp>
        <p:nvSpPr>
          <p:cNvPr id="6" name="Content Placeholder 5"/>
          <p:cNvSpPr>
            <a:spLocks noGrp="1"/>
          </p:cNvSpPr>
          <p:nvPr>
            <p:ph idx="1"/>
          </p:nvPr>
        </p:nvSpPr>
        <p:spPr>
          <a:xfrm>
            <a:off x="586318" y="2438399"/>
            <a:ext cx="9615338" cy="3634105"/>
          </a:xfrm>
        </p:spPr>
        <p:txBody>
          <a:bodyPr/>
          <a:lstStyle/>
          <a:p>
            <a:r>
              <a:rPr lang="en-GB" dirty="0"/>
              <a:t>Cochrane is for anyone interested in using high-quality information to make health decisions. Whether you are a doctor or nurse, patient or carer, researcher or funder, Cochrane evidence provides a powerful tool to enhance your healthcare knowledge and decision making.</a:t>
            </a:r>
          </a:p>
          <a:p>
            <a:r>
              <a:rPr lang="en-GB" dirty="0"/>
              <a:t>Cochrane’s 12,600 members and over 79,300 supporters come from more than 130 countries, worldwide. Our global independent network gathers and summarizes the best evidence from research to help you make informed choices about treatment.</a:t>
            </a:r>
            <a:br>
              <a:rPr lang="en-GB" dirty="0"/>
            </a:br>
            <a:br>
              <a:rPr lang="en-GB" dirty="0"/>
            </a:br>
            <a:r>
              <a:rPr lang="en-GB" dirty="0"/>
              <a:t>We do not accept commercial or conflicted funding. This is vital for us to generate authoritative and reliable information, working freely, unconstrained by commercial and financial interests.</a:t>
            </a:r>
          </a:p>
        </p:txBody>
      </p:sp>
      <p:pic>
        <p:nvPicPr>
          <p:cNvPr id="4" name="Picture 3">
            <a:extLst>
              <a:ext uri="{FF2B5EF4-FFF2-40B4-BE49-F238E27FC236}">
                <a16:creationId xmlns:a16="http://schemas.microsoft.com/office/drawing/2014/main" id="{A58DE4DB-D813-4A02-BDC8-A11C553D6F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656" y="0"/>
            <a:ext cx="1990344" cy="6858000"/>
          </a:xfrm>
          <a:prstGeom prst="rect">
            <a:avLst/>
          </a:prstGeom>
        </p:spPr>
      </p:pic>
    </p:spTree>
    <p:extLst>
      <p:ext uri="{BB962C8B-B14F-4D97-AF65-F5344CB8AC3E}">
        <p14:creationId xmlns:p14="http://schemas.microsoft.com/office/powerpoint/2010/main" val="273320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9451367-6CBC-4D29-8C50-089ADF6D3C9C}"/>
              </a:ext>
            </a:extLst>
          </p:cNvPr>
          <p:cNvSpPr>
            <a:spLocks noGrp="1"/>
          </p:cNvSpPr>
          <p:nvPr>
            <p:ph type="title"/>
          </p:nvPr>
        </p:nvSpPr>
        <p:spPr>
          <a:xfrm>
            <a:off x="510515" y="1231900"/>
            <a:ext cx="6120000" cy="632838"/>
          </a:xfrm>
        </p:spPr>
        <p:txBody>
          <a:bodyPr/>
          <a:lstStyle/>
          <a:p>
            <a:r>
              <a:rPr lang="en-US" sz="3200" dirty="0"/>
              <a:t>Who we are</a:t>
            </a:r>
          </a:p>
        </p:txBody>
      </p:sp>
      <p:sp>
        <p:nvSpPr>
          <p:cNvPr id="5" name="Content Placeholder 3">
            <a:extLst>
              <a:ext uri="{FF2B5EF4-FFF2-40B4-BE49-F238E27FC236}">
                <a16:creationId xmlns:a16="http://schemas.microsoft.com/office/drawing/2014/main" id="{52266534-0D02-4DBF-ACE1-C088A116235F}"/>
              </a:ext>
            </a:extLst>
          </p:cNvPr>
          <p:cNvSpPr>
            <a:spLocks noGrp="1"/>
          </p:cNvSpPr>
          <p:nvPr>
            <p:ph idx="1"/>
          </p:nvPr>
        </p:nvSpPr>
        <p:spPr>
          <a:xfrm>
            <a:off x="481263" y="2273797"/>
            <a:ext cx="9720393" cy="3684729"/>
          </a:xfrm>
        </p:spPr>
        <p:txBody>
          <a:bodyPr/>
          <a:lstStyle/>
          <a:p>
            <a:pPr marL="342900" indent="-342900">
              <a:buFont typeface="Arial" charset="0"/>
              <a:buChar char="•"/>
            </a:pPr>
            <a:r>
              <a:rPr lang="en-GB" sz="2400" dirty="0"/>
              <a:t>The </a:t>
            </a:r>
            <a:r>
              <a:rPr lang="en-GB" sz="2400" dirty="0">
                <a:solidFill>
                  <a:srgbClr val="002060"/>
                </a:solidFill>
              </a:rPr>
              <a:t>most respected, independent producer and publisher of systematic reviews of health and healthcare interventions in the world.</a:t>
            </a:r>
          </a:p>
          <a:p>
            <a:pPr marL="342900" indent="-342900">
              <a:buFont typeface="Arial" charset="0"/>
              <a:buChar char="•"/>
            </a:pPr>
            <a:r>
              <a:rPr lang="en-GB" sz="2400" dirty="0">
                <a:solidFill>
                  <a:srgbClr val="002060"/>
                </a:solidFill>
              </a:rPr>
              <a:t>We have published over 10,300 Cochrane Systematic Reviews (over 8,000 still ‘live’) &amp; 1,900 Cochrane Clinical Answers</a:t>
            </a:r>
          </a:p>
          <a:p>
            <a:pPr marL="342900" indent="-342900">
              <a:buFont typeface="Arial" charset="0"/>
              <a:buChar char="•"/>
            </a:pPr>
            <a:r>
              <a:rPr lang="en-GB" sz="2400" dirty="0">
                <a:solidFill>
                  <a:srgbClr val="002060"/>
                </a:solidFill>
              </a:rPr>
              <a:t>Over 1.5 million trials are registered in Cochrane’s Central Register of Controlled Trials (CENTRAL) database</a:t>
            </a:r>
          </a:p>
          <a:p>
            <a:pPr marL="342900" indent="-342900">
              <a:buFont typeface="Arial" charset="0"/>
              <a:buChar char="•"/>
            </a:pPr>
            <a:r>
              <a:rPr lang="en-GB" sz="2400" dirty="0">
                <a:solidFill>
                  <a:srgbClr val="002060"/>
                </a:solidFill>
              </a:rPr>
              <a:t>Over 2,000 Cochrane Clinical Answers (CCAs)</a:t>
            </a:r>
          </a:p>
        </p:txBody>
      </p:sp>
      <p:pic>
        <p:nvPicPr>
          <p:cNvPr id="7" name="Picture 6">
            <a:extLst>
              <a:ext uri="{FF2B5EF4-FFF2-40B4-BE49-F238E27FC236}">
                <a16:creationId xmlns:a16="http://schemas.microsoft.com/office/drawing/2014/main" id="{A64C4456-0703-49E3-8231-60C6EB4366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656" y="0"/>
            <a:ext cx="1990344" cy="6858000"/>
          </a:xfrm>
          <a:prstGeom prst="rect">
            <a:avLst/>
          </a:prstGeom>
        </p:spPr>
      </p:pic>
    </p:spTree>
    <p:extLst>
      <p:ext uri="{BB962C8B-B14F-4D97-AF65-F5344CB8AC3E}">
        <p14:creationId xmlns:p14="http://schemas.microsoft.com/office/powerpoint/2010/main" val="428478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1BEC1783-8416-4925-B55B-556894FEEA6F}"/>
              </a:ext>
            </a:extLst>
          </p:cNvPr>
          <p:cNvGrpSpPr/>
          <p:nvPr/>
        </p:nvGrpSpPr>
        <p:grpSpPr>
          <a:xfrm>
            <a:off x="1282263" y="1673583"/>
            <a:ext cx="10284094" cy="4670778"/>
            <a:chOff x="0" y="0"/>
            <a:chExt cx="5245496" cy="2582499"/>
          </a:xfrm>
        </p:grpSpPr>
        <p:sp>
          <p:nvSpPr>
            <p:cNvPr id="5" name="Shape">
              <a:extLst>
                <a:ext uri="{FF2B5EF4-FFF2-40B4-BE49-F238E27FC236}">
                  <a16:creationId xmlns:a16="http://schemas.microsoft.com/office/drawing/2014/main" id="{1E6BFF23-F0D0-48DD-A214-19466CB6FEA8}"/>
                </a:ext>
              </a:extLst>
            </p:cNvPr>
            <p:cNvSpPr/>
            <p:nvPr/>
          </p:nvSpPr>
          <p:spPr>
            <a:xfrm>
              <a:off x="-1" y="-1"/>
              <a:ext cx="2299845" cy="1367758"/>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E5E6E9"/>
            </a:solidFill>
            <a:ln w="12700" cap="flat">
              <a:noFill/>
              <a:miter lim="400000"/>
            </a:ln>
            <a:effectLst/>
          </p:spPr>
          <p:txBody>
            <a:bodyPr wrap="square" lIns="0" tIns="0" rIns="0" bIns="0" numCol="1" anchor="ctr">
              <a:noAutofit/>
            </a:bodyPr>
            <a:lstStyle/>
            <a:p>
              <a:endParaRPr/>
            </a:p>
          </p:txBody>
        </p:sp>
        <p:sp>
          <p:nvSpPr>
            <p:cNvPr id="6" name="Shape">
              <a:extLst>
                <a:ext uri="{FF2B5EF4-FFF2-40B4-BE49-F238E27FC236}">
                  <a16:creationId xmlns:a16="http://schemas.microsoft.com/office/drawing/2014/main" id="{16CC627B-8246-42E0-B0C2-DBEE494C2D70}"/>
                </a:ext>
              </a:extLst>
            </p:cNvPr>
            <p:cNvSpPr/>
            <p:nvPr/>
          </p:nvSpPr>
          <p:spPr>
            <a:xfrm>
              <a:off x="963062" y="1263756"/>
              <a:ext cx="809288" cy="1318744"/>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E5E6E9"/>
            </a:solidFill>
            <a:ln w="12700" cap="flat">
              <a:noFill/>
              <a:miter lim="400000"/>
            </a:ln>
            <a:effectLst/>
          </p:spPr>
          <p:txBody>
            <a:bodyPr wrap="square" lIns="0" tIns="0" rIns="0" bIns="0" numCol="1" anchor="ctr">
              <a:noAutofit/>
            </a:bodyPr>
            <a:lstStyle/>
            <a:p>
              <a:endParaRPr/>
            </a:p>
          </p:txBody>
        </p:sp>
        <p:sp>
          <p:nvSpPr>
            <p:cNvPr id="7" name="Shape">
              <a:extLst>
                <a:ext uri="{FF2B5EF4-FFF2-40B4-BE49-F238E27FC236}">
                  <a16:creationId xmlns:a16="http://schemas.microsoft.com/office/drawing/2014/main" id="{8D6E3986-1B57-4F4B-A17B-2761092E9D3A}"/>
                </a:ext>
              </a:extLst>
            </p:cNvPr>
            <p:cNvSpPr/>
            <p:nvPr/>
          </p:nvSpPr>
          <p:spPr>
            <a:xfrm>
              <a:off x="2059343" y="785419"/>
              <a:ext cx="1186395" cy="1399652"/>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E5E6E9"/>
            </a:solidFill>
            <a:ln w="12700" cap="flat">
              <a:noFill/>
              <a:miter lim="400000"/>
            </a:ln>
            <a:effectLst/>
          </p:spPr>
          <p:txBody>
            <a:bodyPr wrap="square" lIns="0" tIns="0" rIns="0" bIns="0" numCol="1" anchor="ctr">
              <a:noAutofit/>
            </a:bodyPr>
            <a:lstStyle/>
            <a:p>
              <a:endParaRPr/>
            </a:p>
          </p:txBody>
        </p:sp>
        <p:sp>
          <p:nvSpPr>
            <p:cNvPr id="8" name="Shape">
              <a:extLst>
                <a:ext uri="{FF2B5EF4-FFF2-40B4-BE49-F238E27FC236}">
                  <a16:creationId xmlns:a16="http://schemas.microsoft.com/office/drawing/2014/main" id="{4C6836A4-8000-4EE2-AA71-0E2AD240AB82}"/>
                </a:ext>
              </a:extLst>
            </p:cNvPr>
            <p:cNvSpPr/>
            <p:nvPr/>
          </p:nvSpPr>
          <p:spPr>
            <a:xfrm>
              <a:off x="4250550" y="1553120"/>
              <a:ext cx="747637" cy="798602"/>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7"/>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rgbClr val="E5E6E9"/>
            </a:solidFill>
            <a:ln w="12700" cap="flat">
              <a:noFill/>
              <a:miter lim="400000"/>
            </a:ln>
            <a:effectLst/>
          </p:spPr>
          <p:txBody>
            <a:bodyPr wrap="square" lIns="0" tIns="0" rIns="0" bIns="0" numCol="1" anchor="ctr">
              <a:noAutofit/>
            </a:bodyPr>
            <a:lstStyle/>
            <a:p>
              <a:endParaRPr dirty="0"/>
            </a:p>
          </p:txBody>
        </p:sp>
        <p:sp>
          <p:nvSpPr>
            <p:cNvPr id="9" name="Shape">
              <a:extLst>
                <a:ext uri="{FF2B5EF4-FFF2-40B4-BE49-F238E27FC236}">
                  <a16:creationId xmlns:a16="http://schemas.microsoft.com/office/drawing/2014/main" id="{15566E9E-454F-4B87-9510-1D8D7C361FEC}"/>
                </a:ext>
              </a:extLst>
            </p:cNvPr>
            <p:cNvSpPr/>
            <p:nvPr/>
          </p:nvSpPr>
          <p:spPr>
            <a:xfrm>
              <a:off x="4942272" y="2180268"/>
              <a:ext cx="303225" cy="240433"/>
            </a:xfrm>
            <a:custGeom>
              <a:avLst/>
              <a:gdLst/>
              <a:ahLst/>
              <a:cxnLst>
                <a:cxn ang="0">
                  <a:pos x="wd2" y="hd2"/>
                </a:cxn>
                <a:cxn ang="5400000">
                  <a:pos x="wd2" y="hd2"/>
                </a:cxn>
                <a:cxn ang="10800000">
                  <a:pos x="wd2" y="hd2"/>
                </a:cxn>
                <a:cxn ang="16200000">
                  <a:pos x="wd2" y="hd2"/>
                </a:cxn>
              </a:cxnLst>
              <a:rect l="0" t="0" r="r" b="b"/>
              <a:pathLst>
                <a:path w="21600" h="21483" extrusionOk="0">
                  <a:moveTo>
                    <a:pt x="17642" y="4"/>
                  </a:moveTo>
                  <a:cubicBezTo>
                    <a:pt x="17475" y="30"/>
                    <a:pt x="17480" y="-2"/>
                    <a:pt x="17495" y="144"/>
                  </a:cubicBezTo>
                  <a:cubicBezTo>
                    <a:pt x="17521" y="398"/>
                    <a:pt x="17666" y="905"/>
                    <a:pt x="17513" y="1118"/>
                  </a:cubicBezTo>
                  <a:cubicBezTo>
                    <a:pt x="17218" y="1528"/>
                    <a:pt x="17438" y="2303"/>
                    <a:pt x="17495" y="2811"/>
                  </a:cubicBezTo>
                  <a:cubicBezTo>
                    <a:pt x="17655" y="4248"/>
                    <a:pt x="17609" y="5594"/>
                    <a:pt x="16755" y="6685"/>
                  </a:cubicBezTo>
                  <a:cubicBezTo>
                    <a:pt x="16414" y="7119"/>
                    <a:pt x="16176" y="7551"/>
                    <a:pt x="15738" y="7845"/>
                  </a:cubicBezTo>
                  <a:cubicBezTo>
                    <a:pt x="15480" y="8017"/>
                    <a:pt x="14777" y="8042"/>
                    <a:pt x="14702" y="8494"/>
                  </a:cubicBezTo>
                  <a:cubicBezTo>
                    <a:pt x="14608" y="9075"/>
                    <a:pt x="15547" y="9342"/>
                    <a:pt x="15534" y="9956"/>
                  </a:cubicBezTo>
                  <a:cubicBezTo>
                    <a:pt x="15524" y="10475"/>
                    <a:pt x="15039" y="10793"/>
                    <a:pt x="14758" y="11069"/>
                  </a:cubicBezTo>
                  <a:cubicBezTo>
                    <a:pt x="14614" y="11210"/>
                    <a:pt x="13749" y="11737"/>
                    <a:pt x="13814" y="12020"/>
                  </a:cubicBezTo>
                  <a:cubicBezTo>
                    <a:pt x="13885" y="12322"/>
                    <a:pt x="14308" y="12428"/>
                    <a:pt x="14499" y="12322"/>
                  </a:cubicBezTo>
                  <a:cubicBezTo>
                    <a:pt x="14982" y="12053"/>
                    <a:pt x="15439" y="11674"/>
                    <a:pt x="15886" y="11324"/>
                  </a:cubicBezTo>
                  <a:cubicBezTo>
                    <a:pt x="16184" y="11091"/>
                    <a:pt x="16508" y="10910"/>
                    <a:pt x="16792" y="10651"/>
                  </a:cubicBezTo>
                  <a:cubicBezTo>
                    <a:pt x="17040" y="10425"/>
                    <a:pt x="17253" y="10126"/>
                    <a:pt x="17476" y="9863"/>
                  </a:cubicBezTo>
                  <a:cubicBezTo>
                    <a:pt x="17672" y="9631"/>
                    <a:pt x="17972" y="9485"/>
                    <a:pt x="18142" y="9237"/>
                  </a:cubicBezTo>
                  <a:cubicBezTo>
                    <a:pt x="18237" y="9096"/>
                    <a:pt x="18165" y="8932"/>
                    <a:pt x="18197" y="8773"/>
                  </a:cubicBezTo>
                  <a:cubicBezTo>
                    <a:pt x="18230" y="8613"/>
                    <a:pt x="18369" y="8554"/>
                    <a:pt x="18475" y="8494"/>
                  </a:cubicBezTo>
                  <a:cubicBezTo>
                    <a:pt x="19063" y="8159"/>
                    <a:pt x="19700" y="8004"/>
                    <a:pt x="20232" y="7520"/>
                  </a:cubicBezTo>
                  <a:cubicBezTo>
                    <a:pt x="20506" y="7270"/>
                    <a:pt x="20760" y="6973"/>
                    <a:pt x="20971" y="6639"/>
                  </a:cubicBezTo>
                  <a:cubicBezTo>
                    <a:pt x="21167" y="6329"/>
                    <a:pt x="21332" y="5955"/>
                    <a:pt x="21600" y="5734"/>
                  </a:cubicBezTo>
                  <a:cubicBezTo>
                    <a:pt x="21250" y="5326"/>
                    <a:pt x="20873" y="5618"/>
                    <a:pt x="20527" y="5873"/>
                  </a:cubicBezTo>
                  <a:cubicBezTo>
                    <a:pt x="20104" y="6187"/>
                    <a:pt x="19760" y="6257"/>
                    <a:pt x="19307" y="5966"/>
                  </a:cubicBezTo>
                  <a:cubicBezTo>
                    <a:pt x="19086" y="5824"/>
                    <a:pt x="18830" y="5578"/>
                    <a:pt x="18900" y="5224"/>
                  </a:cubicBezTo>
                  <a:cubicBezTo>
                    <a:pt x="18966" y="4893"/>
                    <a:pt x="19099" y="4617"/>
                    <a:pt x="19140" y="4273"/>
                  </a:cubicBezTo>
                  <a:cubicBezTo>
                    <a:pt x="19163" y="4091"/>
                    <a:pt x="19234" y="3503"/>
                    <a:pt x="18974" y="3600"/>
                  </a:cubicBezTo>
                  <a:cubicBezTo>
                    <a:pt x="18991" y="3828"/>
                    <a:pt x="18850" y="4108"/>
                    <a:pt x="18734" y="4273"/>
                  </a:cubicBezTo>
                  <a:cubicBezTo>
                    <a:pt x="18592" y="4474"/>
                    <a:pt x="18396" y="4414"/>
                    <a:pt x="18290" y="4203"/>
                  </a:cubicBezTo>
                  <a:cubicBezTo>
                    <a:pt x="18174" y="3973"/>
                    <a:pt x="18226" y="3714"/>
                    <a:pt x="18308" y="3484"/>
                  </a:cubicBezTo>
                  <a:cubicBezTo>
                    <a:pt x="18491" y="2971"/>
                    <a:pt x="18728" y="2490"/>
                    <a:pt x="18734" y="1907"/>
                  </a:cubicBezTo>
                  <a:cubicBezTo>
                    <a:pt x="18739" y="1278"/>
                    <a:pt x="18363" y="1204"/>
                    <a:pt x="18012" y="932"/>
                  </a:cubicBezTo>
                  <a:cubicBezTo>
                    <a:pt x="17813" y="777"/>
                    <a:pt x="17786" y="555"/>
                    <a:pt x="17790" y="283"/>
                  </a:cubicBezTo>
                  <a:cubicBezTo>
                    <a:pt x="17793" y="80"/>
                    <a:pt x="17846" y="-25"/>
                    <a:pt x="17642" y="4"/>
                  </a:cubicBezTo>
                  <a:close/>
                  <a:moveTo>
                    <a:pt x="12705" y="10930"/>
                  </a:moveTo>
                  <a:cubicBezTo>
                    <a:pt x="12364" y="11135"/>
                    <a:pt x="11983" y="11292"/>
                    <a:pt x="11669" y="11556"/>
                  </a:cubicBezTo>
                  <a:cubicBezTo>
                    <a:pt x="11428" y="11759"/>
                    <a:pt x="11396" y="12125"/>
                    <a:pt x="11188" y="12345"/>
                  </a:cubicBezTo>
                  <a:cubicBezTo>
                    <a:pt x="10963" y="12582"/>
                    <a:pt x="10783" y="12833"/>
                    <a:pt x="10504" y="12948"/>
                  </a:cubicBezTo>
                  <a:cubicBezTo>
                    <a:pt x="10223" y="13064"/>
                    <a:pt x="9928" y="13204"/>
                    <a:pt x="9709" y="13458"/>
                  </a:cubicBezTo>
                  <a:cubicBezTo>
                    <a:pt x="9492" y="13708"/>
                    <a:pt x="9359" y="14098"/>
                    <a:pt x="9117" y="14316"/>
                  </a:cubicBezTo>
                  <a:cubicBezTo>
                    <a:pt x="9011" y="14413"/>
                    <a:pt x="8881" y="14564"/>
                    <a:pt x="8766" y="14664"/>
                  </a:cubicBezTo>
                  <a:cubicBezTo>
                    <a:pt x="8566" y="14838"/>
                    <a:pt x="8297" y="14902"/>
                    <a:pt x="8082" y="15059"/>
                  </a:cubicBezTo>
                  <a:cubicBezTo>
                    <a:pt x="7814" y="15252"/>
                    <a:pt x="7532" y="15415"/>
                    <a:pt x="7249" y="15569"/>
                  </a:cubicBezTo>
                  <a:cubicBezTo>
                    <a:pt x="6465" y="15995"/>
                    <a:pt x="5687" y="16484"/>
                    <a:pt x="4882" y="16845"/>
                  </a:cubicBezTo>
                  <a:cubicBezTo>
                    <a:pt x="4540" y="16999"/>
                    <a:pt x="4172" y="17071"/>
                    <a:pt x="3865" y="17332"/>
                  </a:cubicBezTo>
                  <a:cubicBezTo>
                    <a:pt x="3576" y="17578"/>
                    <a:pt x="3278" y="17804"/>
                    <a:pt x="2977" y="18028"/>
                  </a:cubicBezTo>
                  <a:cubicBezTo>
                    <a:pt x="2605" y="18307"/>
                    <a:pt x="2238" y="18581"/>
                    <a:pt x="1868" y="18863"/>
                  </a:cubicBezTo>
                  <a:cubicBezTo>
                    <a:pt x="1569" y="19090"/>
                    <a:pt x="1206" y="19261"/>
                    <a:pt x="962" y="19582"/>
                  </a:cubicBezTo>
                  <a:cubicBezTo>
                    <a:pt x="745" y="19866"/>
                    <a:pt x="613" y="20052"/>
                    <a:pt x="314" y="20208"/>
                  </a:cubicBezTo>
                  <a:cubicBezTo>
                    <a:pt x="227" y="20254"/>
                    <a:pt x="16" y="20697"/>
                    <a:pt x="0" y="20695"/>
                  </a:cubicBezTo>
                  <a:cubicBezTo>
                    <a:pt x="459" y="20732"/>
                    <a:pt x="808" y="20748"/>
                    <a:pt x="1258" y="20649"/>
                  </a:cubicBezTo>
                  <a:cubicBezTo>
                    <a:pt x="1258" y="20737"/>
                    <a:pt x="1227" y="20921"/>
                    <a:pt x="1258" y="20997"/>
                  </a:cubicBezTo>
                  <a:cubicBezTo>
                    <a:pt x="1437" y="21158"/>
                    <a:pt x="1637" y="21313"/>
                    <a:pt x="1849" y="21391"/>
                  </a:cubicBezTo>
                  <a:cubicBezTo>
                    <a:pt x="2348" y="21575"/>
                    <a:pt x="2883" y="21472"/>
                    <a:pt x="3329" y="21159"/>
                  </a:cubicBezTo>
                  <a:cubicBezTo>
                    <a:pt x="4316" y="20465"/>
                    <a:pt x="5284" y="19779"/>
                    <a:pt x="6158" y="18863"/>
                  </a:cubicBezTo>
                  <a:cubicBezTo>
                    <a:pt x="6546" y="18457"/>
                    <a:pt x="6847" y="17945"/>
                    <a:pt x="7231" y="17541"/>
                  </a:cubicBezTo>
                  <a:cubicBezTo>
                    <a:pt x="7562" y="17192"/>
                    <a:pt x="8070" y="17108"/>
                    <a:pt x="8470" y="16938"/>
                  </a:cubicBezTo>
                  <a:cubicBezTo>
                    <a:pt x="8720" y="16832"/>
                    <a:pt x="8963" y="16734"/>
                    <a:pt x="9228" y="16706"/>
                  </a:cubicBezTo>
                  <a:cubicBezTo>
                    <a:pt x="9407" y="16688"/>
                    <a:pt x="9580" y="16682"/>
                    <a:pt x="9746" y="16590"/>
                  </a:cubicBezTo>
                  <a:cubicBezTo>
                    <a:pt x="9799" y="16560"/>
                    <a:pt x="10066" y="16431"/>
                    <a:pt x="9986" y="16311"/>
                  </a:cubicBezTo>
                  <a:cubicBezTo>
                    <a:pt x="9966" y="16282"/>
                    <a:pt x="9788" y="16005"/>
                    <a:pt x="9783" y="16010"/>
                  </a:cubicBezTo>
                  <a:cubicBezTo>
                    <a:pt x="10513" y="15369"/>
                    <a:pt x="11234" y="14724"/>
                    <a:pt x="11965" y="14085"/>
                  </a:cubicBezTo>
                  <a:cubicBezTo>
                    <a:pt x="12326" y="13768"/>
                    <a:pt x="12695" y="13449"/>
                    <a:pt x="13056" y="13133"/>
                  </a:cubicBezTo>
                  <a:cubicBezTo>
                    <a:pt x="13163" y="13040"/>
                    <a:pt x="13201" y="13005"/>
                    <a:pt x="13241" y="12832"/>
                  </a:cubicBezTo>
                  <a:cubicBezTo>
                    <a:pt x="13360" y="12315"/>
                    <a:pt x="13569" y="12154"/>
                    <a:pt x="13888" y="11811"/>
                  </a:cubicBezTo>
                  <a:cubicBezTo>
                    <a:pt x="13606" y="11527"/>
                    <a:pt x="13590" y="11630"/>
                    <a:pt x="13260" y="11811"/>
                  </a:cubicBezTo>
                  <a:cubicBezTo>
                    <a:pt x="12987" y="11959"/>
                    <a:pt x="12719" y="12103"/>
                    <a:pt x="12446" y="12252"/>
                  </a:cubicBezTo>
                  <a:cubicBezTo>
                    <a:pt x="12531" y="11809"/>
                    <a:pt x="12620" y="11373"/>
                    <a:pt x="12705" y="10930"/>
                  </a:cubicBezTo>
                  <a:close/>
                </a:path>
              </a:pathLst>
            </a:custGeom>
            <a:solidFill>
              <a:srgbClr val="E5E6E9"/>
            </a:solidFill>
            <a:ln w="12700" cap="flat">
              <a:noFill/>
              <a:miter lim="400000"/>
            </a:ln>
            <a:effectLst/>
          </p:spPr>
          <p:txBody>
            <a:bodyPr wrap="square" lIns="71437" tIns="71437" rIns="71437" bIns="71437" numCol="1" anchor="ctr">
              <a:noAutofit/>
            </a:bodyPr>
            <a:lstStyle/>
            <a:p>
              <a:endParaRPr/>
            </a:p>
          </p:txBody>
        </p:sp>
        <p:sp>
          <p:nvSpPr>
            <p:cNvPr id="10" name="Shape">
              <a:extLst>
                <a:ext uri="{FF2B5EF4-FFF2-40B4-BE49-F238E27FC236}">
                  <a16:creationId xmlns:a16="http://schemas.microsoft.com/office/drawing/2014/main" id="{728D1809-E40C-483E-B889-891CCB29647D}"/>
                </a:ext>
              </a:extLst>
            </p:cNvPr>
            <p:cNvSpPr/>
            <p:nvPr/>
          </p:nvSpPr>
          <p:spPr>
            <a:xfrm>
              <a:off x="2086632" y="29527"/>
              <a:ext cx="900024" cy="808394"/>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E5E6E9"/>
            </a:solidFill>
            <a:ln w="12700" cap="flat">
              <a:noFill/>
              <a:miter lim="400000"/>
            </a:ln>
            <a:effectLst/>
          </p:spPr>
          <p:txBody>
            <a:bodyPr wrap="square" lIns="0" tIns="0" rIns="0" bIns="0" numCol="1" anchor="ctr">
              <a:noAutofit/>
            </a:bodyPr>
            <a:lstStyle/>
            <a:p>
              <a:endParaRPr/>
            </a:p>
          </p:txBody>
        </p:sp>
        <p:sp>
          <p:nvSpPr>
            <p:cNvPr id="11" name="Shape">
              <a:extLst>
                <a:ext uri="{FF2B5EF4-FFF2-40B4-BE49-F238E27FC236}">
                  <a16:creationId xmlns:a16="http://schemas.microsoft.com/office/drawing/2014/main" id="{A3C7C86E-3899-4379-82C6-72D341C5DC4C}"/>
                </a:ext>
              </a:extLst>
            </p:cNvPr>
            <p:cNvSpPr/>
            <p:nvPr/>
          </p:nvSpPr>
          <p:spPr>
            <a:xfrm>
              <a:off x="2758400" y="29527"/>
              <a:ext cx="2112386" cy="1667792"/>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E5E6E9"/>
            </a:solidFill>
            <a:ln w="12700" cap="flat">
              <a:noFill/>
              <a:miter lim="400000"/>
            </a:ln>
            <a:effectLst/>
          </p:spPr>
          <p:txBody>
            <a:bodyPr wrap="square" lIns="0" tIns="0" rIns="0" bIns="0" numCol="1" anchor="ctr">
              <a:noAutofit/>
            </a:bodyPr>
            <a:lstStyle/>
            <a:p>
              <a:endParaRPr/>
            </a:p>
          </p:txBody>
        </p:sp>
      </p:grpSp>
      <p:sp>
        <p:nvSpPr>
          <p:cNvPr id="12" name="Title 1">
            <a:extLst>
              <a:ext uri="{FF2B5EF4-FFF2-40B4-BE49-F238E27FC236}">
                <a16:creationId xmlns:a16="http://schemas.microsoft.com/office/drawing/2014/main" id="{C93F87F1-3A6A-478F-A8E4-C70D463C8147}"/>
              </a:ext>
            </a:extLst>
          </p:cNvPr>
          <p:cNvSpPr>
            <a:spLocks noGrp="1"/>
          </p:cNvSpPr>
          <p:nvPr>
            <p:ph type="title"/>
          </p:nvPr>
        </p:nvSpPr>
        <p:spPr>
          <a:xfrm>
            <a:off x="577507" y="1318927"/>
            <a:ext cx="10988852" cy="923897"/>
          </a:xfrm>
        </p:spPr>
        <p:txBody>
          <a:bodyPr/>
          <a:lstStyle/>
          <a:p>
            <a:r>
              <a:rPr lang="en-US" sz="3200" dirty="0"/>
              <a:t>We are a volunteer-based, independent knowledge-creating organization …</a:t>
            </a:r>
          </a:p>
        </p:txBody>
      </p:sp>
      <p:sp>
        <p:nvSpPr>
          <p:cNvPr id="13" name="TextBox 12">
            <a:extLst>
              <a:ext uri="{FF2B5EF4-FFF2-40B4-BE49-F238E27FC236}">
                <a16:creationId xmlns:a16="http://schemas.microsoft.com/office/drawing/2014/main" id="{609D7817-D636-425F-8A63-D4D7036CAB39}"/>
              </a:ext>
            </a:extLst>
          </p:cNvPr>
          <p:cNvSpPr txBox="1"/>
          <p:nvPr/>
        </p:nvSpPr>
        <p:spPr>
          <a:xfrm>
            <a:off x="625643" y="2410819"/>
            <a:ext cx="11117178" cy="4308872"/>
          </a:xfrm>
          <a:prstGeom prst="rect">
            <a:avLst/>
          </a:prstGeom>
          <a:noFill/>
        </p:spPr>
        <p:txBody>
          <a:bodyPr wrap="square" rtlCol="0">
            <a:spAutoFit/>
          </a:bodyPr>
          <a:lstStyle/>
          <a:p>
            <a:pPr marL="342900" indent="-342900">
              <a:spcAft>
                <a:spcPts val="1200"/>
              </a:spcAft>
              <a:buFont typeface="Arial" charset="0"/>
              <a:buChar char="•"/>
            </a:pPr>
            <a:r>
              <a:rPr lang="en-US" sz="2400" dirty="0">
                <a:solidFill>
                  <a:srgbClr val="002D64"/>
                </a:solidFill>
                <a:latin typeface="+mj-lt"/>
              </a:rPr>
              <a:t>A global independent network of over 12,600 members and 79,300 supporters  </a:t>
            </a:r>
            <a:r>
              <a:rPr lang="en-GB" sz="2400" dirty="0">
                <a:solidFill>
                  <a:schemeClr val="tx2"/>
                </a:solidFill>
                <a:latin typeface="+mj-lt"/>
              </a:rPr>
              <a:t>from over 130 countries</a:t>
            </a:r>
          </a:p>
          <a:p>
            <a:pPr marL="342900" indent="-342900">
              <a:spcAft>
                <a:spcPts val="1200"/>
              </a:spcAft>
              <a:buFont typeface="Arial" charset="0"/>
              <a:buChar char="•"/>
            </a:pPr>
            <a:r>
              <a:rPr lang="en-GB" sz="2400" dirty="0">
                <a:solidFill>
                  <a:schemeClr val="tx2"/>
                </a:solidFill>
                <a:latin typeface="+mj-lt"/>
              </a:rPr>
              <a:t>150 </a:t>
            </a:r>
            <a:r>
              <a:rPr lang="en-GB" sz="2400" dirty="0">
                <a:solidFill>
                  <a:srgbClr val="002D64"/>
                </a:solidFill>
                <a:latin typeface="+mj-lt"/>
              </a:rPr>
              <a:t>Cochrane</a:t>
            </a:r>
            <a:r>
              <a:rPr lang="en-GB" sz="2400" dirty="0">
                <a:solidFill>
                  <a:schemeClr val="tx2"/>
                </a:solidFill>
                <a:latin typeface="+mj-lt"/>
              </a:rPr>
              <a:t> Groups employ 500+ staff (most only part-time)</a:t>
            </a:r>
          </a:p>
          <a:p>
            <a:pPr marL="342900" indent="-342900">
              <a:spcAft>
                <a:spcPts val="1200"/>
              </a:spcAft>
              <a:buFont typeface="Arial" charset="0"/>
              <a:buChar char="•"/>
            </a:pPr>
            <a:r>
              <a:rPr lang="en-GB" sz="2400" dirty="0">
                <a:solidFill>
                  <a:schemeClr val="tx2"/>
                </a:solidFill>
                <a:latin typeface="+mj-lt"/>
              </a:rPr>
              <a:t>Central Executive Team of 100 people</a:t>
            </a:r>
          </a:p>
          <a:p>
            <a:pPr marL="342900" indent="-342900">
              <a:spcAft>
                <a:spcPts val="1200"/>
              </a:spcAft>
              <a:buFont typeface="Arial" charset="0"/>
              <a:buChar char="•"/>
            </a:pPr>
            <a:r>
              <a:rPr lang="en-US" sz="2400" dirty="0">
                <a:solidFill>
                  <a:srgbClr val="002D64"/>
                </a:solidFill>
                <a:latin typeface="+mj-lt"/>
              </a:rPr>
              <a:t>We don’t pay our authors: our authors don’t pay us!</a:t>
            </a:r>
          </a:p>
          <a:p>
            <a:pPr marL="342900" indent="-342900">
              <a:spcAft>
                <a:spcPts val="1200"/>
              </a:spcAft>
              <a:buFont typeface="Arial" charset="0"/>
              <a:buChar char="•"/>
            </a:pPr>
            <a:r>
              <a:rPr lang="en-US" sz="2400" dirty="0">
                <a:solidFill>
                  <a:srgbClr val="002D64"/>
                </a:solidFill>
                <a:latin typeface="+mj-lt"/>
              </a:rPr>
              <a:t>Strictly independent – free from commercial sponsorship and other conflicts of interest – no ties to pharmaceutical &amp; commercial interests; no advertisements ...</a:t>
            </a:r>
            <a:br>
              <a:rPr lang="en-US" sz="2400" dirty="0">
                <a:solidFill>
                  <a:srgbClr val="002D64"/>
                </a:solidFill>
                <a:latin typeface="+mj-lt"/>
              </a:rPr>
            </a:br>
            <a:endParaRPr lang="en-US" sz="1600" dirty="0">
              <a:solidFill>
                <a:srgbClr val="002D64"/>
              </a:solidFill>
              <a:latin typeface="+mj-lt"/>
            </a:endParaRPr>
          </a:p>
          <a:p>
            <a:pPr algn="r">
              <a:spcAft>
                <a:spcPts val="1200"/>
              </a:spcAft>
            </a:pPr>
            <a:r>
              <a:rPr lang="en-US" sz="2400" dirty="0">
                <a:solidFill>
                  <a:srgbClr val="002D64"/>
                </a:solidFill>
              </a:rPr>
              <a:t>    </a:t>
            </a:r>
            <a:r>
              <a:rPr lang="en-US" sz="3200" b="1" dirty="0">
                <a:solidFill>
                  <a:srgbClr val="962D91"/>
                </a:solidFill>
                <a:latin typeface="+mj-lt"/>
              </a:rPr>
              <a:t>Cochrane is trusted!</a:t>
            </a:r>
          </a:p>
        </p:txBody>
      </p:sp>
    </p:spTree>
    <p:extLst>
      <p:ext uri="{BB962C8B-B14F-4D97-AF65-F5344CB8AC3E}">
        <p14:creationId xmlns:p14="http://schemas.microsoft.com/office/powerpoint/2010/main" val="285511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systematic review?</a:t>
            </a:r>
          </a:p>
        </p:txBody>
      </p:sp>
      <p:sp>
        <p:nvSpPr>
          <p:cNvPr id="3" name="Content Placeholder 2"/>
          <p:cNvSpPr>
            <a:spLocks noGrp="1"/>
          </p:cNvSpPr>
          <p:nvPr>
            <p:ph idx="1"/>
          </p:nvPr>
        </p:nvSpPr>
        <p:spPr>
          <a:xfrm>
            <a:off x="586317" y="2275200"/>
            <a:ext cx="9615340" cy="1397640"/>
          </a:xfrm>
        </p:spPr>
        <p:txBody>
          <a:bodyPr/>
          <a:lstStyle/>
          <a:p>
            <a:r>
              <a:rPr lang="en-US" dirty="0"/>
              <a:t>A systematic review attempts to identify, appraise and synthesize all the empirical evidence that meets pre-specified eligibility criteria to answer a given research question. Researchers conducting systematic reviews use explicit methods aimed at minimizing bias, in order to produce more reliable findings that can be used to inform decision making.</a:t>
            </a:r>
          </a:p>
          <a:p>
            <a:endParaRPr lang="en-US" dirty="0"/>
          </a:p>
          <a:p>
            <a:endParaRPr lang="en-US" dirty="0"/>
          </a:p>
        </p:txBody>
      </p:sp>
      <p:pic>
        <p:nvPicPr>
          <p:cNvPr id="5" name="Picture 4">
            <a:extLst>
              <a:ext uri="{FF2B5EF4-FFF2-40B4-BE49-F238E27FC236}">
                <a16:creationId xmlns:a16="http://schemas.microsoft.com/office/drawing/2014/main" id="{FBABC7E6-FC6E-4D60-9787-BD76DF68E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656" y="0"/>
            <a:ext cx="1990344" cy="6858000"/>
          </a:xfrm>
          <a:prstGeom prst="rect">
            <a:avLst/>
          </a:prstGeom>
        </p:spPr>
      </p:pic>
      <p:pic>
        <p:nvPicPr>
          <p:cNvPr id="4" name="Online Media 3" title="About Cochrane">
            <a:hlinkClick r:id="" action="ppaction://media"/>
            <a:extLst>
              <a:ext uri="{FF2B5EF4-FFF2-40B4-BE49-F238E27FC236}">
                <a16:creationId xmlns:a16="http://schemas.microsoft.com/office/drawing/2014/main" id="{97817A1E-AEF1-47FE-89B8-FA3727917D08}"/>
              </a:ext>
            </a:extLst>
          </p:cNvPr>
          <p:cNvPicPr>
            <a:picLocks noRot="1" noChangeAspect="1"/>
          </p:cNvPicPr>
          <p:nvPr>
            <a:videoFile r:link="rId1"/>
          </p:nvPr>
        </p:nvPicPr>
        <p:blipFill>
          <a:blip r:embed="rId4"/>
          <a:stretch>
            <a:fillRect/>
          </a:stretch>
        </p:blipFill>
        <p:spPr>
          <a:xfrm>
            <a:off x="3009773" y="3787140"/>
            <a:ext cx="4768427" cy="2682240"/>
          </a:xfrm>
          <a:prstGeom prst="rect">
            <a:avLst/>
          </a:prstGeom>
        </p:spPr>
      </p:pic>
    </p:spTree>
    <p:extLst>
      <p:ext uri="{BB962C8B-B14F-4D97-AF65-F5344CB8AC3E}">
        <p14:creationId xmlns:p14="http://schemas.microsoft.com/office/powerpoint/2010/main" val="5031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316" y="1127100"/>
            <a:ext cx="8160000" cy="632838"/>
          </a:xfrm>
        </p:spPr>
        <p:txBody>
          <a:bodyPr/>
          <a:lstStyle/>
          <a:p>
            <a:r>
              <a:rPr lang="en-US" dirty="0"/>
              <a:t>What is a Cochrane Review?</a:t>
            </a:r>
          </a:p>
        </p:txBody>
      </p:sp>
      <p:sp>
        <p:nvSpPr>
          <p:cNvPr id="3" name="Content Placeholder 2"/>
          <p:cNvSpPr>
            <a:spLocks noGrp="1"/>
          </p:cNvSpPr>
          <p:nvPr>
            <p:ph idx="1"/>
          </p:nvPr>
        </p:nvSpPr>
        <p:spPr>
          <a:xfrm>
            <a:off x="586316" y="1907113"/>
            <a:ext cx="11405659" cy="4693711"/>
          </a:xfrm>
        </p:spPr>
        <p:txBody>
          <a:bodyPr/>
          <a:lstStyle/>
          <a:p>
            <a:pPr fontAlgn="base"/>
            <a:r>
              <a:rPr lang="en-US" dirty="0"/>
              <a:t>Cochrane Reviews are systematic reviews of research in healthcare and health policy that are published in the </a:t>
            </a:r>
            <a:r>
              <a:rPr lang="en-US" i="1" dirty="0"/>
              <a:t>Cochrane Database of Systematic Reviews</a:t>
            </a:r>
            <a:r>
              <a:rPr lang="en-US" dirty="0"/>
              <a:t>. There are 5 types of Cochrane Review:</a:t>
            </a:r>
          </a:p>
          <a:p>
            <a:pPr marL="457200" indent="-457200" fontAlgn="base">
              <a:buFont typeface="+mj-lt"/>
              <a:buAutoNum type="arabicPeriod"/>
            </a:pPr>
            <a:r>
              <a:rPr lang="en-US" b="1" dirty="0"/>
              <a:t>Intervention reviews</a:t>
            </a:r>
            <a:r>
              <a:rPr lang="en-US" dirty="0"/>
              <a:t> assess benefits and harms of interventions used in healthcare and health policy.</a:t>
            </a:r>
          </a:p>
          <a:p>
            <a:pPr marL="457200" indent="-457200" fontAlgn="base">
              <a:buFont typeface="+mj-lt"/>
              <a:buAutoNum type="arabicPeriod"/>
            </a:pPr>
            <a:r>
              <a:rPr lang="en-US" b="1" dirty="0"/>
              <a:t>Diagnostic test accuracy reviews</a:t>
            </a:r>
            <a:r>
              <a:rPr lang="en-US" dirty="0"/>
              <a:t> assess how well a diagnostic test performs in diagnosing and detecting a particular disease. </a:t>
            </a:r>
          </a:p>
          <a:p>
            <a:pPr marL="457200" indent="-457200" fontAlgn="base">
              <a:buFont typeface="+mj-lt"/>
              <a:buAutoNum type="arabicPeriod"/>
            </a:pPr>
            <a:r>
              <a:rPr lang="en-US" b="1" dirty="0"/>
              <a:t>Methodology reviews</a:t>
            </a:r>
            <a:r>
              <a:rPr lang="en-US" dirty="0"/>
              <a:t> address issues relevant to how systematic reviews and clinical trials are conducted and reported.</a:t>
            </a:r>
          </a:p>
          <a:p>
            <a:pPr marL="457200" indent="-457200" fontAlgn="base">
              <a:buFont typeface="+mj-lt"/>
              <a:buAutoNum type="arabicPeriod" startAt="4"/>
            </a:pPr>
            <a:r>
              <a:rPr lang="en-US" b="1" dirty="0"/>
              <a:t>Qualitative reviews</a:t>
            </a:r>
            <a:r>
              <a:rPr lang="en-US" dirty="0"/>
              <a:t> synthesize qualitative evidence to address questions on aspects other than effectiveness.</a:t>
            </a:r>
          </a:p>
          <a:p>
            <a:pPr marL="457200" indent="-457200" fontAlgn="base">
              <a:buFont typeface="+mj-lt"/>
              <a:buAutoNum type="arabicPeriod" startAt="4"/>
            </a:pPr>
            <a:r>
              <a:rPr lang="en-US" b="1" dirty="0"/>
              <a:t>Prognosis reviews</a:t>
            </a:r>
            <a:r>
              <a:rPr lang="en-US" dirty="0"/>
              <a:t> address the probable course or future outcome(s) of people with a health problem.</a:t>
            </a:r>
          </a:p>
          <a:p>
            <a:pPr fontAlgn="base"/>
            <a:r>
              <a:rPr lang="en-US" dirty="0"/>
              <a:t>Cochrane Reviews base their findings on the results of studies that meet certain quality criteria, since the most reliable studies will provide the best evidence for making decisions about health care.</a:t>
            </a:r>
          </a:p>
          <a:p>
            <a:pPr marL="457200" indent="-457200" fontAlgn="base">
              <a:buFont typeface="+mj-lt"/>
              <a:buAutoNum type="arabicPeriod"/>
            </a:pPr>
            <a:endParaRPr lang="en-US" dirty="0"/>
          </a:p>
          <a:p>
            <a:endParaRPr lang="en-US" dirty="0"/>
          </a:p>
        </p:txBody>
      </p:sp>
    </p:spTree>
    <p:extLst>
      <p:ext uri="{BB962C8B-B14F-4D97-AF65-F5344CB8AC3E}">
        <p14:creationId xmlns:p14="http://schemas.microsoft.com/office/powerpoint/2010/main" val="208288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chrane_Logo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2404" y="1703478"/>
            <a:ext cx="5766192" cy="1186929"/>
          </a:xfrm>
          <a:prstGeom prst="rect">
            <a:avLst/>
          </a:prstGeom>
        </p:spPr>
      </p:pic>
      <p:sp>
        <p:nvSpPr>
          <p:cNvPr id="8" name="Rectangle 7"/>
          <p:cNvSpPr/>
          <p:nvPr/>
        </p:nvSpPr>
        <p:spPr>
          <a:xfrm>
            <a:off x="302637" y="259861"/>
            <a:ext cx="3435173" cy="831001"/>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302637" y="458024"/>
            <a:ext cx="6120000" cy="632838"/>
          </a:xfrm>
        </p:spPr>
        <p:txBody>
          <a:bodyPr/>
          <a:lstStyle/>
          <a:p>
            <a:r>
              <a:rPr lang="en-US" dirty="0"/>
              <a:t>The Cochrane story</a:t>
            </a:r>
          </a:p>
        </p:txBody>
      </p:sp>
      <p:sp>
        <p:nvSpPr>
          <p:cNvPr id="9" name="Content Placeholder 2">
            <a:extLst>
              <a:ext uri="{FF2B5EF4-FFF2-40B4-BE49-F238E27FC236}">
                <a16:creationId xmlns:a16="http://schemas.microsoft.com/office/drawing/2014/main" id="{778B6958-E7BA-4864-84F6-19117A5E053C}"/>
              </a:ext>
            </a:extLst>
          </p:cNvPr>
          <p:cNvSpPr txBox="1">
            <a:spLocks/>
          </p:cNvSpPr>
          <p:nvPr/>
        </p:nvSpPr>
        <p:spPr>
          <a:xfrm>
            <a:off x="586317" y="3638550"/>
            <a:ext cx="11177058" cy="2546250"/>
          </a:xfrm>
          <a:prstGeom prst="rect">
            <a:avLst/>
          </a:prstGeom>
        </p:spPr>
        <p:txBody>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The circle formed by two ‘C’ shapes represents our global collaboration. </a:t>
            </a:r>
          </a:p>
          <a:p>
            <a:r>
              <a:rPr lang="en-GB" dirty="0"/>
              <a:t>The lines within illustrate the summary results from an iconic systematic review. Each horizontal line represents the results of one study, while the diamond represents the combined result, our best estimate of whether the treatment is effective or harmful. </a:t>
            </a:r>
          </a:p>
          <a:p>
            <a:r>
              <a:rPr lang="en-GB" dirty="0"/>
              <a:t>The diamond sits clearly to the left of the vertical line representing “no difference”, therefore the evidence indicates that the treatment is beneficial. We call this representation a “forest plot”.</a:t>
            </a:r>
          </a:p>
        </p:txBody>
      </p:sp>
    </p:spTree>
    <p:extLst>
      <p:ext uri="{BB962C8B-B14F-4D97-AF65-F5344CB8AC3E}">
        <p14:creationId xmlns:p14="http://schemas.microsoft.com/office/powerpoint/2010/main" val="326752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293" y="1781957"/>
            <a:ext cx="9607363" cy="4868064"/>
          </a:xfrm>
        </p:spPr>
        <p:txBody>
          <a:bodyPr/>
          <a:lstStyle/>
          <a:p>
            <a:r>
              <a:rPr lang="en-GB" dirty="0"/>
              <a:t>This forest plot within our logo illustrates an example of the potential for systematic reviews to improve health care. It shows that corticosteroids given to women who are about to give birth prematurely can save the life of the </a:t>
            </a:r>
            <a:r>
              <a:rPr lang="en-GB" dirty="0" err="1"/>
              <a:t>newborn</a:t>
            </a:r>
            <a:r>
              <a:rPr lang="en-GB" dirty="0"/>
              <a:t> child. </a:t>
            </a:r>
          </a:p>
          <a:p>
            <a:r>
              <a:rPr lang="en-GB" dirty="0"/>
              <a:t>Despite several trials showing the benefit of corticosteroids, adoption of the treatment among obstetricians was slow. The systematic review published by Crowley et al., was influential in increasing use of this treatment. This simple intervention has probably saved thousands of premature babies.</a:t>
            </a:r>
          </a:p>
          <a:p>
            <a:r>
              <a:rPr lang="en-GB" dirty="0"/>
              <a:t>During the past 25 years, Cochrane has progressed the way healthcare decisions are made. And now we’re leading another change, as outlined by </a:t>
            </a:r>
            <a:r>
              <a:rPr lang="en-GB" i="1" dirty="0"/>
              <a:t>Strategy to 2020</a:t>
            </a:r>
            <a:r>
              <a:rPr lang="en-GB" dirty="0"/>
              <a:t>. A visible expression of this change is our new brand identity. </a:t>
            </a:r>
          </a:p>
          <a:p>
            <a:endParaRPr lang="en-GB" dirty="0"/>
          </a:p>
          <a:p>
            <a:endParaRPr lang="en-US" dirty="0"/>
          </a:p>
        </p:txBody>
      </p:sp>
      <p:pic>
        <p:nvPicPr>
          <p:cNvPr id="5" name="Picture 4">
            <a:extLst>
              <a:ext uri="{FF2B5EF4-FFF2-40B4-BE49-F238E27FC236}">
                <a16:creationId xmlns:a16="http://schemas.microsoft.com/office/drawing/2014/main" id="{672B728C-BF4F-4273-9D72-E3204A1D96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1656" y="0"/>
            <a:ext cx="1990344" cy="6858000"/>
          </a:xfrm>
          <a:prstGeom prst="rect">
            <a:avLst/>
          </a:prstGeom>
        </p:spPr>
      </p:pic>
    </p:spTree>
    <p:extLst>
      <p:ext uri="{BB962C8B-B14F-4D97-AF65-F5344CB8AC3E}">
        <p14:creationId xmlns:p14="http://schemas.microsoft.com/office/powerpoint/2010/main" val="398089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317" y="1689075"/>
            <a:ext cx="8160000" cy="632838"/>
          </a:xfrm>
        </p:spPr>
        <p:txBody>
          <a:bodyPr/>
          <a:lstStyle/>
          <a:p>
            <a:r>
              <a:rPr lang="en-US" dirty="0"/>
              <a:t>Our Vision and Mission</a:t>
            </a:r>
          </a:p>
        </p:txBody>
      </p:sp>
      <p:sp>
        <p:nvSpPr>
          <p:cNvPr id="3" name="Content Placeholder 2"/>
          <p:cNvSpPr>
            <a:spLocks noGrp="1"/>
          </p:cNvSpPr>
          <p:nvPr>
            <p:ph idx="1"/>
          </p:nvPr>
        </p:nvSpPr>
        <p:spPr>
          <a:xfrm>
            <a:off x="586317" y="2733674"/>
            <a:ext cx="9253008" cy="3419041"/>
          </a:xfrm>
        </p:spPr>
        <p:txBody>
          <a:bodyPr/>
          <a:lstStyle/>
          <a:p>
            <a:r>
              <a:rPr lang="en-US" sz="2400" b="1" dirty="0"/>
              <a:t>Our </a:t>
            </a:r>
            <a:r>
              <a:rPr lang="en-US" sz="2400" b="1" dirty="0">
                <a:solidFill>
                  <a:schemeClr val="bg2"/>
                </a:solidFill>
              </a:rPr>
              <a:t>vision</a:t>
            </a:r>
            <a:r>
              <a:rPr lang="en-US" sz="2400" b="1" dirty="0"/>
              <a:t> is a world of improved health </a:t>
            </a:r>
            <a:r>
              <a:rPr lang="en-US" sz="2400" dirty="0"/>
              <a:t>where decisions about health and health care are informed by high quality, relevant and up-to-date synthesized research evidence. </a:t>
            </a:r>
          </a:p>
          <a:p>
            <a:pPr>
              <a:lnSpc>
                <a:spcPct val="50000"/>
              </a:lnSpc>
              <a:spcBef>
                <a:spcPts val="0"/>
              </a:spcBef>
            </a:pPr>
            <a:endParaRPr lang="en-US" sz="2400" b="1" dirty="0"/>
          </a:p>
          <a:p>
            <a:r>
              <a:rPr lang="en-US" sz="2400" b="1" dirty="0"/>
              <a:t>Our </a:t>
            </a:r>
            <a:r>
              <a:rPr lang="en-US" sz="2400" b="1" dirty="0">
                <a:solidFill>
                  <a:schemeClr val="bg2"/>
                </a:solidFill>
              </a:rPr>
              <a:t>mission</a:t>
            </a:r>
            <a:r>
              <a:rPr lang="en-US" sz="2400" b="1" dirty="0"/>
              <a:t> is to promote evidence-informed health decision-making </a:t>
            </a:r>
            <a:r>
              <a:rPr lang="en-US" sz="2400" dirty="0"/>
              <a:t>by producing high quality, relevant, accessible systematic reviews and other synthesized research evidence. </a:t>
            </a:r>
          </a:p>
          <a:p>
            <a:endParaRPr lang="en-US" dirty="0"/>
          </a:p>
        </p:txBody>
      </p:sp>
      <p:pic>
        <p:nvPicPr>
          <p:cNvPr id="5" name="Picture 4">
            <a:extLst>
              <a:ext uri="{FF2B5EF4-FFF2-40B4-BE49-F238E27FC236}">
                <a16:creationId xmlns:a16="http://schemas.microsoft.com/office/drawing/2014/main" id="{4F5EE9D1-C886-424D-B27E-ABE90543EA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1656" y="0"/>
            <a:ext cx="1990344" cy="6858000"/>
          </a:xfrm>
          <a:prstGeom prst="rect">
            <a:avLst/>
          </a:prstGeom>
        </p:spPr>
      </p:pic>
    </p:spTree>
    <p:extLst>
      <p:ext uri="{BB962C8B-B14F-4D97-AF65-F5344CB8AC3E}">
        <p14:creationId xmlns:p14="http://schemas.microsoft.com/office/powerpoint/2010/main" val="390774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chrane PowerPoint Templat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Cochrane PowerPoint Template.potx</Template>
  <TotalTime>7625</TotalTime>
  <Words>1421</Words>
  <Application>Microsoft Office PowerPoint</Application>
  <PresentationFormat>Widescreen</PresentationFormat>
  <Paragraphs>78</Paragraphs>
  <Slides>16</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Source Sans Pro</vt:lpstr>
      <vt:lpstr>Source Sans Pro Semibold</vt:lpstr>
      <vt:lpstr>Cochrane PowerPoint Template</vt:lpstr>
      <vt:lpstr>About Cochrane</vt:lpstr>
      <vt:lpstr>Who we are</vt:lpstr>
      <vt:lpstr>Who we are</vt:lpstr>
      <vt:lpstr>We are a volunteer-based, independent knowledge-creating organization …</vt:lpstr>
      <vt:lpstr>What is a systematic review?</vt:lpstr>
      <vt:lpstr>What is a Cochrane Review?</vt:lpstr>
      <vt:lpstr>The Cochrane story</vt:lpstr>
      <vt:lpstr>PowerPoint Presentation</vt:lpstr>
      <vt:lpstr>Our Vision and Mission</vt:lpstr>
      <vt:lpstr>Principles</vt:lpstr>
      <vt:lpstr>Principles</vt:lpstr>
      <vt:lpstr>Cochrane exists so that healthcare decisions get better. </vt:lpstr>
      <vt:lpstr>Cochrane’s organizational structure</vt:lpstr>
      <vt:lpstr>The Strategy2020 has four Goals</vt:lpstr>
      <vt:lpstr>Cochrane Library</vt:lpstr>
      <vt:lpstr>Contact us</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dtpgraphics</dc:creator>
  <cp:keywords/>
  <dc:description/>
  <cp:lastModifiedBy>Sabrina Khamissa</cp:lastModifiedBy>
  <cp:revision>212</cp:revision>
  <cp:lastPrinted>2015-06-16T10:13:36Z</cp:lastPrinted>
  <dcterms:created xsi:type="dcterms:W3CDTF">2013-07-29T09:34:50Z</dcterms:created>
  <dcterms:modified xsi:type="dcterms:W3CDTF">2020-08-04T08:24:31Z</dcterms:modified>
  <cp:category/>
</cp:coreProperties>
</file>