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5" r:id="rId2"/>
    <p:sldId id="277" r:id="rId3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6969"/>
    <a:srgbClr val="962D91"/>
    <a:srgbClr val="CCCCCC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55" autoAdjust="0"/>
    <p:restoredTop sz="96405" autoAdjust="0"/>
  </p:normalViewPr>
  <p:slideViewPr>
    <p:cSldViewPr snapToGrid="0" showGuides="1">
      <p:cViewPr varScale="1">
        <p:scale>
          <a:sx n="126" d="100"/>
          <a:sy n="126" d="100"/>
        </p:scale>
        <p:origin x="1392" y="200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3131"/>
        <p:guide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6" tIns="45508" rIns="91016" bIns="4550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16414" y="4721185"/>
            <a:ext cx="4574375" cy="4472702"/>
          </a:xfrm>
          <a:prstGeom prst="rect">
            <a:avLst/>
          </a:prstGeom>
        </p:spPr>
        <p:txBody>
          <a:bodyPr vert="horz" lIns="91016" tIns="45508" rIns="91016" bIns="455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978262" y="9442372"/>
            <a:ext cx="828939" cy="496967"/>
          </a:xfrm>
          <a:prstGeom prst="rect">
            <a:avLst/>
          </a:prstGeom>
        </p:spPr>
        <p:txBody>
          <a:bodyPr vert="horz" lIns="91016" tIns="45508" rIns="91016" bIns="45508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933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33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442511"/>
            <a:ext cx="1980000" cy="409956"/>
          </a:xfrm>
          <a:prstGeom prst="rect">
            <a:avLst/>
          </a:prstGeom>
        </p:spPr>
      </p:pic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442511"/>
            <a:ext cx="1980000" cy="4099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442511"/>
            <a:ext cx="1980000" cy="4099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46984" y="6509742"/>
            <a:ext cx="241102" cy="2589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881356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" y="435311"/>
            <a:ext cx="2767355" cy="57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442511"/>
            <a:ext cx="1980000" cy="40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  <p:sldLayoutId id="2147483668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"/>
          <p:cNvGrpSpPr/>
          <p:nvPr/>
        </p:nvGrpSpPr>
        <p:grpSpPr>
          <a:xfrm>
            <a:off x="2988528" y="776226"/>
            <a:ext cx="5391550" cy="5386449"/>
            <a:chOff x="0" y="-1"/>
            <a:chExt cx="6985002" cy="6978392"/>
          </a:xfrm>
        </p:grpSpPr>
        <p:grpSp>
          <p:nvGrpSpPr>
            <p:cNvPr id="27" name="Group"/>
            <p:cNvGrpSpPr/>
            <p:nvPr/>
          </p:nvGrpSpPr>
          <p:grpSpPr>
            <a:xfrm>
              <a:off x="0" y="-1"/>
              <a:ext cx="6985002" cy="6978392"/>
              <a:chOff x="0" y="0"/>
              <a:chExt cx="6985001" cy="6978390"/>
            </a:xfrm>
          </p:grpSpPr>
          <p:sp>
            <p:nvSpPr>
              <p:cNvPr id="20" name="Shape"/>
              <p:cNvSpPr/>
              <p:nvPr/>
            </p:nvSpPr>
            <p:spPr>
              <a:xfrm>
                <a:off x="0" y="1380103"/>
                <a:ext cx="2089773" cy="28181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8281"/>
                    </a:moveTo>
                    <a:lnTo>
                      <a:pt x="7385" y="0"/>
                    </a:lnTo>
                    <a:cubicBezTo>
                      <a:pt x="2753" y="4501"/>
                      <a:pt x="0" y="10122"/>
                      <a:pt x="0" y="16220"/>
                    </a:cubicBezTo>
                    <a:cubicBezTo>
                      <a:pt x="0" y="18063"/>
                      <a:pt x="251" y="19862"/>
                      <a:pt x="730" y="21600"/>
                    </a:cubicBezTo>
                    <a:lnTo>
                      <a:pt x="18389" y="18712"/>
                    </a:lnTo>
                    <a:cubicBezTo>
                      <a:pt x="18389" y="18712"/>
                      <a:pt x="21600" y="8281"/>
                      <a:pt x="21600" y="8281"/>
                    </a:cubicBezTo>
                    <a:close/>
                  </a:path>
                </a:pathLst>
              </a:custGeom>
              <a:solidFill>
                <a:srgbClr val="69696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266">
                  <a:latin typeface="Source Sans Pro" charset="0"/>
                  <a:ea typeface="Source Sans Pro" charset="0"/>
                  <a:cs typeface="Source Sans Pro" charset="0"/>
                </a:endParaRPr>
              </a:p>
            </p:txBody>
          </p:sp>
          <p:sp>
            <p:nvSpPr>
              <p:cNvPr id="21" name="Shape"/>
              <p:cNvSpPr/>
              <p:nvPr/>
            </p:nvSpPr>
            <p:spPr>
              <a:xfrm>
                <a:off x="813907" y="0"/>
                <a:ext cx="2616879" cy="235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6044"/>
                    </a:moveTo>
                    <a:lnTo>
                      <a:pt x="21495" y="0"/>
                    </a:lnTo>
                    <a:cubicBezTo>
                      <a:pt x="12859" y="208"/>
                      <a:pt x="5160" y="4637"/>
                      <a:pt x="0" y="11506"/>
                    </a:cubicBezTo>
                    <a:lnTo>
                      <a:pt x="11219" y="21600"/>
                    </a:lnTo>
                    <a:cubicBezTo>
                      <a:pt x="11219" y="21600"/>
                      <a:pt x="21600" y="16044"/>
                      <a:pt x="21600" y="16044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266">
                  <a:latin typeface="Source Sans Pro" charset="0"/>
                  <a:ea typeface="Source Sans Pro" charset="0"/>
                  <a:cs typeface="Source Sans Pro" charset="0"/>
                </a:endParaRPr>
              </a:p>
            </p:txBody>
          </p:sp>
          <p:sp>
            <p:nvSpPr>
              <p:cNvPr id="22" name="Shape"/>
              <p:cNvSpPr/>
              <p:nvPr/>
            </p:nvSpPr>
            <p:spPr>
              <a:xfrm>
                <a:off x="3550522" y="0"/>
                <a:ext cx="2616977" cy="2354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380" y="21600"/>
                    </a:moveTo>
                    <a:lnTo>
                      <a:pt x="21600" y="11505"/>
                    </a:lnTo>
                    <a:cubicBezTo>
                      <a:pt x="16440" y="4637"/>
                      <a:pt x="8741" y="208"/>
                      <a:pt x="106" y="0"/>
                    </a:cubicBezTo>
                    <a:lnTo>
                      <a:pt x="0" y="16044"/>
                    </a:lnTo>
                    <a:cubicBezTo>
                      <a:pt x="0" y="16044"/>
                      <a:pt x="10380" y="21600"/>
                      <a:pt x="10380" y="21600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266">
                  <a:latin typeface="Source Sans Pro" charset="0"/>
                  <a:ea typeface="Source Sans Pro" charset="0"/>
                  <a:cs typeface="Source Sans Pro" charset="0"/>
                </a:endParaRPr>
              </a:p>
            </p:txBody>
          </p:sp>
          <p:sp>
            <p:nvSpPr>
              <p:cNvPr id="23" name="Shape"/>
              <p:cNvSpPr/>
              <p:nvPr/>
            </p:nvSpPr>
            <p:spPr>
              <a:xfrm>
                <a:off x="4895239" y="1380103"/>
                <a:ext cx="2089762" cy="28181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210" y="18711"/>
                    </a:moveTo>
                    <a:lnTo>
                      <a:pt x="20870" y="21600"/>
                    </a:lnTo>
                    <a:cubicBezTo>
                      <a:pt x="21349" y="19862"/>
                      <a:pt x="21600" y="18063"/>
                      <a:pt x="21600" y="16220"/>
                    </a:cubicBezTo>
                    <a:cubicBezTo>
                      <a:pt x="21600" y="10122"/>
                      <a:pt x="18847" y="4500"/>
                      <a:pt x="14215" y="0"/>
                    </a:cubicBezTo>
                    <a:lnTo>
                      <a:pt x="0" y="8281"/>
                    </a:lnTo>
                    <a:cubicBezTo>
                      <a:pt x="0" y="8281"/>
                      <a:pt x="3210" y="18711"/>
                      <a:pt x="3210" y="18711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266">
                  <a:latin typeface="Source Sans Pro" charset="0"/>
                  <a:ea typeface="Source Sans Pro" charset="0"/>
                  <a:cs typeface="Source Sans Pro" charset="0"/>
                </a:endParaRPr>
              </a:p>
            </p:txBody>
          </p:sp>
          <p:sp>
            <p:nvSpPr>
              <p:cNvPr id="24" name="Shape"/>
              <p:cNvSpPr/>
              <p:nvPr/>
            </p:nvSpPr>
            <p:spPr>
              <a:xfrm>
                <a:off x="4305451" y="3939783"/>
                <a:ext cx="2573296" cy="26620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3260"/>
                    </a:moveTo>
                    <a:lnTo>
                      <a:pt x="7305" y="0"/>
                    </a:lnTo>
                    <a:lnTo>
                      <a:pt x="0" y="8855"/>
                    </a:lnTo>
                    <a:lnTo>
                      <a:pt x="6468" y="21600"/>
                    </a:lnTo>
                    <a:cubicBezTo>
                      <a:pt x="13914" y="17929"/>
                      <a:pt x="19522" y="11272"/>
                      <a:pt x="21600" y="3260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266">
                  <a:latin typeface="Source Sans Pro" charset="0"/>
                  <a:ea typeface="Source Sans Pro" charset="0"/>
                  <a:cs typeface="Source Sans Pro" charset="0"/>
                </a:endParaRPr>
              </a:p>
            </p:txBody>
          </p:sp>
          <p:sp>
            <p:nvSpPr>
              <p:cNvPr id="25" name="Shape"/>
              <p:cNvSpPr/>
              <p:nvPr/>
            </p:nvSpPr>
            <p:spPr>
              <a:xfrm>
                <a:off x="2040665" y="5083971"/>
                <a:ext cx="2891068" cy="18944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585" y="0"/>
                    </a:moveTo>
                    <a:lnTo>
                      <a:pt x="0" y="18036"/>
                    </a:lnTo>
                    <a:cubicBezTo>
                      <a:pt x="3291" y="20324"/>
                      <a:pt x="6948" y="21600"/>
                      <a:pt x="10800" y="21600"/>
                    </a:cubicBezTo>
                    <a:cubicBezTo>
                      <a:pt x="14652" y="21600"/>
                      <a:pt x="18309" y="20324"/>
                      <a:pt x="21600" y="18036"/>
                    </a:cubicBezTo>
                    <a:lnTo>
                      <a:pt x="16015" y="0"/>
                    </a:lnTo>
                    <a:cubicBezTo>
                      <a:pt x="16015" y="0"/>
                      <a:pt x="5585" y="0"/>
                      <a:pt x="5585" y="0"/>
                    </a:cubicBezTo>
                    <a:close/>
                  </a:path>
                </a:pathLst>
              </a:custGeom>
              <a:solidFill>
                <a:srgbClr val="69696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266">
                  <a:latin typeface="Source Sans Pro" charset="0"/>
                  <a:ea typeface="Source Sans Pro" charset="0"/>
                  <a:cs typeface="Source Sans Pro" charset="0"/>
                </a:endParaRPr>
              </a:p>
            </p:txBody>
          </p:sp>
          <p:sp>
            <p:nvSpPr>
              <p:cNvPr id="26" name="Shape"/>
              <p:cNvSpPr/>
              <p:nvPr/>
            </p:nvSpPr>
            <p:spPr>
              <a:xfrm>
                <a:off x="106253" y="3939808"/>
                <a:ext cx="2573308" cy="26620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295" y="0"/>
                    </a:moveTo>
                    <a:lnTo>
                      <a:pt x="0" y="3260"/>
                    </a:lnTo>
                    <a:cubicBezTo>
                      <a:pt x="2078" y="11272"/>
                      <a:pt x="7686" y="17929"/>
                      <a:pt x="15132" y="21600"/>
                    </a:cubicBezTo>
                    <a:lnTo>
                      <a:pt x="21600" y="8855"/>
                    </a:lnTo>
                    <a:cubicBezTo>
                      <a:pt x="21600" y="8855"/>
                      <a:pt x="14295" y="0"/>
                      <a:pt x="14295" y="0"/>
                    </a:cubicBezTo>
                    <a:close/>
                  </a:path>
                </a:pathLst>
              </a:custGeom>
              <a:solidFill>
                <a:srgbClr val="69696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266">
                  <a:latin typeface="Source Sans Pro" charset="0"/>
                  <a:ea typeface="Source Sans Pro" charset="0"/>
                  <a:cs typeface="Source Sans Pro" charset="0"/>
                </a:endParaRPr>
              </a:p>
            </p:txBody>
          </p:sp>
        </p:grpSp>
        <p:grpSp>
          <p:nvGrpSpPr>
            <p:cNvPr id="53" name="Group"/>
            <p:cNvGrpSpPr/>
            <p:nvPr/>
          </p:nvGrpSpPr>
          <p:grpSpPr>
            <a:xfrm>
              <a:off x="103131" y="445167"/>
              <a:ext cx="6775617" cy="5774282"/>
              <a:chOff x="-53830" y="-247245"/>
              <a:chExt cx="6775615" cy="5774280"/>
            </a:xfrm>
          </p:grpSpPr>
          <p:grpSp>
            <p:nvGrpSpPr>
              <p:cNvPr id="49" name="Group"/>
              <p:cNvGrpSpPr/>
              <p:nvPr/>
            </p:nvGrpSpPr>
            <p:grpSpPr>
              <a:xfrm>
                <a:off x="-53830" y="-247245"/>
                <a:ext cx="6775615" cy="5774280"/>
                <a:chOff x="-53830" y="-247245"/>
                <a:chExt cx="6775614" cy="5774279"/>
              </a:xfrm>
            </p:grpSpPr>
            <p:sp>
              <p:nvSpPr>
                <p:cNvPr id="29" name="Bibendum"/>
                <p:cNvSpPr txBox="1"/>
                <p:nvPr/>
              </p:nvSpPr>
              <p:spPr>
                <a:xfrm>
                  <a:off x="2481970" y="5150497"/>
                  <a:ext cx="1651001" cy="37653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defRPr sz="2500">
                      <a:solidFill>
                        <a:srgbClr val="FFFFFF"/>
                      </a:solidFill>
                      <a:latin typeface="Helvetica Neue Light"/>
                      <a:ea typeface="Helvetica Neue Light"/>
                      <a:cs typeface="Helvetica Neue Light"/>
                      <a:sym typeface="Helvetica Neue Light"/>
                    </a:defRPr>
                  </a:lvl1pPr>
                </a:lstStyle>
                <a:p>
                  <a:pPr lvl="0" algn="ctr"/>
                  <a:r>
                    <a:rPr lang="en-US" sz="1600" dirty="0">
                      <a:latin typeface="Source Sans Pro" charset="0"/>
                      <a:ea typeface="Source Sans Pro" charset="0"/>
                      <a:cs typeface="Source Sans Pro" charset="0"/>
                    </a:rPr>
                    <a:t>Membership, Learning &amp; Support Services (MLS)</a:t>
                  </a:r>
                </a:p>
              </p:txBody>
            </p:sp>
            <p:sp>
              <p:nvSpPr>
                <p:cNvPr id="32" name="Mattis"/>
                <p:cNvSpPr txBox="1"/>
                <p:nvPr/>
              </p:nvSpPr>
              <p:spPr>
                <a:xfrm>
                  <a:off x="5021172" y="2108263"/>
                  <a:ext cx="1700612" cy="37653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defRPr sz="2500">
                      <a:solidFill>
                        <a:srgbClr val="FFFFFF"/>
                      </a:solidFill>
                      <a:latin typeface="Helvetica Neue Light"/>
                      <a:ea typeface="Helvetica Neue Light"/>
                      <a:cs typeface="Helvetica Neue Light"/>
                      <a:sym typeface="Helvetica Neue Light"/>
                    </a:defRPr>
                  </a:lvl1pPr>
                </a:lstStyle>
                <a:p>
                  <a:pPr algn="ctr"/>
                  <a:r>
                    <a:rPr lang="en-GB" sz="1687" dirty="0">
                      <a:latin typeface="Source Sans Pro" charset="0"/>
                      <a:ea typeface="Source Sans Pro" charset="0"/>
                      <a:cs typeface="Source Sans Pro" charset="0"/>
                    </a:rPr>
                    <a:t>Editorial &amp; Methods (EM)</a:t>
                  </a:r>
                  <a:endParaRPr sz="1687" dirty="0">
                    <a:latin typeface="Source Sans Pro" charset="0"/>
                    <a:ea typeface="Source Sans Pro" charset="0"/>
                    <a:cs typeface="Source Sans Pro" charset="0"/>
                  </a:endParaRPr>
                </a:p>
              </p:txBody>
            </p:sp>
            <p:sp>
              <p:nvSpPr>
                <p:cNvPr id="35" name="Tellus"/>
                <p:cNvSpPr txBox="1"/>
                <p:nvPr/>
              </p:nvSpPr>
              <p:spPr>
                <a:xfrm>
                  <a:off x="3556486" y="94857"/>
                  <a:ext cx="1846484" cy="91642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defRPr sz="2500">
                      <a:solidFill>
                        <a:srgbClr val="FFFFFF"/>
                      </a:solidFill>
                      <a:latin typeface="Helvetica Neue Light"/>
                      <a:ea typeface="Helvetica Neue Light"/>
                      <a:cs typeface="Helvetica Neue Light"/>
                      <a:sym typeface="Helvetica Neue Light"/>
                    </a:defRPr>
                  </a:lvl1pPr>
                </a:lstStyle>
                <a:p>
                  <a:pPr algn="ctr"/>
                  <a:r>
                    <a:rPr lang="en-GB" sz="1687" dirty="0">
                      <a:latin typeface="Source Sans Pro" charset="0"/>
                      <a:ea typeface="Source Sans Pro" charset="0"/>
                      <a:cs typeface="Source Sans Pro" charset="0"/>
                    </a:rPr>
                    <a:t>Innovations, Research &amp; Development (IRD)</a:t>
                  </a:r>
                  <a:endParaRPr sz="1687" dirty="0">
                    <a:latin typeface="Source Sans Pro" charset="0"/>
                    <a:ea typeface="Source Sans Pro" charset="0"/>
                    <a:cs typeface="Source Sans Pro" charset="0"/>
                  </a:endParaRPr>
                </a:p>
              </p:txBody>
            </p:sp>
            <p:sp>
              <p:nvSpPr>
                <p:cNvPr id="38" name="Egestas"/>
                <p:cNvSpPr txBox="1"/>
                <p:nvPr/>
              </p:nvSpPr>
              <p:spPr>
                <a:xfrm>
                  <a:off x="4577470" y="4122318"/>
                  <a:ext cx="1651001" cy="37653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defRPr sz="2500">
                      <a:solidFill>
                        <a:srgbClr val="FFFFFF"/>
                      </a:solidFill>
                      <a:latin typeface="Helvetica Neue Light"/>
                      <a:ea typeface="Helvetica Neue Light"/>
                      <a:cs typeface="Helvetica Neue Light"/>
                      <a:sym typeface="Helvetica Neue Light"/>
                    </a:defRPr>
                  </a:lvl1pPr>
                </a:lstStyle>
                <a:p>
                  <a:pPr algn="ctr"/>
                  <a:r>
                    <a:rPr lang="en-GB" sz="1687" dirty="0">
                      <a:latin typeface="Source Sans Pro" charset="0"/>
                      <a:ea typeface="Source Sans Pro" charset="0"/>
                      <a:cs typeface="Source Sans Pro" charset="0"/>
                    </a:rPr>
                    <a:t>Knowledge Translation (KT)</a:t>
                  </a:r>
                  <a:endParaRPr sz="1687" dirty="0">
                    <a:latin typeface="Source Sans Pro" charset="0"/>
                    <a:ea typeface="Source Sans Pro" charset="0"/>
                    <a:cs typeface="Source Sans Pro" charset="0"/>
                  </a:endParaRPr>
                </a:p>
              </p:txBody>
            </p:sp>
            <p:sp>
              <p:nvSpPr>
                <p:cNvPr id="41" name="Commodo"/>
                <p:cNvSpPr txBox="1"/>
                <p:nvPr/>
              </p:nvSpPr>
              <p:spPr>
                <a:xfrm>
                  <a:off x="363097" y="3927376"/>
                  <a:ext cx="1745695" cy="65912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defRPr sz="2500">
                      <a:solidFill>
                        <a:srgbClr val="FFFFFF"/>
                      </a:solidFill>
                      <a:latin typeface="Helvetica Neue Light"/>
                      <a:ea typeface="Helvetica Neue Light"/>
                      <a:cs typeface="Helvetica Neue Light"/>
                      <a:sym typeface="Helvetica Neue Light"/>
                    </a:defRPr>
                  </a:lvl1pPr>
                </a:lstStyle>
                <a:p>
                  <a:pPr lvl="0" algn="ctr"/>
                  <a:r>
                    <a:rPr lang="en-US" sz="1687" dirty="0">
                      <a:latin typeface="Source Sans Pro" charset="0"/>
                      <a:ea typeface="Source Sans Pro" charset="0"/>
                      <a:cs typeface="Source Sans Pro" charset="0"/>
                    </a:rPr>
                    <a:t>Informatics &amp; Technology (IT) Services</a:t>
                  </a:r>
                </a:p>
              </p:txBody>
            </p:sp>
            <p:sp>
              <p:nvSpPr>
                <p:cNvPr id="44" name="Egestas"/>
                <p:cNvSpPr txBox="1"/>
                <p:nvPr/>
              </p:nvSpPr>
              <p:spPr>
                <a:xfrm>
                  <a:off x="-53830" y="2041226"/>
                  <a:ext cx="1651000" cy="37653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defRPr sz="2500">
                      <a:solidFill>
                        <a:srgbClr val="FFFFFF"/>
                      </a:solidFill>
                      <a:latin typeface="Helvetica Neue Light"/>
                      <a:ea typeface="Helvetica Neue Light"/>
                      <a:cs typeface="Helvetica Neue Light"/>
                      <a:sym typeface="Helvetica Neue Light"/>
                    </a:defRPr>
                  </a:lvl1pPr>
                </a:lstStyle>
                <a:p>
                  <a:pPr lvl="0" algn="ctr"/>
                  <a:r>
                    <a:rPr lang="en-US" sz="1687" dirty="0">
                      <a:latin typeface="Source Sans Pro" charset="0"/>
                      <a:ea typeface="Source Sans Pro" charset="0"/>
                      <a:cs typeface="Source Sans Pro" charset="0"/>
                    </a:rPr>
                    <a:t>Finance &amp; Core Services (FCS)</a:t>
                  </a:r>
                </a:p>
              </p:txBody>
            </p:sp>
            <p:sp>
              <p:nvSpPr>
                <p:cNvPr id="47" name="Dolor"/>
                <p:cNvSpPr txBox="1"/>
                <p:nvPr/>
              </p:nvSpPr>
              <p:spPr>
                <a:xfrm>
                  <a:off x="1193219" y="-247245"/>
                  <a:ext cx="2038265" cy="144696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defRPr sz="2500">
                      <a:solidFill>
                        <a:srgbClr val="FFFFFF"/>
                      </a:solidFill>
                      <a:latin typeface="Helvetica Neue Light"/>
                      <a:ea typeface="Helvetica Neue Light"/>
                      <a:cs typeface="Helvetica Neue Light"/>
                      <a:sym typeface="Helvetica Neue Light"/>
                    </a:defRPr>
                  </a:lvl1pPr>
                </a:lstStyle>
                <a:p>
                  <a:pPr lvl="0" algn="ctr"/>
                  <a:r>
                    <a:rPr lang="en-US" sz="1687" dirty="0">
                      <a:latin typeface="Source Sans Pro" charset="0"/>
                      <a:ea typeface="Source Sans Pro" charset="0"/>
                      <a:cs typeface="Source Sans Pro" charset="0"/>
                    </a:rPr>
                    <a:t>CEO’s Office (CEOO)</a:t>
                  </a:r>
                  <a:endParaRPr lang="en-US" sz="1406" dirty="0">
                    <a:latin typeface="Source Sans Pro" charset="0"/>
                    <a:ea typeface="Source Sans Pro" charset="0"/>
                    <a:cs typeface="Source Sans Pro" charset="0"/>
                  </a:endParaRPr>
                </a:p>
              </p:txBody>
            </p:sp>
          </p:grpSp>
          <p:sp>
            <p:nvSpPr>
              <p:cNvPr id="50" name="Elit Cras Parturient"/>
              <p:cNvSpPr txBox="1"/>
              <p:nvPr/>
            </p:nvSpPr>
            <p:spPr>
              <a:xfrm>
                <a:off x="2037470" y="2123523"/>
                <a:ext cx="2540001" cy="12101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>
                  <a:lnSpc>
                    <a:spcPct val="100000"/>
                  </a:lnSpc>
                  <a:defRPr sz="2500">
                    <a:solidFill>
                      <a:srgbClr val="3483C9"/>
                    </a:solidFill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1pPr>
              </a:lstStyle>
              <a:p>
                <a:pPr algn="ctr"/>
                <a:r>
                  <a:rPr lang="en-GB" sz="3200" b="1" dirty="0">
                    <a:solidFill>
                      <a:srgbClr val="962D91"/>
                    </a:solidFill>
                    <a:latin typeface="Source Sans Pro" charset="0"/>
                    <a:ea typeface="Source Sans Pro" charset="0"/>
                    <a:cs typeface="Source Sans Pro" charset="0"/>
                  </a:rPr>
                  <a:t>Central Executive Team</a:t>
                </a:r>
                <a:endParaRPr sz="3200" b="1" dirty="0">
                  <a:solidFill>
                    <a:srgbClr val="962D91"/>
                  </a:solidFill>
                  <a:latin typeface="Source Sans Pro" charset="0"/>
                  <a:ea typeface="Source Sans Pro" charset="0"/>
                  <a:cs typeface="Source Sans Pro" charset="0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2950210" cy="460800"/>
          </a:xfrm>
        </p:spPr>
        <p:txBody>
          <a:bodyPr/>
          <a:lstStyle/>
          <a:p>
            <a:r>
              <a:rPr lang="en-US" dirty="0"/>
              <a:t>Cochrane’s Central Executive Team 2018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03742" y="6042969"/>
            <a:ext cx="6176962" cy="374650"/>
          </a:xfrm>
        </p:spPr>
        <p:txBody>
          <a:bodyPr/>
          <a:lstStyle/>
          <a:p>
            <a:r>
              <a:rPr lang="en-US" dirty="0"/>
              <a:t>Departments</a:t>
            </a:r>
          </a:p>
          <a:p>
            <a:r>
              <a:rPr lang="en-US" dirty="0"/>
              <a:t>Services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39738" y="6057837"/>
            <a:ext cx="170986" cy="170986"/>
          </a:xfrm>
          <a:prstGeom prst="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39738" y="6276369"/>
            <a:ext cx="170986" cy="170986"/>
          </a:xfrm>
          <a:prstGeom prst="rect">
            <a:avLst/>
          </a:prstGeom>
          <a:solidFill>
            <a:srgbClr val="696969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8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"/>
          <p:cNvGrpSpPr/>
          <p:nvPr/>
        </p:nvGrpSpPr>
        <p:grpSpPr>
          <a:xfrm>
            <a:off x="2465072" y="1202400"/>
            <a:ext cx="4415632" cy="4411454"/>
            <a:chOff x="0" y="-1"/>
            <a:chExt cx="6985002" cy="6978392"/>
          </a:xfrm>
        </p:grpSpPr>
        <p:grpSp>
          <p:nvGrpSpPr>
            <p:cNvPr id="27" name="Group"/>
            <p:cNvGrpSpPr/>
            <p:nvPr/>
          </p:nvGrpSpPr>
          <p:grpSpPr>
            <a:xfrm>
              <a:off x="0" y="-1"/>
              <a:ext cx="6985002" cy="6978392"/>
              <a:chOff x="0" y="0"/>
              <a:chExt cx="6985001" cy="6978390"/>
            </a:xfrm>
          </p:grpSpPr>
          <p:sp>
            <p:nvSpPr>
              <p:cNvPr id="20" name="Shape"/>
              <p:cNvSpPr/>
              <p:nvPr/>
            </p:nvSpPr>
            <p:spPr>
              <a:xfrm>
                <a:off x="0" y="1380103"/>
                <a:ext cx="2089773" cy="28181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8281"/>
                    </a:moveTo>
                    <a:lnTo>
                      <a:pt x="7385" y="0"/>
                    </a:lnTo>
                    <a:cubicBezTo>
                      <a:pt x="2753" y="4501"/>
                      <a:pt x="0" y="10122"/>
                      <a:pt x="0" y="16220"/>
                    </a:cubicBezTo>
                    <a:cubicBezTo>
                      <a:pt x="0" y="18063"/>
                      <a:pt x="251" y="19862"/>
                      <a:pt x="730" y="21600"/>
                    </a:cubicBezTo>
                    <a:lnTo>
                      <a:pt x="18389" y="18712"/>
                    </a:lnTo>
                    <a:cubicBezTo>
                      <a:pt x="18389" y="18712"/>
                      <a:pt x="21600" y="8281"/>
                      <a:pt x="21600" y="8281"/>
                    </a:cubicBezTo>
                    <a:close/>
                  </a:path>
                </a:pathLst>
              </a:custGeom>
              <a:solidFill>
                <a:srgbClr val="69696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266">
                  <a:latin typeface="Source Sans Pro" charset="0"/>
                  <a:ea typeface="Source Sans Pro" charset="0"/>
                  <a:cs typeface="Source Sans Pro" charset="0"/>
                </a:endParaRPr>
              </a:p>
            </p:txBody>
          </p:sp>
          <p:sp>
            <p:nvSpPr>
              <p:cNvPr id="21" name="Shape"/>
              <p:cNvSpPr/>
              <p:nvPr/>
            </p:nvSpPr>
            <p:spPr>
              <a:xfrm>
                <a:off x="813907" y="0"/>
                <a:ext cx="2616879" cy="23544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6044"/>
                    </a:moveTo>
                    <a:lnTo>
                      <a:pt x="21495" y="0"/>
                    </a:lnTo>
                    <a:cubicBezTo>
                      <a:pt x="12859" y="208"/>
                      <a:pt x="5160" y="4637"/>
                      <a:pt x="0" y="11506"/>
                    </a:cubicBezTo>
                    <a:lnTo>
                      <a:pt x="11219" y="21600"/>
                    </a:lnTo>
                    <a:cubicBezTo>
                      <a:pt x="11219" y="21600"/>
                      <a:pt x="21600" y="16044"/>
                      <a:pt x="21600" y="16044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266">
                  <a:latin typeface="Source Sans Pro" charset="0"/>
                  <a:ea typeface="Source Sans Pro" charset="0"/>
                  <a:cs typeface="Source Sans Pro" charset="0"/>
                </a:endParaRPr>
              </a:p>
            </p:txBody>
          </p:sp>
          <p:sp>
            <p:nvSpPr>
              <p:cNvPr id="22" name="Shape"/>
              <p:cNvSpPr/>
              <p:nvPr/>
            </p:nvSpPr>
            <p:spPr>
              <a:xfrm>
                <a:off x="3550522" y="0"/>
                <a:ext cx="2616977" cy="23544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380" y="21600"/>
                    </a:moveTo>
                    <a:lnTo>
                      <a:pt x="21600" y="11505"/>
                    </a:lnTo>
                    <a:cubicBezTo>
                      <a:pt x="16440" y="4637"/>
                      <a:pt x="8741" y="208"/>
                      <a:pt x="106" y="0"/>
                    </a:cubicBezTo>
                    <a:lnTo>
                      <a:pt x="0" y="16044"/>
                    </a:lnTo>
                    <a:cubicBezTo>
                      <a:pt x="0" y="16044"/>
                      <a:pt x="10380" y="21600"/>
                      <a:pt x="10380" y="21600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266">
                  <a:latin typeface="Source Sans Pro" charset="0"/>
                  <a:ea typeface="Source Sans Pro" charset="0"/>
                  <a:cs typeface="Source Sans Pro" charset="0"/>
                </a:endParaRPr>
              </a:p>
            </p:txBody>
          </p:sp>
          <p:sp>
            <p:nvSpPr>
              <p:cNvPr id="23" name="Shape"/>
              <p:cNvSpPr/>
              <p:nvPr/>
            </p:nvSpPr>
            <p:spPr>
              <a:xfrm>
                <a:off x="4895239" y="1380103"/>
                <a:ext cx="2089762" cy="28181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210" y="18711"/>
                    </a:moveTo>
                    <a:lnTo>
                      <a:pt x="20870" y="21600"/>
                    </a:lnTo>
                    <a:cubicBezTo>
                      <a:pt x="21349" y="19862"/>
                      <a:pt x="21600" y="18063"/>
                      <a:pt x="21600" y="16220"/>
                    </a:cubicBezTo>
                    <a:cubicBezTo>
                      <a:pt x="21600" y="10122"/>
                      <a:pt x="18847" y="4500"/>
                      <a:pt x="14215" y="0"/>
                    </a:cubicBezTo>
                    <a:lnTo>
                      <a:pt x="0" y="8281"/>
                    </a:lnTo>
                    <a:cubicBezTo>
                      <a:pt x="0" y="8281"/>
                      <a:pt x="3210" y="18711"/>
                      <a:pt x="3210" y="18711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266">
                  <a:latin typeface="Source Sans Pro" charset="0"/>
                  <a:ea typeface="Source Sans Pro" charset="0"/>
                  <a:cs typeface="Source Sans Pro" charset="0"/>
                </a:endParaRPr>
              </a:p>
            </p:txBody>
          </p:sp>
          <p:sp>
            <p:nvSpPr>
              <p:cNvPr id="24" name="Shape"/>
              <p:cNvSpPr/>
              <p:nvPr/>
            </p:nvSpPr>
            <p:spPr>
              <a:xfrm>
                <a:off x="4305451" y="3939783"/>
                <a:ext cx="2573296" cy="26620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3260"/>
                    </a:moveTo>
                    <a:lnTo>
                      <a:pt x="7305" y="0"/>
                    </a:lnTo>
                    <a:lnTo>
                      <a:pt x="0" y="8855"/>
                    </a:lnTo>
                    <a:lnTo>
                      <a:pt x="6468" y="21600"/>
                    </a:lnTo>
                    <a:cubicBezTo>
                      <a:pt x="13914" y="17929"/>
                      <a:pt x="19522" y="11272"/>
                      <a:pt x="21600" y="3260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266">
                  <a:latin typeface="Source Sans Pro" charset="0"/>
                  <a:ea typeface="Source Sans Pro" charset="0"/>
                  <a:cs typeface="Source Sans Pro" charset="0"/>
                </a:endParaRPr>
              </a:p>
            </p:txBody>
          </p:sp>
          <p:sp>
            <p:nvSpPr>
              <p:cNvPr id="25" name="Shape"/>
              <p:cNvSpPr/>
              <p:nvPr/>
            </p:nvSpPr>
            <p:spPr>
              <a:xfrm>
                <a:off x="2040665" y="5083971"/>
                <a:ext cx="2891068" cy="18944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585" y="0"/>
                    </a:moveTo>
                    <a:lnTo>
                      <a:pt x="0" y="18036"/>
                    </a:lnTo>
                    <a:cubicBezTo>
                      <a:pt x="3291" y="20324"/>
                      <a:pt x="6948" y="21600"/>
                      <a:pt x="10800" y="21600"/>
                    </a:cubicBezTo>
                    <a:cubicBezTo>
                      <a:pt x="14652" y="21600"/>
                      <a:pt x="18309" y="20324"/>
                      <a:pt x="21600" y="18036"/>
                    </a:cubicBezTo>
                    <a:lnTo>
                      <a:pt x="16015" y="0"/>
                    </a:lnTo>
                    <a:cubicBezTo>
                      <a:pt x="16015" y="0"/>
                      <a:pt x="5585" y="0"/>
                      <a:pt x="5585" y="0"/>
                    </a:cubicBezTo>
                    <a:close/>
                  </a:path>
                </a:pathLst>
              </a:custGeom>
              <a:solidFill>
                <a:srgbClr val="69696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266">
                  <a:latin typeface="Source Sans Pro" charset="0"/>
                  <a:ea typeface="Source Sans Pro" charset="0"/>
                  <a:cs typeface="Source Sans Pro" charset="0"/>
                </a:endParaRPr>
              </a:p>
            </p:txBody>
          </p:sp>
          <p:sp>
            <p:nvSpPr>
              <p:cNvPr id="26" name="Shape"/>
              <p:cNvSpPr/>
              <p:nvPr/>
            </p:nvSpPr>
            <p:spPr>
              <a:xfrm>
                <a:off x="106253" y="3939808"/>
                <a:ext cx="2573308" cy="26620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295" y="0"/>
                    </a:moveTo>
                    <a:lnTo>
                      <a:pt x="0" y="3260"/>
                    </a:lnTo>
                    <a:cubicBezTo>
                      <a:pt x="2078" y="11272"/>
                      <a:pt x="7686" y="17929"/>
                      <a:pt x="15132" y="21600"/>
                    </a:cubicBezTo>
                    <a:lnTo>
                      <a:pt x="21600" y="8855"/>
                    </a:lnTo>
                    <a:cubicBezTo>
                      <a:pt x="21600" y="8855"/>
                      <a:pt x="14295" y="0"/>
                      <a:pt x="14295" y="0"/>
                    </a:cubicBezTo>
                    <a:close/>
                  </a:path>
                </a:pathLst>
              </a:custGeom>
              <a:solidFill>
                <a:srgbClr val="69696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26789" tIns="26789" rIns="26789" bIns="26789" numCol="1" anchor="ctr">
                <a:noAutofit/>
              </a:bodyPr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266">
                  <a:latin typeface="Source Sans Pro" charset="0"/>
                  <a:ea typeface="Source Sans Pro" charset="0"/>
                  <a:cs typeface="Source Sans Pro" charset="0"/>
                </a:endParaRPr>
              </a:p>
            </p:txBody>
          </p:sp>
        </p:grpSp>
        <p:grpSp>
          <p:nvGrpSpPr>
            <p:cNvPr id="53" name="Group"/>
            <p:cNvGrpSpPr/>
            <p:nvPr/>
          </p:nvGrpSpPr>
          <p:grpSpPr>
            <a:xfrm>
              <a:off x="219385" y="522229"/>
              <a:ext cx="6659365" cy="5402482"/>
              <a:chOff x="62424" y="-170183"/>
              <a:chExt cx="6659363" cy="5402480"/>
            </a:xfrm>
          </p:grpSpPr>
          <p:grpSp>
            <p:nvGrpSpPr>
              <p:cNvPr id="49" name="Group"/>
              <p:cNvGrpSpPr/>
              <p:nvPr/>
            </p:nvGrpSpPr>
            <p:grpSpPr>
              <a:xfrm>
                <a:off x="62424" y="-170183"/>
                <a:ext cx="6659363" cy="5402480"/>
                <a:chOff x="62424" y="-170183"/>
                <a:chExt cx="6659362" cy="5402479"/>
              </a:xfrm>
            </p:grpSpPr>
            <p:sp>
              <p:nvSpPr>
                <p:cNvPr id="29" name="Bibendum"/>
                <p:cNvSpPr txBox="1"/>
                <p:nvPr/>
              </p:nvSpPr>
              <p:spPr>
                <a:xfrm>
                  <a:off x="2519752" y="4855760"/>
                  <a:ext cx="1651001" cy="376536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defRPr sz="2500">
                      <a:solidFill>
                        <a:srgbClr val="FFFFFF"/>
                      </a:solidFill>
                      <a:latin typeface="Helvetica Neue Light"/>
                      <a:ea typeface="Helvetica Neue Light"/>
                      <a:cs typeface="Helvetica Neue Light"/>
                      <a:sym typeface="Helvetica Neue Light"/>
                    </a:defRPr>
                  </a:lvl1pPr>
                </a:lstStyle>
                <a:p>
                  <a:pPr lvl="0" algn="ctr"/>
                  <a:r>
                    <a:rPr lang="en-US" sz="1200" dirty="0">
                      <a:latin typeface="Source Sans Pro" charset="0"/>
                      <a:ea typeface="Source Sans Pro" charset="0"/>
                      <a:cs typeface="Source Sans Pro" charset="0"/>
                    </a:rPr>
                    <a:t>Membership, Learning &amp; Support Services (MLS)</a:t>
                  </a:r>
                </a:p>
              </p:txBody>
            </p:sp>
            <p:sp>
              <p:nvSpPr>
                <p:cNvPr id="32" name="Mattis"/>
                <p:cNvSpPr txBox="1"/>
                <p:nvPr/>
              </p:nvSpPr>
              <p:spPr>
                <a:xfrm>
                  <a:off x="5021173" y="1868596"/>
                  <a:ext cx="1700613" cy="376536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defRPr sz="2500">
                      <a:solidFill>
                        <a:srgbClr val="FFFFFF"/>
                      </a:solidFill>
                      <a:latin typeface="Helvetica Neue Light"/>
                      <a:ea typeface="Helvetica Neue Light"/>
                      <a:cs typeface="Helvetica Neue Light"/>
                      <a:sym typeface="Helvetica Neue Light"/>
                    </a:defRPr>
                  </a:lvl1pPr>
                </a:lstStyle>
                <a:p>
                  <a:pPr algn="ctr"/>
                  <a:r>
                    <a:rPr lang="en-GB" sz="1200" dirty="0">
                      <a:latin typeface="Source Sans Pro" charset="0"/>
                      <a:ea typeface="Source Sans Pro" charset="0"/>
                      <a:cs typeface="Source Sans Pro" charset="0"/>
                    </a:rPr>
                    <a:t>Editorial &amp; Methods (EM)</a:t>
                  </a:r>
                  <a:endParaRPr sz="1200" dirty="0">
                    <a:latin typeface="Source Sans Pro" charset="0"/>
                    <a:ea typeface="Source Sans Pro" charset="0"/>
                    <a:cs typeface="Source Sans Pro" charset="0"/>
                  </a:endParaRPr>
                </a:p>
              </p:txBody>
            </p:sp>
            <p:sp>
              <p:nvSpPr>
                <p:cNvPr id="35" name="Tellus"/>
                <p:cNvSpPr txBox="1"/>
                <p:nvPr/>
              </p:nvSpPr>
              <p:spPr>
                <a:xfrm>
                  <a:off x="3448659" y="-170183"/>
                  <a:ext cx="2131735" cy="916429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defRPr sz="2500">
                      <a:solidFill>
                        <a:srgbClr val="FFFFFF"/>
                      </a:solidFill>
                      <a:latin typeface="Helvetica Neue Light"/>
                      <a:ea typeface="Helvetica Neue Light"/>
                      <a:cs typeface="Helvetica Neue Light"/>
                      <a:sym typeface="Helvetica Neue Light"/>
                    </a:defRPr>
                  </a:lvl1pPr>
                </a:lstStyle>
                <a:p>
                  <a:pPr algn="ctr"/>
                  <a:r>
                    <a:rPr lang="en-GB" sz="1200" dirty="0">
                      <a:latin typeface="Source Sans Pro" charset="0"/>
                      <a:ea typeface="Source Sans Pro" charset="0"/>
                      <a:cs typeface="Source Sans Pro" charset="0"/>
                    </a:rPr>
                    <a:t>Innovations, Research &amp; Development (IRD)</a:t>
                  </a:r>
                  <a:endParaRPr sz="1200" dirty="0">
                    <a:latin typeface="Source Sans Pro" charset="0"/>
                    <a:ea typeface="Source Sans Pro" charset="0"/>
                    <a:cs typeface="Source Sans Pro" charset="0"/>
                  </a:endParaRPr>
                </a:p>
              </p:txBody>
            </p:sp>
            <p:sp>
              <p:nvSpPr>
                <p:cNvPr id="38" name="Egestas"/>
                <p:cNvSpPr txBox="1"/>
                <p:nvPr/>
              </p:nvSpPr>
              <p:spPr>
                <a:xfrm>
                  <a:off x="4514526" y="3947924"/>
                  <a:ext cx="1651001" cy="376536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defRPr sz="2500">
                      <a:solidFill>
                        <a:srgbClr val="FFFFFF"/>
                      </a:solidFill>
                      <a:latin typeface="Helvetica Neue Light"/>
                      <a:ea typeface="Helvetica Neue Light"/>
                      <a:cs typeface="Helvetica Neue Light"/>
                      <a:sym typeface="Helvetica Neue Light"/>
                    </a:defRPr>
                  </a:lvl1pPr>
                </a:lstStyle>
                <a:p>
                  <a:pPr algn="ctr"/>
                  <a:r>
                    <a:rPr lang="en-GB" sz="1200" dirty="0">
                      <a:latin typeface="Source Sans Pro" charset="0"/>
                      <a:ea typeface="Source Sans Pro" charset="0"/>
                      <a:cs typeface="Source Sans Pro" charset="0"/>
                    </a:rPr>
                    <a:t>Knowledge Translation (KT)</a:t>
                  </a:r>
                  <a:endParaRPr sz="1200" dirty="0">
                    <a:latin typeface="Source Sans Pro" charset="0"/>
                    <a:ea typeface="Source Sans Pro" charset="0"/>
                    <a:cs typeface="Source Sans Pro" charset="0"/>
                  </a:endParaRPr>
                </a:p>
              </p:txBody>
            </p:sp>
            <p:sp>
              <p:nvSpPr>
                <p:cNvPr id="41" name="Commodo"/>
                <p:cNvSpPr txBox="1"/>
                <p:nvPr/>
              </p:nvSpPr>
              <p:spPr>
                <a:xfrm>
                  <a:off x="356326" y="3728386"/>
                  <a:ext cx="1745694" cy="659125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defRPr sz="2500">
                      <a:solidFill>
                        <a:srgbClr val="FFFFFF"/>
                      </a:solidFill>
                      <a:latin typeface="Helvetica Neue Light"/>
                      <a:ea typeface="Helvetica Neue Light"/>
                      <a:cs typeface="Helvetica Neue Light"/>
                      <a:sym typeface="Helvetica Neue Light"/>
                    </a:defRPr>
                  </a:lvl1pPr>
                </a:lstStyle>
                <a:p>
                  <a:pPr lvl="0" algn="ctr"/>
                  <a:r>
                    <a:rPr lang="en-US" sz="1200" dirty="0">
                      <a:latin typeface="Source Sans Pro" charset="0"/>
                      <a:ea typeface="Source Sans Pro" charset="0"/>
                      <a:cs typeface="Source Sans Pro" charset="0"/>
                    </a:rPr>
                    <a:t>Informatics &amp; Technology (IT) Services</a:t>
                  </a:r>
                </a:p>
              </p:txBody>
            </p:sp>
            <p:sp>
              <p:nvSpPr>
                <p:cNvPr id="44" name="Egestas"/>
                <p:cNvSpPr txBox="1"/>
                <p:nvPr/>
              </p:nvSpPr>
              <p:spPr>
                <a:xfrm>
                  <a:off x="62424" y="1869575"/>
                  <a:ext cx="1651000" cy="376536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defRPr sz="2500">
                      <a:solidFill>
                        <a:srgbClr val="FFFFFF"/>
                      </a:solidFill>
                      <a:latin typeface="Helvetica Neue Light"/>
                      <a:ea typeface="Helvetica Neue Light"/>
                      <a:cs typeface="Helvetica Neue Light"/>
                      <a:sym typeface="Helvetica Neue Light"/>
                    </a:defRPr>
                  </a:lvl1pPr>
                </a:lstStyle>
                <a:p>
                  <a:pPr lvl="0" algn="ctr"/>
                  <a:r>
                    <a:rPr lang="en-US" sz="1200" dirty="0">
                      <a:latin typeface="Source Sans Pro" charset="0"/>
                      <a:ea typeface="Source Sans Pro" charset="0"/>
                      <a:cs typeface="Source Sans Pro" charset="0"/>
                    </a:rPr>
                    <a:t>Finance &amp; Core Services (FCS)</a:t>
                  </a:r>
                </a:p>
              </p:txBody>
            </p:sp>
            <p:sp>
              <p:nvSpPr>
                <p:cNvPr id="47" name="Dolor"/>
                <p:cNvSpPr txBox="1"/>
                <p:nvPr/>
              </p:nvSpPr>
              <p:spPr>
                <a:xfrm>
                  <a:off x="1513433" y="-161984"/>
                  <a:ext cx="1337086" cy="88653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ctr">
                  <a:noAutofit/>
                </a:bodyPr>
                <a:lstStyle>
                  <a:lvl1pPr>
                    <a:lnSpc>
                      <a:spcPct val="90000"/>
                    </a:lnSpc>
                    <a:defRPr sz="2500">
                      <a:solidFill>
                        <a:srgbClr val="FFFFFF"/>
                      </a:solidFill>
                      <a:latin typeface="Helvetica Neue Light"/>
                      <a:ea typeface="Helvetica Neue Light"/>
                      <a:cs typeface="Helvetica Neue Light"/>
                      <a:sym typeface="Helvetica Neue Light"/>
                    </a:defRPr>
                  </a:lvl1pPr>
                </a:lstStyle>
                <a:p>
                  <a:pPr lvl="0" algn="ctr"/>
                  <a:r>
                    <a:rPr lang="en-US" sz="1200" dirty="0">
                      <a:latin typeface="Source Sans Pro" charset="0"/>
                      <a:ea typeface="Source Sans Pro" charset="0"/>
                      <a:cs typeface="Source Sans Pro" charset="0"/>
                    </a:rPr>
                    <a:t>CEO’s Office (CEOO)</a:t>
                  </a:r>
                </a:p>
              </p:txBody>
            </p:sp>
          </p:grpSp>
          <p:sp>
            <p:nvSpPr>
              <p:cNvPr id="50" name="Elit Cras Parturient"/>
              <p:cNvSpPr txBox="1"/>
              <p:nvPr/>
            </p:nvSpPr>
            <p:spPr>
              <a:xfrm>
                <a:off x="2056830" y="2233372"/>
                <a:ext cx="2540001" cy="12101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noAutofit/>
              </a:bodyPr>
              <a:lstStyle>
                <a:lvl1pPr>
                  <a:lnSpc>
                    <a:spcPct val="100000"/>
                  </a:lnSpc>
                  <a:defRPr sz="2500">
                    <a:solidFill>
                      <a:srgbClr val="3483C9"/>
                    </a:solidFill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1pPr>
              </a:lstStyle>
              <a:p>
                <a:pPr algn="ctr"/>
                <a:r>
                  <a:rPr lang="en-GB" sz="2000" b="1" dirty="0">
                    <a:solidFill>
                      <a:srgbClr val="962D91"/>
                    </a:solidFill>
                    <a:latin typeface="Source Sans Pro" charset="0"/>
                    <a:ea typeface="Source Sans Pro" charset="0"/>
                    <a:cs typeface="Source Sans Pro" charset="0"/>
                  </a:rPr>
                  <a:t>Central Executive Team</a:t>
                </a:r>
                <a:endParaRPr sz="2000" b="1" dirty="0">
                  <a:solidFill>
                    <a:srgbClr val="962D91"/>
                  </a:solidFill>
                  <a:latin typeface="Source Sans Pro" charset="0"/>
                  <a:ea typeface="Source Sans Pro" charset="0"/>
                  <a:cs typeface="Source Sans Pro" charset="0"/>
                </a:endParaRPr>
              </a:p>
            </p:txBody>
          </p:sp>
        </p:grpSp>
      </p:grpSp>
      <p:sp>
        <p:nvSpPr>
          <p:cNvPr id="33" name="TextBox 32"/>
          <p:cNvSpPr txBox="1"/>
          <p:nvPr/>
        </p:nvSpPr>
        <p:spPr>
          <a:xfrm>
            <a:off x="2603758" y="0"/>
            <a:ext cx="213775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Organizational management and special projects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Governance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Fundraising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Organizational partnerships, advocacy &amp; external relations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Centre Group management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934291" y="2085692"/>
            <a:ext cx="22473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Editorial policy and publication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Review production and quality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100" dirty="0">
                <a:solidFill>
                  <a:schemeClr val="tx2"/>
                </a:solidFill>
                <a:latin typeface="+mj-lt"/>
              </a:rPr>
              <a:t>CRG Networks management</a:t>
            </a:r>
            <a:endParaRPr lang="en-US" sz="1100" dirty="0">
              <a:solidFill>
                <a:schemeClr val="tx2"/>
              </a:solidFill>
              <a:latin typeface="+mj-lt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Methods research and development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100" dirty="0">
                <a:solidFill>
                  <a:schemeClr val="tx2"/>
                </a:solidFill>
                <a:latin typeface="+mj-lt"/>
              </a:rPr>
              <a:t>M</a:t>
            </a:r>
            <a:r>
              <a:rPr lang="en-US" sz="1100" dirty="0" err="1">
                <a:solidFill>
                  <a:schemeClr val="tx2"/>
                </a:solidFill>
                <a:latin typeface="+mj-lt"/>
              </a:rPr>
              <a:t>ethods</a:t>
            </a:r>
            <a:r>
              <a:rPr lang="en-US" sz="1100" dirty="0">
                <a:solidFill>
                  <a:schemeClr val="tx2"/>
                </a:solidFill>
                <a:latin typeface="+mj-lt"/>
              </a:rPr>
              <a:t> Group management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150018" y="437721"/>
            <a:ext cx="24277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Core product development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Managing commercial services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Innovative research and development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495068" y="4755136"/>
            <a:ext cx="25415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KT implementation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Communications and dissemination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Supporting advocacy, partnerships and external engagements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Marketing, brand management and events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Fields management</a:t>
            </a:r>
          </a:p>
          <a:p>
            <a:pPr marL="171450" indent="-171450">
              <a:buFont typeface="Arial" charset="0"/>
              <a:buChar char="•"/>
            </a:pPr>
            <a:endParaRPr lang="en-US" sz="11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9616" y="2389866"/>
            <a:ext cx="16732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Finance services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HR services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Business services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Business performance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25643" y="4993434"/>
            <a:ext cx="241135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System management/architecture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Software development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Third party integrations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Data management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IT support services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55097" y="5744633"/>
            <a:ext cx="19875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Membership and engagement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Learning and development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dirty="0">
                <a:solidFill>
                  <a:schemeClr val="tx2"/>
                </a:solidFill>
                <a:latin typeface="+mj-lt"/>
              </a:rPr>
              <a:t>User support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05354" y="2043156"/>
            <a:ext cx="13475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2"/>
                </a:solidFill>
              </a:rPr>
              <a:t>HoD: Mark Wilson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22051" y="2072502"/>
            <a:ext cx="13475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2"/>
                </a:solidFill>
              </a:rPr>
              <a:t>HoD: Charlotte Pestridge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602209" y="3143148"/>
            <a:ext cx="13475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2"/>
                </a:solidFill>
              </a:rPr>
              <a:t>HoD: David Tovey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266246" y="4473061"/>
            <a:ext cx="13475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2"/>
                </a:solidFill>
              </a:rPr>
              <a:t>Acting HoD:</a:t>
            </a:r>
          </a:p>
          <a:p>
            <a:pPr algn="ctr"/>
            <a:r>
              <a:rPr lang="en-US" sz="1050" dirty="0">
                <a:solidFill>
                  <a:schemeClr val="tx2"/>
                </a:solidFill>
              </a:rPr>
              <a:t>Jo Anthony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013650" y="5165494"/>
            <a:ext cx="13475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2"/>
                </a:solidFill>
              </a:rPr>
              <a:t>Acting HoD:</a:t>
            </a:r>
          </a:p>
          <a:p>
            <a:pPr algn="ctr"/>
            <a:r>
              <a:rPr lang="en-US" sz="1050" dirty="0">
                <a:solidFill>
                  <a:schemeClr val="tx2"/>
                </a:solidFill>
              </a:rPr>
              <a:t>Chris Champion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789551" y="4447962"/>
            <a:ext cx="13475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solidFill>
                  <a:schemeClr val="tx2"/>
                </a:solidFill>
              </a:rPr>
              <a:t>HoD: Chris </a:t>
            </a:r>
            <a:r>
              <a:rPr lang="en-US" sz="1050" dirty="0">
                <a:solidFill>
                  <a:schemeClr val="tx2"/>
                </a:solidFill>
              </a:rPr>
              <a:t>Mavergames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391751" y="3109558"/>
            <a:ext cx="13475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2"/>
                </a:solidFill>
              </a:rPr>
              <a:t>HoD: </a:t>
            </a:r>
          </a:p>
          <a:p>
            <a:pPr algn="ctr"/>
            <a:r>
              <a:rPr lang="en-US" sz="1050" dirty="0">
                <a:solidFill>
                  <a:schemeClr val="tx2"/>
                </a:solidFill>
              </a:rPr>
              <a:t>Sarah Watson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-128875" y="3694421"/>
            <a:ext cx="3737380" cy="89086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908897" y="4373863"/>
            <a:ext cx="1248284" cy="255471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1645362" y="1082382"/>
            <a:ext cx="2138919" cy="167802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-392763" y="3620779"/>
            <a:ext cx="3982857" cy="83983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979591" y="4419858"/>
            <a:ext cx="1254879" cy="259463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5108339" y="4419858"/>
            <a:ext cx="1255639" cy="260077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194740" y="4373863"/>
            <a:ext cx="1267152" cy="264062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5748808" y="3711381"/>
            <a:ext cx="3702037" cy="84141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767219" y="3614642"/>
            <a:ext cx="3922966" cy="85228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5506055" y="-128875"/>
            <a:ext cx="3496796" cy="28135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5572126" y="-50547"/>
            <a:ext cx="3496796" cy="28135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4709567" y="-159560"/>
            <a:ext cx="34831" cy="245529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 flipV="1">
            <a:off x="4614250" y="-112320"/>
            <a:ext cx="13698" cy="240065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33358"/>
      </p:ext>
    </p:extLst>
  </p:cSld>
  <p:clrMapOvr>
    <a:masterClrMapping/>
  </p:clrMapOvr>
</p:sld>
</file>

<file path=ppt/theme/theme1.xml><?xml version="1.0" encoding="utf-8"?>
<a:theme xmlns:a="http://schemas.openxmlformats.org/drawingml/2006/main" name="Cochrane">
  <a:themeElements>
    <a:clrScheme name="Cochrane">
      <a:dk1>
        <a:srgbClr val="000000"/>
      </a:dk1>
      <a:lt1>
        <a:srgbClr val="FFFFFF"/>
      </a:lt1>
      <a:dk2>
        <a:srgbClr val="002D64"/>
      </a:dk2>
      <a:lt2>
        <a:srgbClr val="962D91"/>
      </a:lt2>
      <a:accent1>
        <a:srgbClr val="002D64"/>
      </a:accent1>
      <a:accent2>
        <a:srgbClr val="962D91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DCE391C5-F154-6044-B0E4-C95540702F37}" vid="{038B18CD-099C-E94E-8923-EBF1CC2572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Cochrane</Template>
  <TotalTime>11441</TotalTime>
  <Words>235</Words>
  <Application>Microsoft Macintosh PowerPoint</Application>
  <PresentationFormat>On-screen Show (4:3)</PresentationFormat>
  <Paragraphs>61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Gill Sans</vt:lpstr>
      <vt:lpstr>Helvetica Neue Light</vt:lpstr>
      <vt:lpstr>Source Sans Pro</vt:lpstr>
      <vt:lpstr>Source Sans Pro Semibold</vt:lpstr>
      <vt:lpstr>Cochrane</vt:lpstr>
      <vt:lpstr>Cochrane’s Central Executive Team 2018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subject/>
  <dc:creator>Chris Champion</dc:creator>
  <cp:keywords/>
  <dc:description/>
  <cp:lastModifiedBy>Mark Wilson</cp:lastModifiedBy>
  <cp:revision>140</cp:revision>
  <cp:lastPrinted>2018-01-15T17:52:28Z</cp:lastPrinted>
  <dcterms:created xsi:type="dcterms:W3CDTF">2017-11-14T20:38:27Z</dcterms:created>
  <dcterms:modified xsi:type="dcterms:W3CDTF">2018-02-02T12:47:51Z</dcterms:modified>
  <cp:category/>
</cp:coreProperties>
</file>