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65" r:id="rId2"/>
    <p:sldId id="345" r:id="rId3"/>
    <p:sldId id="382" r:id="rId4"/>
    <p:sldId id="383" r:id="rId5"/>
    <p:sldId id="384" r:id="rId6"/>
    <p:sldId id="366" r:id="rId7"/>
    <p:sldId id="367" r:id="rId8"/>
    <p:sldId id="368" r:id="rId9"/>
    <p:sldId id="346" r:id="rId10"/>
    <p:sldId id="347" r:id="rId11"/>
    <p:sldId id="348" r:id="rId12"/>
    <p:sldId id="349" r:id="rId13"/>
    <p:sldId id="350" r:id="rId14"/>
    <p:sldId id="351" r:id="rId15"/>
    <p:sldId id="355" r:id="rId16"/>
    <p:sldId id="354" r:id="rId17"/>
    <p:sldId id="374" r:id="rId18"/>
    <p:sldId id="369" r:id="rId19"/>
    <p:sldId id="370" r:id="rId20"/>
    <p:sldId id="371" r:id="rId21"/>
    <p:sldId id="358" r:id="rId22"/>
    <p:sldId id="364" r:id="rId23"/>
    <p:sldId id="372" r:id="rId24"/>
    <p:sldId id="304" r:id="rId25"/>
    <p:sldId id="375" r:id="rId26"/>
    <p:sldId id="307" r:id="rId27"/>
    <p:sldId id="318" r:id="rId28"/>
    <p:sldId id="321" r:id="rId29"/>
    <p:sldId id="376" r:id="rId30"/>
    <p:sldId id="361" r:id="rId31"/>
    <p:sldId id="377" r:id="rId32"/>
    <p:sldId id="323" r:id="rId33"/>
    <p:sldId id="378" r:id="rId34"/>
    <p:sldId id="379" r:id="rId35"/>
    <p:sldId id="324" r:id="rId36"/>
    <p:sldId id="300" r:id="rId37"/>
    <p:sldId id="335" r:id="rId38"/>
    <p:sldId id="326" r:id="rId39"/>
    <p:sldId id="327" r:id="rId40"/>
    <p:sldId id="380" r:id="rId41"/>
    <p:sldId id="333" r:id="rId42"/>
    <p:sldId id="381" r:id="rId43"/>
    <p:sldId id="336" r:id="rId44"/>
    <p:sldId id="334" r:id="rId45"/>
    <p:sldId id="331" r:id="rId46"/>
    <p:sldId id="362" r:id="rId47"/>
    <p:sldId id="328" r:id="rId48"/>
    <p:sldId id="329" r:id="rId49"/>
    <p:sldId id="385" r:id="rId50"/>
    <p:sldId id="386" r:id="rId51"/>
    <p:sldId id="330" r:id="rId52"/>
    <p:sldId id="301" r:id="rId53"/>
    <p:sldId id="332" r:id="rId54"/>
    <p:sldId id="338" r:id="rId55"/>
    <p:sldId id="363" r:id="rId56"/>
    <p:sldId id="339" r:id="rId57"/>
    <p:sldId id="342" r:id="rId58"/>
    <p:sldId id="387" r:id="rId59"/>
    <p:sldId id="388" r:id="rId60"/>
    <p:sldId id="389" r:id="rId61"/>
    <p:sldId id="390" r:id="rId62"/>
    <p:sldId id="391" r:id="rId63"/>
    <p:sldId id="392" r:id="rId64"/>
    <p:sldId id="393" r:id="rId65"/>
    <p:sldId id="394" r:id="rId66"/>
    <p:sldId id="395" r:id="rId67"/>
    <p:sldId id="396" r:id="rId68"/>
    <p:sldId id="397" r:id="rId69"/>
    <p:sldId id="398" r:id="rId70"/>
    <p:sldId id="373"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2D91"/>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87561" autoAdjust="0"/>
  </p:normalViewPr>
  <p:slideViewPr>
    <p:cSldViewPr snapToGrid="0" showGuides="1">
      <p:cViewPr>
        <p:scale>
          <a:sx n="148" d="100"/>
          <a:sy n="148" d="100"/>
        </p:scale>
        <p:origin x="696" y="1128"/>
      </p:cViewPr>
      <p:guideLst>
        <p:guide orient="horz"/>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132" d="100"/>
        <a:sy n="132" d="100"/>
      </p:scale>
      <p:origin x="0" y="7008"/>
    </p:cViewPr>
  </p:sorterViewPr>
  <p:notesViewPr>
    <p:cSldViewPr snapToGrid="0" showGuides="1">
      <p:cViewPr varScale="1">
        <p:scale>
          <a:sx n="80" d="100"/>
          <a:sy n="80" d="100"/>
        </p:scale>
        <p:origin x="-5688" y="-120"/>
      </p:cViewPr>
      <p:guideLst>
        <p:guide orient="horz" pos="2880"/>
        <p:guide/>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Macintosh%20HD:Users:DavidTovey:Dropbox%20(Cochrane):Cochrane%20Committees:cloc:Metrics%20summary%20for%20CLOC%202013%20July%20M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Sheet1!$L$62</c:f>
              <c:strCache>
                <c:ptCount val="1"/>
                <c:pt idx="0">
                  <c:v>Impact factor</c:v>
                </c:pt>
              </c:strCache>
            </c:strRef>
          </c:tx>
          <c:spPr>
            <a:solidFill>
              <a:schemeClr val="accent2"/>
            </a:solidFill>
            <a:ln>
              <a:noFill/>
            </a:ln>
            <a:effectLst/>
          </c:spPr>
          <c:invertIfNegative val="0"/>
          <c:cat>
            <c:numRef>
              <c:f>Sheet1!$K$63:$K$67</c:f>
              <c:numCache>
                <c:formatCode>General</c:formatCode>
                <c:ptCount val="5"/>
                <c:pt idx="0">
                  <c:v>2010.0</c:v>
                </c:pt>
                <c:pt idx="1">
                  <c:v>2011.0</c:v>
                </c:pt>
                <c:pt idx="2">
                  <c:v>2012.0</c:v>
                </c:pt>
                <c:pt idx="3">
                  <c:v>2013.0</c:v>
                </c:pt>
              </c:numCache>
            </c:numRef>
          </c:cat>
          <c:val>
            <c:numRef>
              <c:f>Sheet1!$L$63:$L$66</c:f>
              <c:numCache>
                <c:formatCode>General</c:formatCode>
                <c:ptCount val="4"/>
                <c:pt idx="0">
                  <c:v>6.185999999999996</c:v>
                </c:pt>
                <c:pt idx="1">
                  <c:v>5.912</c:v>
                </c:pt>
                <c:pt idx="2">
                  <c:v>5.785</c:v>
                </c:pt>
                <c:pt idx="3">
                  <c:v>5.939</c:v>
                </c:pt>
              </c:numCache>
            </c:numRef>
          </c:val>
        </c:ser>
        <c:ser>
          <c:idx val="2"/>
          <c:order val="1"/>
          <c:tx>
            <c:strRef>
              <c:f>Sheet1!$M$62</c:f>
              <c:strCache>
                <c:ptCount val="1"/>
                <c:pt idx="0">
                  <c:v>5 year impact factor</c:v>
                </c:pt>
              </c:strCache>
            </c:strRef>
          </c:tx>
          <c:spPr>
            <a:solidFill>
              <a:schemeClr val="tx2"/>
            </a:solidFill>
            <a:ln>
              <a:noFill/>
            </a:ln>
            <a:effectLst/>
          </c:spPr>
          <c:invertIfNegative val="0"/>
          <c:cat>
            <c:numRef>
              <c:f>Sheet1!$K$63:$K$67</c:f>
              <c:numCache>
                <c:formatCode>General</c:formatCode>
                <c:ptCount val="5"/>
                <c:pt idx="0">
                  <c:v>2010.0</c:v>
                </c:pt>
                <c:pt idx="1">
                  <c:v>2011.0</c:v>
                </c:pt>
                <c:pt idx="2">
                  <c:v>2012.0</c:v>
                </c:pt>
                <c:pt idx="3">
                  <c:v>2013.0</c:v>
                </c:pt>
              </c:numCache>
            </c:numRef>
          </c:cat>
          <c:val>
            <c:numRef>
              <c:f>Sheet1!$M$63:$M$66</c:f>
              <c:numCache>
                <c:formatCode>General</c:formatCode>
                <c:ptCount val="4"/>
                <c:pt idx="0">
                  <c:v>6.346</c:v>
                </c:pt>
                <c:pt idx="1">
                  <c:v>6.309</c:v>
                </c:pt>
                <c:pt idx="2">
                  <c:v>6.552999999999996</c:v>
                </c:pt>
                <c:pt idx="3">
                  <c:v>6.706</c:v>
                </c:pt>
              </c:numCache>
            </c:numRef>
          </c:val>
        </c:ser>
        <c:dLbls>
          <c:showLegendKey val="0"/>
          <c:showVal val="0"/>
          <c:showCatName val="0"/>
          <c:showSerName val="0"/>
          <c:showPercent val="0"/>
          <c:showBubbleSize val="0"/>
        </c:dLbls>
        <c:gapWidth val="150"/>
        <c:axId val="2137394016"/>
        <c:axId val="2137397392"/>
      </c:barChart>
      <c:catAx>
        <c:axId val="213739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137397392"/>
        <c:crosses val="autoZero"/>
        <c:auto val="1"/>
        <c:lblAlgn val="ctr"/>
        <c:lblOffset val="100"/>
        <c:noMultiLvlLbl val="0"/>
      </c:catAx>
      <c:valAx>
        <c:axId val="2137397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1373940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124744" y="4343400"/>
            <a:ext cx="4608512"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5"/>
          </p:nvPr>
        </p:nvSpPr>
        <p:spPr>
          <a:xfrm>
            <a:off x="6022876" y="8686800"/>
            <a:ext cx="835124" cy="457200"/>
          </a:xfrm>
          <a:prstGeom prst="rect">
            <a:avLst/>
          </a:prstGeom>
        </p:spPr>
        <p:txBody>
          <a:bodyPr vert="horz" lIns="91440" tIns="45720" rIns="91440" bIns="45720" rtlCol="0" anchor="b"/>
          <a:lstStyle>
            <a:lvl1pPr algn="r">
              <a:defRPr sz="1200">
                <a:latin typeface="Source Sans Pro" pitchFamily="34" charset="0"/>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ource Sans Pro"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Source Sans Pro"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Source Sans Pro"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Source Sans Pro"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Source Sans Pro"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a:t>
            </a:fld>
            <a:endParaRPr lang="en-GB" dirty="0"/>
          </a:p>
        </p:txBody>
      </p:sp>
    </p:spTree>
    <p:extLst>
      <p:ext uri="{BB962C8B-B14F-4D97-AF65-F5344CB8AC3E}">
        <p14:creationId xmlns:p14="http://schemas.microsoft.com/office/powerpoint/2010/main" val="194153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Holly</a:t>
            </a:r>
            <a:r>
              <a:rPr lang="en-GB" baseline="0" dirty="0" smtClean="0"/>
              <a:t> – can we find a better map to show our reach and access</a:t>
            </a:r>
          </a:p>
          <a:p>
            <a:endParaRPr lang="en-GB" dirty="0"/>
          </a:p>
        </p:txBody>
      </p:sp>
      <p:sp>
        <p:nvSpPr>
          <p:cNvPr id="4" name="Slide Number Placeholder 3"/>
          <p:cNvSpPr>
            <a:spLocks noGrp="1"/>
          </p:cNvSpPr>
          <p:nvPr>
            <p:ph type="sldNum" sz="quarter" idx="10"/>
          </p:nvPr>
        </p:nvSpPr>
        <p:spPr/>
        <p:txBody>
          <a:bodyPr/>
          <a:lstStyle/>
          <a:p>
            <a:fld id="{8F485B9E-B30E-4E89-9803-F56C39F11706}" type="slidenum">
              <a:rPr lang="en-GB" smtClean="0"/>
              <a:pPr/>
              <a:t>27</a:t>
            </a:fld>
            <a:endParaRPr lang="en-GB"/>
          </a:p>
        </p:txBody>
      </p:sp>
    </p:spTree>
    <p:extLst>
      <p:ext uri="{BB962C8B-B14F-4D97-AF65-F5344CB8AC3E}">
        <p14:creationId xmlns:p14="http://schemas.microsoft.com/office/powerpoint/2010/main" val="377678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These would be optional slides about open access – can we make this more on-brand?</a:t>
            </a:r>
            <a:endParaRPr lang="en-GB" dirty="0"/>
          </a:p>
        </p:txBody>
      </p:sp>
      <p:sp>
        <p:nvSpPr>
          <p:cNvPr id="4" name="Slide Number Placeholder 3"/>
          <p:cNvSpPr>
            <a:spLocks noGrp="1"/>
          </p:cNvSpPr>
          <p:nvPr>
            <p:ph type="sldNum" sz="quarter" idx="10"/>
          </p:nvPr>
        </p:nvSpPr>
        <p:spPr/>
        <p:txBody>
          <a:bodyPr/>
          <a:lstStyle/>
          <a:p>
            <a:fld id="{8F485B9E-B30E-4E89-9803-F56C39F11706}" type="slidenum">
              <a:rPr lang="en-GB" smtClean="0"/>
              <a:pPr/>
              <a:t>28</a:t>
            </a:fld>
            <a:endParaRPr lang="en-GB"/>
          </a:p>
        </p:txBody>
      </p:sp>
    </p:spTree>
    <p:extLst>
      <p:ext uri="{BB962C8B-B14F-4D97-AF65-F5344CB8AC3E}">
        <p14:creationId xmlns:p14="http://schemas.microsoft.com/office/powerpoint/2010/main" val="931710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These would be optional slides about open access – can we make this more on-brand?</a:t>
            </a:r>
            <a:endParaRPr lang="en-GB" dirty="0"/>
          </a:p>
        </p:txBody>
      </p:sp>
      <p:sp>
        <p:nvSpPr>
          <p:cNvPr id="4" name="Slide Number Placeholder 3"/>
          <p:cNvSpPr>
            <a:spLocks noGrp="1"/>
          </p:cNvSpPr>
          <p:nvPr>
            <p:ph type="sldNum" sz="quarter" idx="10"/>
          </p:nvPr>
        </p:nvSpPr>
        <p:spPr/>
        <p:txBody>
          <a:bodyPr/>
          <a:lstStyle/>
          <a:p>
            <a:fld id="{8F485B9E-B30E-4E89-9803-F56C39F11706}" type="slidenum">
              <a:rPr lang="en-GB" smtClean="0"/>
              <a:pPr/>
              <a:t>29</a:t>
            </a:fld>
            <a:endParaRPr lang="en-GB"/>
          </a:p>
        </p:txBody>
      </p:sp>
    </p:spTree>
    <p:extLst>
      <p:ext uri="{BB962C8B-B14F-4D97-AF65-F5344CB8AC3E}">
        <p14:creationId xmlns:p14="http://schemas.microsoft.com/office/powerpoint/2010/main" val="721265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strategy to 2020 covers 4</a:t>
            </a:r>
            <a:r>
              <a:rPr lang="en-US" baseline="0" dirty="0" smtClean="0"/>
              <a:t> areas, but the first two of these reflect our primary purpose: to produce and maintain high quality, relevant systematic reviews, and to do everything we can to ensure that they impact on health care across the world. </a:t>
            </a:r>
          </a:p>
          <a:p>
            <a:endParaRPr lang="en-US" baseline="0" dirty="0" smtClean="0"/>
          </a:p>
          <a:p>
            <a:r>
              <a:rPr lang="en-US" baseline="0" dirty="0" smtClean="0"/>
              <a:t>The Cochrane Database of Systematic Reviews, which is the Journal, is one of the databases within the Cochrane Library – which also includes the CENTRAL register of controlled trials. </a:t>
            </a:r>
          </a:p>
          <a:p>
            <a:endParaRPr lang="en-US" baseline="0" dirty="0" smtClean="0"/>
          </a:p>
          <a:p>
            <a:r>
              <a:rPr lang="en-US" baseline="0" dirty="0" smtClean="0"/>
              <a:t>The CDSR comprises over 6000 reviews and each month we publish around 40 new reviews and 45 updates.  Parenthetically, in 2013 we moved to a continuous publication model from the monthly cycle I introduced shortly after arriving.  Looking back now, I am pleased we did it – at the time I might not have been quite so positive! Each publication has an update associated with an issue – based on the old monthly cycle. </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30</a:t>
            </a:fld>
            <a:endParaRPr lang="en-GB" dirty="0"/>
          </a:p>
        </p:txBody>
      </p:sp>
    </p:spTree>
    <p:extLst>
      <p:ext uri="{BB962C8B-B14F-4D97-AF65-F5344CB8AC3E}">
        <p14:creationId xmlns:p14="http://schemas.microsoft.com/office/powerpoint/2010/main" val="2327194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strategy to 2020 covers 4</a:t>
            </a:r>
            <a:r>
              <a:rPr lang="en-US" baseline="0" dirty="0" smtClean="0"/>
              <a:t> areas, but the first two of these reflect our primary purpose: to produce and maintain high quality, relevant systematic reviews, and to do everything we can to ensure that they impact on health care across the world. </a:t>
            </a:r>
          </a:p>
          <a:p>
            <a:endParaRPr lang="en-US" baseline="0" dirty="0" smtClean="0"/>
          </a:p>
          <a:p>
            <a:r>
              <a:rPr lang="en-US" baseline="0" dirty="0" smtClean="0"/>
              <a:t>The Cochrane Database of Systematic Reviews, which is the Journal, is one of the databases within the Cochrane Library – which also includes the CENTRAL register of controlled trials. </a:t>
            </a:r>
          </a:p>
          <a:p>
            <a:endParaRPr lang="en-US" baseline="0" dirty="0" smtClean="0"/>
          </a:p>
          <a:p>
            <a:r>
              <a:rPr lang="en-US" baseline="0" dirty="0" smtClean="0"/>
              <a:t>The CDSR comprises over 6000 reviews and each month we publish around 40 new reviews and 45 updates.  Parenthetically, in 2013 we moved to a continuous publication model from the monthly cycle I introduced shortly after arriving.  Looking back now, I am pleased we did it – at the time I might not have been quite so positive! Each publication has an update associated with an issue – based on the old monthly cycle. </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31</a:t>
            </a:fld>
            <a:endParaRPr lang="en-GB" dirty="0"/>
          </a:p>
        </p:txBody>
      </p:sp>
    </p:spTree>
    <p:extLst>
      <p:ext uri="{BB962C8B-B14F-4D97-AF65-F5344CB8AC3E}">
        <p14:creationId xmlns:p14="http://schemas.microsoft.com/office/powerpoint/2010/main" val="97927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71020440-A38A-43B7-A743-547A106096C9}" type="slidenum">
              <a:rPr lang="en-GB" smtClean="0"/>
              <a:pPr/>
              <a:t>40</a:t>
            </a:fld>
            <a:endParaRPr lang="en-GB"/>
          </a:p>
        </p:txBody>
      </p:sp>
    </p:spTree>
    <p:extLst>
      <p:ext uri="{BB962C8B-B14F-4D97-AF65-F5344CB8AC3E}">
        <p14:creationId xmlns:p14="http://schemas.microsoft.com/office/powerpoint/2010/main" val="2035308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impact slides</a:t>
            </a:r>
            <a:r>
              <a:rPr lang="en-GB" baseline="0" dirty="0" smtClean="0"/>
              <a:t> will change as we add in newer case –studies – </a:t>
            </a:r>
            <a:r>
              <a:rPr lang="en-GB" baseline="0" dirty="0" err="1" smtClean="0"/>
              <a:t>ie</a:t>
            </a:r>
            <a:r>
              <a:rPr lang="en-GB" baseline="0" dirty="0" smtClean="0"/>
              <a:t> the WHO infographic and the Child health </a:t>
            </a:r>
            <a:r>
              <a:rPr lang="en-GB" baseline="0" smtClean="0"/>
              <a:t>case study. </a:t>
            </a:r>
            <a:endParaRPr lang="en-GB"/>
          </a:p>
        </p:txBody>
      </p:sp>
      <p:sp>
        <p:nvSpPr>
          <p:cNvPr id="4" name="Slide Number Placeholder 3"/>
          <p:cNvSpPr>
            <a:spLocks noGrp="1"/>
          </p:cNvSpPr>
          <p:nvPr>
            <p:ph type="sldNum" sz="quarter" idx="10"/>
          </p:nvPr>
        </p:nvSpPr>
        <p:spPr/>
        <p:txBody>
          <a:bodyPr/>
          <a:lstStyle/>
          <a:p>
            <a:fld id="{49DD4D23-C98A-435E-AE88-9061F8349B02}" type="slidenum">
              <a:rPr lang="en-GB" smtClean="0"/>
              <a:pPr/>
              <a:t>45</a:t>
            </a:fld>
            <a:endParaRPr lang="en-GB" dirty="0"/>
          </a:p>
        </p:txBody>
      </p:sp>
    </p:spTree>
    <p:extLst>
      <p:ext uri="{BB962C8B-B14F-4D97-AF65-F5344CB8AC3E}">
        <p14:creationId xmlns:p14="http://schemas.microsoft.com/office/powerpoint/2010/main" val="173718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a good example</a:t>
            </a:r>
            <a:r>
              <a:rPr lang="en-US" baseline="0" dirty="0" smtClean="0"/>
              <a:t> of how in our networked world content can fly: here is a blog on the Musculoskeletal Elf site by Tracey Howe commenting on a review. So here an article can have impact via an indirect source that may be better plugged in to a key community – in this case health professionals</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46</a:t>
            </a:fld>
            <a:endParaRPr lang="en-GB" dirty="0"/>
          </a:p>
        </p:txBody>
      </p:sp>
    </p:spTree>
    <p:extLst>
      <p:ext uri="{BB962C8B-B14F-4D97-AF65-F5344CB8AC3E}">
        <p14:creationId xmlns:p14="http://schemas.microsoft.com/office/powerpoint/2010/main" val="308589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F485B9E-B30E-4E89-9803-F56C39F11706}" type="slidenum">
              <a:rPr lang="en-GB" smtClean="0"/>
              <a:pPr/>
              <a:t>57</a:t>
            </a:fld>
            <a:endParaRPr lang="en-GB"/>
          </a:p>
        </p:txBody>
      </p:sp>
    </p:spTree>
    <p:extLst>
      <p:ext uri="{BB962C8B-B14F-4D97-AF65-F5344CB8AC3E}">
        <p14:creationId xmlns:p14="http://schemas.microsoft.com/office/powerpoint/2010/main" val="3874290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solidFill>
                  <a:prstClr val="black"/>
                </a:solidFill>
              </a:rPr>
              <a:pPr/>
              <a:t>58</a:t>
            </a:fld>
            <a:endParaRPr lang="en-GB" dirty="0">
              <a:solidFill>
                <a:prstClr val="black"/>
              </a:solidFill>
            </a:endParaRPr>
          </a:p>
        </p:txBody>
      </p:sp>
    </p:spTree>
    <p:extLst>
      <p:ext uri="{BB962C8B-B14F-4D97-AF65-F5344CB8AC3E}">
        <p14:creationId xmlns:p14="http://schemas.microsoft.com/office/powerpoint/2010/main" val="1244829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about demonstrating</a:t>
            </a:r>
            <a:r>
              <a:rPr lang="en-US" baseline="0" dirty="0" smtClean="0"/>
              <a:t> the reach of our organisation by the people contributing, </a:t>
            </a:r>
            <a:endParaRPr lang="en-US" dirty="0"/>
          </a:p>
        </p:txBody>
      </p:sp>
      <p:sp>
        <p:nvSpPr>
          <p:cNvPr id="4" name="Slide Number Placeholder 3"/>
          <p:cNvSpPr>
            <a:spLocks noGrp="1"/>
          </p:cNvSpPr>
          <p:nvPr>
            <p:ph type="sldNum" sz="quarter" idx="10"/>
          </p:nvPr>
        </p:nvSpPr>
        <p:spPr/>
        <p:txBody>
          <a:bodyPr/>
          <a:lstStyle/>
          <a:p>
            <a:fld id="{F0851204-B974-1446-876B-D0D8FDBF843B}" type="slidenum">
              <a:rPr lang="en-US" smtClean="0"/>
              <a:t>11</a:t>
            </a:fld>
            <a:endParaRPr lang="en-US"/>
          </a:p>
        </p:txBody>
      </p:sp>
    </p:spTree>
    <p:extLst>
      <p:ext uri="{BB962C8B-B14F-4D97-AF65-F5344CB8AC3E}">
        <p14:creationId xmlns:p14="http://schemas.microsoft.com/office/powerpoint/2010/main" val="672139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solidFill>
                  <a:prstClr val="black"/>
                </a:solidFill>
              </a:rPr>
              <a:pPr/>
              <a:t>59</a:t>
            </a:fld>
            <a:endParaRPr lang="en-GB" dirty="0">
              <a:solidFill>
                <a:prstClr val="black"/>
              </a:solidFill>
            </a:endParaRPr>
          </a:p>
        </p:txBody>
      </p:sp>
    </p:spTree>
    <p:extLst>
      <p:ext uri="{BB962C8B-B14F-4D97-AF65-F5344CB8AC3E}">
        <p14:creationId xmlns:p14="http://schemas.microsoft.com/office/powerpoint/2010/main" val="1585165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64</a:t>
            </a:fld>
            <a:endParaRPr lang="en-GB" dirty="0"/>
          </a:p>
        </p:txBody>
      </p:sp>
    </p:spTree>
    <p:extLst>
      <p:ext uri="{BB962C8B-B14F-4D97-AF65-F5344CB8AC3E}">
        <p14:creationId xmlns:p14="http://schemas.microsoft.com/office/powerpoint/2010/main" val="1412022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65</a:t>
            </a:fld>
            <a:endParaRPr lang="en-GB" dirty="0"/>
          </a:p>
        </p:txBody>
      </p:sp>
    </p:spTree>
    <p:extLst>
      <p:ext uri="{BB962C8B-B14F-4D97-AF65-F5344CB8AC3E}">
        <p14:creationId xmlns:p14="http://schemas.microsoft.com/office/powerpoint/2010/main" val="344049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66</a:t>
            </a:fld>
            <a:endParaRPr lang="en-GB" dirty="0"/>
          </a:p>
        </p:txBody>
      </p:sp>
    </p:spTree>
    <p:extLst>
      <p:ext uri="{BB962C8B-B14F-4D97-AF65-F5344CB8AC3E}">
        <p14:creationId xmlns:p14="http://schemas.microsoft.com/office/powerpoint/2010/main" val="129197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a:t>
            </a:r>
            <a:r>
              <a:rPr lang="en-GB" baseline="0" dirty="0" smtClean="0"/>
              <a:t> we make this more </a:t>
            </a:r>
            <a:r>
              <a:rPr lang="en-GB" baseline="0" dirty="0" err="1" smtClean="0"/>
              <a:t>exicting</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12</a:t>
            </a:fld>
            <a:endParaRPr lang="en-GB" dirty="0"/>
          </a:p>
        </p:txBody>
      </p:sp>
    </p:spTree>
    <p:extLst>
      <p:ext uri="{BB962C8B-B14F-4D97-AF65-F5344CB8AC3E}">
        <p14:creationId xmlns:p14="http://schemas.microsoft.com/office/powerpoint/2010/main" val="200915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about demonstrating</a:t>
            </a:r>
            <a:r>
              <a:rPr lang="en-US" baseline="0" dirty="0" smtClean="0"/>
              <a:t> the reach of our organisation by topic coverage</a:t>
            </a:r>
            <a:endParaRPr lang="en-US" dirty="0" smtClean="0"/>
          </a:p>
          <a:p>
            <a:endParaRPr lang="en-US" dirty="0"/>
          </a:p>
        </p:txBody>
      </p:sp>
      <p:sp>
        <p:nvSpPr>
          <p:cNvPr id="4" name="Slide Number Placeholder 3"/>
          <p:cNvSpPr>
            <a:spLocks noGrp="1"/>
          </p:cNvSpPr>
          <p:nvPr>
            <p:ph type="sldNum" sz="quarter" idx="10"/>
          </p:nvPr>
        </p:nvSpPr>
        <p:spPr/>
        <p:txBody>
          <a:bodyPr/>
          <a:lstStyle/>
          <a:p>
            <a:fld id="{F0851204-B974-1446-876B-D0D8FDBF843B}" type="slidenum">
              <a:rPr lang="en-US" smtClean="0"/>
              <a:t>13</a:t>
            </a:fld>
            <a:endParaRPr lang="en-US"/>
          </a:p>
        </p:txBody>
      </p:sp>
    </p:spTree>
    <p:extLst>
      <p:ext uri="{BB962C8B-B14F-4D97-AF65-F5344CB8AC3E}">
        <p14:creationId xmlns:p14="http://schemas.microsoft.com/office/powerpoint/2010/main" val="139377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15</a:t>
            </a:fld>
            <a:endParaRPr lang="en-GB" dirty="0"/>
          </a:p>
        </p:txBody>
      </p:sp>
    </p:spTree>
    <p:extLst>
      <p:ext uri="{BB962C8B-B14F-4D97-AF65-F5344CB8AC3E}">
        <p14:creationId xmlns:p14="http://schemas.microsoft.com/office/powerpoint/2010/main" val="23160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 we show cochrane.org here – homepage??</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22</a:t>
            </a:fld>
            <a:endParaRPr lang="en-GB" dirty="0"/>
          </a:p>
        </p:txBody>
      </p:sp>
    </p:spTree>
    <p:extLst>
      <p:ext uri="{BB962C8B-B14F-4D97-AF65-F5344CB8AC3E}">
        <p14:creationId xmlns:p14="http://schemas.microsoft.com/office/powerpoint/2010/main" val="101957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here we have examples of curated and additional content: these are Special Collections of reviews that have some connection to one another and which we bring together with a short commentary, and in many cases make the reviews freely available for a period of time. </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24</a:t>
            </a:fld>
            <a:endParaRPr lang="en-GB" dirty="0"/>
          </a:p>
        </p:txBody>
      </p:sp>
    </p:spTree>
    <p:extLst>
      <p:ext uri="{BB962C8B-B14F-4D97-AF65-F5344CB8AC3E}">
        <p14:creationId xmlns:p14="http://schemas.microsoft.com/office/powerpoint/2010/main" val="29396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here we have examples of curated and additional content: these are Special Collections of reviews that have some connection to one another and which we bring together with a short commentary, and in many cases make the reviews freely available for a period of time. </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25</a:t>
            </a:fld>
            <a:endParaRPr lang="en-GB" dirty="0"/>
          </a:p>
        </p:txBody>
      </p:sp>
    </p:spTree>
    <p:extLst>
      <p:ext uri="{BB962C8B-B14F-4D97-AF65-F5344CB8AC3E}">
        <p14:creationId xmlns:p14="http://schemas.microsoft.com/office/powerpoint/2010/main" val="173690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lastly we have looked extensively into creating separate derivative products. These can be either Q&amp;A services such as this, or products</a:t>
            </a:r>
            <a:r>
              <a:rPr lang="en-GB" baseline="0" dirty="0" smtClean="0"/>
              <a:t> aimed at creating Continuing Professional Development  opportunities for readers. It is only fair to say that we are at a fairly early stage in this area, but we see other products such as BMJ Learning, and other journals such as the NEJM leading the way in providing such additional services for readers. </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26</a:t>
            </a:fld>
            <a:endParaRPr lang="en-GB" dirty="0"/>
          </a:p>
        </p:txBody>
      </p:sp>
    </p:spTree>
    <p:extLst>
      <p:ext uri="{BB962C8B-B14F-4D97-AF65-F5344CB8AC3E}">
        <p14:creationId xmlns:p14="http://schemas.microsoft.com/office/powerpoint/2010/main" val="293960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v1">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123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9405" y="0"/>
            <a:ext cx="3824595" cy="6858000"/>
          </a:xfrm>
          <a:prstGeom prst="rect">
            <a:avLst/>
          </a:prstGeom>
        </p:spPr>
      </p:pic>
    </p:spTree>
    <p:extLst>
      <p:ext uri="{BB962C8B-B14F-4D97-AF65-F5344CB8AC3E}">
        <p14:creationId xmlns:p14="http://schemas.microsoft.com/office/powerpoint/2010/main" val="35332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4" name="Picture Placeholder 6"/>
          <p:cNvSpPr>
            <a:spLocks noGrp="1"/>
          </p:cNvSpPr>
          <p:nvPr>
            <p:ph type="pic" sz="quarter" idx="10" hasCustomPrompt="1"/>
          </p:nvPr>
        </p:nvSpPr>
        <p:spPr>
          <a:xfrm>
            <a:off x="439738" y="2232000"/>
            <a:ext cx="6156000" cy="3816000"/>
          </a:xfrm>
          <a:solidFill>
            <a:schemeClr val="accent5"/>
          </a:solidFill>
        </p:spPr>
        <p:txBody>
          <a:bodyPr lIns="216000" tIns="108000"/>
          <a:lstStyle>
            <a:lvl1pPr marL="0" indent="0">
              <a:defRPr>
                <a:solidFill>
                  <a:schemeClr val="bg1"/>
                </a:solidFill>
                <a:latin typeface="+mn-lt"/>
              </a:defRPr>
            </a:lvl1pPr>
          </a:lstStyle>
          <a:p>
            <a:r>
              <a:rPr lang="en-GB" dirty="0" smtClean="0"/>
              <a:t>Insert image here</a:t>
            </a:r>
            <a:endParaRPr lang="en-GB" dirty="0"/>
          </a:p>
        </p:txBody>
      </p:sp>
      <p:sp>
        <p:nvSpPr>
          <p:cNvPr id="6" name="Text Placeholder 5"/>
          <p:cNvSpPr>
            <a:spLocks noGrp="1"/>
          </p:cNvSpPr>
          <p:nvPr>
            <p:ph type="body" sz="quarter" idx="11"/>
          </p:nvPr>
        </p:nvSpPr>
        <p:spPr>
          <a:xfrm>
            <a:off x="439738" y="6162675"/>
            <a:ext cx="6176962" cy="374650"/>
          </a:xfrm>
        </p:spPr>
        <p:txBody>
          <a:bodyPr/>
          <a:lstStyle>
            <a:lvl1pPr>
              <a:spcBef>
                <a:spcPts val="0"/>
              </a:spcBef>
              <a:defRPr sz="1400"/>
            </a:lvl1pPr>
          </a:lstStyle>
          <a:p>
            <a:pPr lvl="0"/>
            <a:r>
              <a:rPr lang="en-GB" smtClean="0"/>
              <a:t>Click to edit Master text styles</a:t>
            </a:r>
          </a:p>
        </p:txBody>
      </p:sp>
    </p:spTree>
    <p:extLst>
      <p:ext uri="{BB962C8B-B14F-4D97-AF65-F5344CB8AC3E}">
        <p14:creationId xmlns:p14="http://schemas.microsoft.com/office/powerpoint/2010/main" val="4005458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sp>
        <p:nvSpPr>
          <p:cNvPr id="2" name="Title 1"/>
          <p:cNvSpPr>
            <a:spLocks noGrp="1"/>
          </p:cNvSpPr>
          <p:nvPr>
            <p:ph type="title"/>
          </p:nvPr>
        </p:nvSpPr>
        <p:spPr>
          <a:xfrm>
            <a:off x="439738" y="1202400"/>
            <a:ext cx="6120000" cy="460800"/>
          </a:xfrm>
        </p:spPr>
        <p:txBody>
          <a:bodyPr anchor="t" anchorCtr="0"/>
          <a:lstStyle>
            <a:lvl1pPr>
              <a:defRPr sz="2000"/>
            </a:lvl1pPr>
          </a:lstStyle>
          <a:p>
            <a:r>
              <a:rPr lang="en-GB" smtClean="0"/>
              <a:t>Click to edit Master title style</a:t>
            </a:r>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sp>
        <p:nvSpPr>
          <p:cNvPr id="8" name="Text Placeholder 5"/>
          <p:cNvSpPr>
            <a:spLocks noGrp="1"/>
          </p:cNvSpPr>
          <p:nvPr>
            <p:ph type="body" sz="quarter" idx="11"/>
          </p:nvPr>
        </p:nvSpPr>
        <p:spPr>
          <a:xfrm>
            <a:off x="439738" y="6162675"/>
            <a:ext cx="6176962" cy="374650"/>
          </a:xfrm>
        </p:spPr>
        <p:txBody>
          <a:bodyPr/>
          <a:lstStyle>
            <a:lvl1pPr>
              <a:spcBef>
                <a:spcPts val="0"/>
              </a:spcBef>
              <a:defRPr sz="1400"/>
            </a:lvl1pPr>
          </a:lstStyle>
          <a:p>
            <a:pPr lvl="0"/>
            <a:r>
              <a:rPr lang="en-GB" smtClean="0"/>
              <a:t>Click to edit Master text styles</a:t>
            </a:r>
          </a:p>
        </p:txBody>
      </p:sp>
    </p:spTree>
    <p:extLst>
      <p:ext uri="{BB962C8B-B14F-4D97-AF65-F5344CB8AC3E}">
        <p14:creationId xmlns:p14="http://schemas.microsoft.com/office/powerpoint/2010/main" val="2977200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val="75774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2" name="Picture Placeholder 6"/>
          <p:cNvSpPr>
            <a:spLocks noGrp="1"/>
          </p:cNvSpPr>
          <p:nvPr>
            <p:ph type="pic" sz="quarter" idx="10" hasCustomPrompt="1"/>
          </p:nvPr>
        </p:nvSpPr>
        <p:spPr>
          <a:xfrm>
            <a:off x="0" y="0"/>
            <a:ext cx="9144000" cy="6858000"/>
          </a:xfrm>
          <a:solidFill>
            <a:schemeClr val="accent5"/>
          </a:solidFill>
        </p:spPr>
        <p:txBody>
          <a:bodyPr lIns="432000" tIns="324000"/>
          <a:lstStyle>
            <a:lvl1pPr marL="0" indent="0">
              <a:defRPr>
                <a:solidFill>
                  <a:schemeClr val="bg1"/>
                </a:solidFill>
                <a:latin typeface="+mn-lt"/>
              </a:defRPr>
            </a:lvl1pPr>
          </a:lstStyle>
          <a:p>
            <a:r>
              <a:rPr lang="en-GB" dirty="0" smtClean="0"/>
              <a:t>Insert image here</a:t>
            </a:r>
            <a:endParaRPr lang="en-GB" dirty="0"/>
          </a:p>
        </p:txBody>
      </p:sp>
    </p:spTree>
    <p:extLst>
      <p:ext uri="{BB962C8B-B14F-4D97-AF65-F5344CB8AC3E}">
        <p14:creationId xmlns:p14="http://schemas.microsoft.com/office/powerpoint/2010/main" val="1671985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vider Slide v1">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296025"/>
            <a:ext cx="4464000" cy="562375"/>
          </a:xfrm>
        </p:spPr>
        <p:txBody>
          <a:bodyPr anchor="t" anchorCtr="0"/>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2849400"/>
            <a:ext cx="4192587" cy="2082600"/>
          </a:xfrm>
        </p:spPr>
        <p:txBody>
          <a:bodyPr/>
          <a:lstStyle>
            <a:lvl1pPr marL="0" indent="0" algn="l">
              <a:lnSpc>
                <a:spcPts val="1900"/>
              </a:lnSpc>
              <a:spcBef>
                <a:spcPts val="0"/>
              </a:spcBef>
              <a:buNone/>
              <a:defRPr sz="1800" b="0">
                <a:solidFill>
                  <a:schemeClr val="tx2"/>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smtClean="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9405" y="0"/>
            <a:ext cx="3824595" cy="6858000"/>
          </a:xfrm>
          <a:prstGeom prst="rect">
            <a:avLst/>
          </a:prstGeom>
        </p:spPr>
      </p:pic>
    </p:spTree>
    <p:extLst>
      <p:ext uri="{BB962C8B-B14F-4D97-AF65-F5344CB8AC3E}">
        <p14:creationId xmlns:p14="http://schemas.microsoft.com/office/powerpoint/2010/main" val="2473465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vider Slide v2">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296025"/>
            <a:ext cx="4464000" cy="562375"/>
          </a:xfrm>
        </p:spPr>
        <p:txBody>
          <a:bodyPr anchor="t" anchorCtr="0"/>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2849400"/>
            <a:ext cx="4192587" cy="2197800"/>
          </a:xfrm>
        </p:spPr>
        <p:txBody>
          <a:bodyPr/>
          <a:lstStyle>
            <a:lvl1pPr marL="0" indent="0" algn="l">
              <a:lnSpc>
                <a:spcPts val="1900"/>
              </a:lnSpc>
              <a:spcBef>
                <a:spcPts val="0"/>
              </a:spcBef>
              <a:buNone/>
              <a:defRPr sz="1800" b="0">
                <a:solidFill>
                  <a:schemeClr val="tx2"/>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smtClean="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20138" y="-388"/>
            <a:ext cx="3043925" cy="6858000"/>
          </a:xfrm>
          <a:prstGeom prst="rect">
            <a:avLst/>
          </a:prstGeom>
        </p:spPr>
      </p:pic>
    </p:spTree>
    <p:extLst>
      <p:ext uri="{BB962C8B-B14F-4D97-AF65-F5344CB8AC3E}">
        <p14:creationId xmlns:p14="http://schemas.microsoft.com/office/powerpoint/2010/main" val="211897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440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123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20138" y="-388"/>
            <a:ext cx="3043925" cy="6858000"/>
          </a:xfrm>
          <a:prstGeom prst="rect">
            <a:avLst/>
          </a:prstGeom>
        </p:spPr>
      </p:pic>
    </p:spTree>
    <p:extLst>
      <p:ext uri="{BB962C8B-B14F-4D97-AF65-F5344CB8AC3E}">
        <p14:creationId xmlns:p14="http://schemas.microsoft.com/office/powerpoint/2010/main" val="244723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v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sp>
        <p:nvSpPr>
          <p:cNvPr id="6" name="Rectangle 5"/>
          <p:cNvSpPr/>
          <p:nvPr userDrawn="1"/>
        </p:nvSpPr>
        <p:spPr>
          <a:xfrm>
            <a:off x="3924000" y="0"/>
            <a:ext cx="5220000" cy="685800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4608000" y="1964825"/>
            <a:ext cx="4356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608000" y="3835800"/>
            <a:ext cx="4046400" cy="822600"/>
          </a:xfrm>
        </p:spPr>
        <p:txBody>
          <a:bodyPr/>
          <a:lstStyle>
            <a:lvl1pPr marL="0" indent="0" algn="l">
              <a:lnSpc>
                <a:spcPts val="1900"/>
              </a:lnSpc>
              <a:spcBef>
                <a:spcPts val="0"/>
              </a:spcBef>
              <a:buNone/>
              <a:defRPr sz="1800" b="1">
                <a:solidFill>
                  <a:schemeClr val="bg1"/>
                </a:solidFill>
                <a:latin typeface="+mj-lt"/>
              </a:defRPr>
            </a:lvl1pPr>
            <a:lvl2pPr marL="3175" indent="0" algn="l">
              <a:lnSpc>
                <a:spcPts val="1900"/>
              </a:lnSpc>
              <a:spcBef>
                <a:spcPts val="0"/>
              </a:spcBef>
              <a:buNone/>
              <a:defRPr sz="1800">
                <a:solidFill>
                  <a:schemeClr val="bg1"/>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11808" b="16524"/>
          <a:stretch/>
        </p:blipFill>
        <p:spPr>
          <a:xfrm>
            <a:off x="2073686" y="0"/>
            <a:ext cx="2777113" cy="6858000"/>
          </a:xfrm>
          <a:prstGeom prst="rect">
            <a:avLst/>
          </a:prstGeom>
        </p:spPr>
      </p:pic>
    </p:spTree>
    <p:extLst>
      <p:ext uri="{BB962C8B-B14F-4D97-AF65-F5344CB8AC3E}">
        <p14:creationId xmlns:p14="http://schemas.microsoft.com/office/powerpoint/2010/main" val="130435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v4">
    <p:spTree>
      <p:nvGrpSpPr>
        <p:cNvPr id="1" name=""/>
        <p:cNvGrpSpPr/>
        <p:nvPr/>
      </p:nvGrpSpPr>
      <p:grpSpPr>
        <a:xfrm>
          <a:off x="0" y="0"/>
          <a:ext cx="0" cy="0"/>
          <a:chOff x="0" y="0"/>
          <a:chExt cx="0" cy="0"/>
        </a:xfrm>
      </p:grpSpPr>
      <p:sp>
        <p:nvSpPr>
          <p:cNvPr id="2" name="Title 1"/>
          <p:cNvSpPr>
            <a:spLocks noGrp="1"/>
          </p:cNvSpPr>
          <p:nvPr>
            <p:ph type="ctrTitle"/>
          </p:nvPr>
        </p:nvSpPr>
        <p:spPr>
          <a:xfrm>
            <a:off x="439738" y="3563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47286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6585" y="0"/>
            <a:ext cx="4282440" cy="6858000"/>
          </a:xfrm>
          <a:prstGeom prst="rect">
            <a:avLst/>
          </a:prstGeom>
        </p:spPr>
      </p:pic>
    </p:spTree>
    <p:extLst>
      <p:ext uri="{BB962C8B-B14F-4D97-AF65-F5344CB8AC3E}">
        <p14:creationId xmlns:p14="http://schemas.microsoft.com/office/powerpoint/2010/main" val="1620716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2502000"/>
            <a:ext cx="9144000" cy="4356000"/>
          </a:xfrm>
          <a:solidFill>
            <a:schemeClr val="accent5"/>
          </a:solidFill>
        </p:spPr>
        <p:txBody>
          <a:bodyPr lIns="432000" tIns="108000"/>
          <a:lstStyle>
            <a:lvl1pPr marL="0" indent="0">
              <a:defRPr>
                <a:solidFill>
                  <a:schemeClr val="bg1"/>
                </a:solidFill>
                <a:latin typeface="+mn-lt"/>
              </a:defRPr>
            </a:lvl1pPr>
          </a:lstStyle>
          <a:p>
            <a:r>
              <a:rPr lang="en-GB" dirty="0" smtClean="0"/>
              <a:t>Insert image here</a:t>
            </a:r>
            <a:endParaRPr lang="en-GB" dirty="0"/>
          </a:p>
        </p:txBody>
      </p:sp>
      <p:sp>
        <p:nvSpPr>
          <p:cNvPr id="2" name="Title 1"/>
          <p:cNvSpPr>
            <a:spLocks noGrp="1"/>
          </p:cNvSpPr>
          <p:nvPr>
            <p:ph type="ctrTitle"/>
          </p:nvPr>
        </p:nvSpPr>
        <p:spPr>
          <a:xfrm>
            <a:off x="439738" y="1295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5428800" y="1409400"/>
            <a:ext cx="33264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922" y="435311"/>
            <a:ext cx="2767355" cy="572977"/>
          </a:xfrm>
          <a:prstGeom prst="rect">
            <a:avLst/>
          </a:prstGeom>
        </p:spPr>
      </p:pic>
    </p:spTree>
    <p:extLst>
      <p:ext uri="{BB962C8B-B14F-4D97-AF65-F5344CB8AC3E}">
        <p14:creationId xmlns:p14="http://schemas.microsoft.com/office/powerpoint/2010/main" val="108304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699225"/>
            <a:ext cx="4117862"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3958200"/>
            <a:ext cx="4117862"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863"/>
          <a:stretch/>
        </p:blipFill>
        <p:spPr>
          <a:xfrm>
            <a:off x="5534025" y="0"/>
            <a:ext cx="3120980" cy="6858000"/>
          </a:xfrm>
          <a:prstGeom prst="rect">
            <a:avLst/>
          </a:prstGeom>
        </p:spPr>
      </p:pic>
      <p:sp>
        <p:nvSpPr>
          <p:cNvPr id="7" name="Picture Placeholder 6"/>
          <p:cNvSpPr>
            <a:spLocks noGrp="1"/>
          </p:cNvSpPr>
          <p:nvPr>
            <p:ph type="pic" sz="quarter" idx="10" hasCustomPrompt="1"/>
          </p:nvPr>
        </p:nvSpPr>
        <p:spPr>
          <a:xfrm>
            <a:off x="4644000" y="1324800"/>
            <a:ext cx="4500000" cy="3384000"/>
          </a:xfrm>
          <a:solidFill>
            <a:schemeClr val="accent5"/>
          </a:solidFill>
        </p:spPr>
        <p:txBody>
          <a:bodyPr lIns="432000" tIns="108000"/>
          <a:lstStyle>
            <a:lvl1pPr marL="0" indent="0">
              <a:defRPr>
                <a:solidFill>
                  <a:schemeClr val="bg1"/>
                </a:solidFill>
                <a:latin typeface="+mn-lt"/>
              </a:defRPr>
            </a:lvl1pPr>
          </a:lstStyle>
          <a:p>
            <a:r>
              <a:rPr lang="en-GB" dirty="0" smtClean="0"/>
              <a:t>Insert image here</a:t>
            </a:r>
            <a:endParaRPr lang="en-GB" dirty="0"/>
          </a:p>
        </p:txBody>
      </p:sp>
    </p:spTree>
    <p:extLst>
      <p:ext uri="{BB962C8B-B14F-4D97-AF65-F5344CB8AC3E}">
        <p14:creationId xmlns:p14="http://schemas.microsoft.com/office/powerpoint/2010/main" val="308952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v2">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2502000"/>
            <a:ext cx="9144000" cy="4356000"/>
          </a:xfrm>
          <a:solidFill>
            <a:schemeClr val="accent5"/>
          </a:solidFill>
        </p:spPr>
        <p:txBody>
          <a:bodyPr lIns="432000" tIns="108000"/>
          <a:lstStyle>
            <a:lvl1pPr marL="0" indent="0">
              <a:defRPr>
                <a:solidFill>
                  <a:schemeClr val="bg1"/>
                </a:solidFill>
                <a:latin typeface="+mn-lt"/>
              </a:defRPr>
            </a:lvl1pPr>
          </a:lstStyle>
          <a:p>
            <a:r>
              <a:rPr lang="en-GB" dirty="0" smtClean="0"/>
              <a:t>Insert image here</a:t>
            </a:r>
            <a:endParaRPr lang="en-GB" dirty="0"/>
          </a:p>
        </p:txBody>
      </p:sp>
      <p:sp>
        <p:nvSpPr>
          <p:cNvPr id="2" name="Title 1"/>
          <p:cNvSpPr>
            <a:spLocks noGrp="1"/>
          </p:cNvSpPr>
          <p:nvPr>
            <p:ph type="ctrTitle"/>
          </p:nvPr>
        </p:nvSpPr>
        <p:spPr>
          <a:xfrm>
            <a:off x="439738" y="3419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4627800"/>
            <a:ext cx="33264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922" y="435311"/>
            <a:ext cx="2767355" cy="572977"/>
          </a:xfrm>
          <a:prstGeom prst="rect">
            <a:avLst/>
          </a:prstGeom>
        </p:spPr>
      </p:pic>
    </p:spTree>
    <p:extLst>
      <p:ext uri="{BB962C8B-B14F-4D97-AF65-F5344CB8AC3E}">
        <p14:creationId xmlns:p14="http://schemas.microsoft.com/office/powerpoint/2010/main" val="264830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val="4121083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6105114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9738" y="1317600"/>
            <a:ext cx="6120000" cy="632838"/>
          </a:xfrm>
          <a:prstGeom prst="rect">
            <a:avLst/>
          </a:prstGeom>
        </p:spPr>
        <p:txBody>
          <a:bodyPr vert="horz" lIns="0" tIns="0" rIns="0" bIns="0" rtlCol="0" anchor="b" anchorCtr="0">
            <a:noAutofit/>
          </a:bodyPr>
          <a:lstStyle/>
          <a:p>
            <a:r>
              <a:rPr lang="en-GB" smtClean="0"/>
              <a:t>Click to edit Master title style</a:t>
            </a:r>
            <a:endParaRPr lang="en-GB"/>
          </a:p>
        </p:txBody>
      </p:sp>
      <p:sp>
        <p:nvSpPr>
          <p:cNvPr id="3" name="Text Placeholder 2"/>
          <p:cNvSpPr>
            <a:spLocks noGrp="1"/>
          </p:cNvSpPr>
          <p:nvPr>
            <p:ph type="body" idx="1"/>
          </p:nvPr>
        </p:nvSpPr>
        <p:spPr>
          <a:xfrm>
            <a:off x="439738" y="2275200"/>
            <a:ext cx="6120000" cy="3909600"/>
          </a:xfrm>
          <a:prstGeom prst="rect">
            <a:avLst/>
          </a:prstGeom>
        </p:spPr>
        <p:txBody>
          <a:bodyPr vert="horz" lIns="0" tIns="0" rIns="0" bIns="0" rtlCol="0">
            <a:no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53656" y="0"/>
            <a:ext cx="1990344" cy="6858000"/>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1" r:id="rId5"/>
    <p:sldLayoutId id="2147483662" r:id="rId6"/>
    <p:sldLayoutId id="2147483663" r:id="rId7"/>
    <p:sldLayoutId id="2147483650" r:id="rId8"/>
    <p:sldLayoutId id="2147483656" r:id="rId9"/>
    <p:sldLayoutId id="2147483664" r:id="rId10"/>
    <p:sldLayoutId id="2147483657" r:id="rId11"/>
    <p:sldLayoutId id="2147483654" r:id="rId12"/>
    <p:sldLayoutId id="2147483665" r:id="rId13"/>
    <p:sldLayoutId id="2147483666" r:id="rId14"/>
    <p:sldLayoutId id="2147483667" r:id="rId15"/>
    <p:sldLayoutId id="2147483655" r:id="rId16"/>
  </p:sldLayoutIdLst>
  <p:txStyles>
    <p:titleStyle>
      <a:lvl1pPr algn="l" defTabSz="914400" rtl="0" eaLnBrk="1" latinLnBrk="0" hangingPunct="1">
        <a:spcBef>
          <a:spcPct val="0"/>
        </a:spcBef>
        <a:buNone/>
        <a:defRPr sz="3600" b="1" kern="1200" spc="-40" baseline="0">
          <a:solidFill>
            <a:schemeClr val="bg2"/>
          </a:solidFill>
          <a:latin typeface="+mj-lt"/>
          <a:ea typeface="+mj-ea"/>
          <a:cs typeface="+mj-cs"/>
        </a:defRPr>
      </a:lvl1pPr>
    </p:titleStyle>
    <p:body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e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1" Type="http://schemas.openxmlformats.org/officeDocument/2006/relationships/slideLayout" Target="../slideLayouts/slideLayout9.xml"/><Relationship Id="rId2" Type="http://schemas.openxmlformats.org/officeDocument/2006/relationships/image" Target="../media/image1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9.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chart" Target="../charts/chart1.xml"/><Relationship Id="rId1" Type="http://schemas.openxmlformats.org/officeDocument/2006/relationships/slideLayout" Target="../slideLayouts/slideLayout12.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27.jp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0.xml"/><Relationship Id="rId2" Type="http://schemas.openxmlformats.org/officeDocument/2006/relationships/image" Target="../media/image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png"/><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0.png"/><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239" b="14239"/>
          <a:stretch>
            <a:fillRect/>
          </a:stretch>
        </p:blipFill>
        <p:spPr>
          <a:xfrm flipH="1">
            <a:off x="0" y="2536166"/>
            <a:ext cx="9144000" cy="4321834"/>
          </a:xfrm>
        </p:spPr>
      </p:pic>
      <p:sp>
        <p:nvSpPr>
          <p:cNvPr id="2" name="Title 1"/>
          <p:cNvSpPr>
            <a:spLocks noGrp="1"/>
          </p:cNvSpPr>
          <p:nvPr>
            <p:ph type="ctrTitle"/>
          </p:nvPr>
        </p:nvSpPr>
        <p:spPr>
          <a:xfrm>
            <a:off x="439738" y="1381432"/>
            <a:ext cx="4464000" cy="1080775"/>
          </a:xfrm>
        </p:spPr>
        <p:txBody>
          <a:bodyPr/>
          <a:lstStyle/>
          <a:p>
            <a:r>
              <a:rPr lang="en-GB" sz="4000" dirty="0" smtClean="0">
                <a:solidFill>
                  <a:srgbClr val="962D91"/>
                </a:solidFill>
              </a:rPr>
              <a:t>About Cochrane</a:t>
            </a:r>
            <a:endParaRPr lang="en-GB" sz="4000" dirty="0">
              <a:solidFill>
                <a:srgbClr val="962D91"/>
              </a:solidFill>
            </a:endParaRPr>
          </a:p>
        </p:txBody>
      </p:sp>
      <p:sp>
        <p:nvSpPr>
          <p:cNvPr id="3" name="Subtitle 2"/>
          <p:cNvSpPr>
            <a:spLocks noGrp="1"/>
          </p:cNvSpPr>
          <p:nvPr>
            <p:ph type="subTitle" idx="1"/>
          </p:nvPr>
        </p:nvSpPr>
        <p:spPr>
          <a:xfrm>
            <a:off x="439738" y="2680930"/>
            <a:ext cx="3326400" cy="822600"/>
          </a:xfrm>
        </p:spPr>
        <p:txBody>
          <a:bodyPr/>
          <a:lstStyle/>
          <a:p>
            <a:r>
              <a:rPr lang="en-GB" b="0" dirty="0" smtClean="0">
                <a:solidFill>
                  <a:schemeClr val="bg1"/>
                </a:solidFill>
                <a:latin typeface="+mn-lt"/>
              </a:rPr>
              <a:t>October 2015</a:t>
            </a:r>
            <a:endParaRPr lang="en-GB" b="0" dirty="0">
              <a:solidFill>
                <a:schemeClr val="bg1"/>
              </a:solidFill>
              <a:latin typeface="+mn-lt"/>
            </a:endParaRPr>
          </a:p>
        </p:txBody>
      </p:sp>
      <p:sp>
        <p:nvSpPr>
          <p:cNvPr id="5" name="TextBox 4"/>
          <p:cNvSpPr txBox="1"/>
          <p:nvPr/>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rgbClr val="FFFFFF"/>
                </a:solidFill>
                <a:latin typeface="+mn-lt"/>
              </a:rPr>
              <a:t>Trusted evidence.</a:t>
            </a:r>
          </a:p>
          <a:p>
            <a:pPr>
              <a:lnSpc>
                <a:spcPts val="2000"/>
              </a:lnSpc>
            </a:pPr>
            <a:r>
              <a:rPr lang="en-GB" spc="-30" baseline="0" dirty="0" smtClean="0">
                <a:solidFill>
                  <a:srgbClr val="FFFFFF"/>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7641" r="19344" b="52361"/>
          <a:stretch/>
        </p:blipFill>
        <p:spPr>
          <a:xfrm>
            <a:off x="5129395" y="0"/>
            <a:ext cx="4014606" cy="6857999"/>
          </a:xfrm>
          <a:prstGeom prst="rect">
            <a:avLst/>
          </a:prstGeom>
        </p:spPr>
      </p:pic>
    </p:spTree>
    <p:extLst>
      <p:ext uri="{BB962C8B-B14F-4D97-AF65-F5344CB8AC3E}">
        <p14:creationId xmlns:p14="http://schemas.microsoft.com/office/powerpoint/2010/main" val="410602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737" y="1317600"/>
            <a:ext cx="6544905" cy="1026377"/>
          </a:xfrm>
        </p:spPr>
        <p:txBody>
          <a:bodyPr/>
          <a:lstStyle/>
          <a:p>
            <a:r>
              <a:rPr lang="en-GB" dirty="0" smtClean="0"/>
              <a:t>Cochrane exists so that healthcare decisions get better. </a:t>
            </a:r>
            <a:endParaRPr lang="en-US" dirty="0"/>
          </a:p>
        </p:txBody>
      </p:sp>
      <p:sp>
        <p:nvSpPr>
          <p:cNvPr id="5" name="Content Placeholder 4"/>
          <p:cNvSpPr>
            <a:spLocks noGrp="1"/>
          </p:cNvSpPr>
          <p:nvPr>
            <p:ph idx="1"/>
          </p:nvPr>
        </p:nvSpPr>
        <p:spPr>
          <a:xfrm>
            <a:off x="439737" y="2765036"/>
            <a:ext cx="6875463" cy="3710082"/>
          </a:xfrm>
        </p:spPr>
        <p:txBody>
          <a:bodyPr/>
          <a:lstStyle/>
          <a:p>
            <a:r>
              <a:rPr lang="en-GB" dirty="0" smtClean="0"/>
              <a:t>Over </a:t>
            </a:r>
            <a:r>
              <a:rPr lang="en-GB" dirty="0"/>
              <a:t>the past </a:t>
            </a:r>
            <a:r>
              <a:rPr lang="en-GB" dirty="0" smtClean="0"/>
              <a:t>22 </a:t>
            </a:r>
            <a:r>
              <a:rPr lang="en-GB" dirty="0"/>
              <a:t>years, Cochrane has helped to transform the way health decisions are made. </a:t>
            </a:r>
          </a:p>
          <a:p>
            <a:r>
              <a:rPr lang="en-GB" dirty="0" smtClean="0"/>
              <a:t>We produce </a:t>
            </a:r>
            <a:r>
              <a:rPr lang="en-GB" dirty="0"/>
              <a:t>reviews that summarize the best available evidence generated through research to inform decisions about health. </a:t>
            </a:r>
          </a:p>
          <a:p>
            <a:r>
              <a:rPr lang="en-GB" dirty="0" smtClean="0"/>
              <a:t>Our </a:t>
            </a:r>
            <a:r>
              <a:rPr lang="en-GB" dirty="0"/>
              <a:t>work is recognized as representing an international gold standard for high quality, trusted information. </a:t>
            </a:r>
          </a:p>
          <a:p>
            <a:r>
              <a:rPr lang="en-GB" dirty="0"/>
              <a:t>We want to be the leading advocate for evidence-informed health across the world. </a:t>
            </a:r>
          </a:p>
          <a:p>
            <a:endParaRPr lang="en-US" dirty="0"/>
          </a:p>
        </p:txBody>
      </p:sp>
    </p:spTree>
    <p:extLst>
      <p:ext uri="{BB962C8B-B14F-4D97-AF65-F5344CB8AC3E}">
        <p14:creationId xmlns:p14="http://schemas.microsoft.com/office/powerpoint/2010/main" val="19454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0" y="0"/>
            <a:ext cx="2286000" cy="6858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9738" y="1819975"/>
            <a:ext cx="7200800" cy="4355038"/>
          </a:xfrm>
          <a:prstGeom prst="rect">
            <a:avLst/>
          </a:prstGeom>
          <a:noFill/>
        </p:spPr>
        <p:txBody>
          <a:bodyPr wrap="square" rtlCol="0">
            <a:spAutoFit/>
          </a:bodyPr>
          <a:lstStyle/>
          <a:p>
            <a:pPr marL="457200" indent="-457200">
              <a:spcAft>
                <a:spcPts val="1200"/>
              </a:spcAft>
              <a:buClr>
                <a:schemeClr val="bg2"/>
              </a:buClr>
              <a:buFont typeface="Arial"/>
              <a:buChar char="•"/>
            </a:pPr>
            <a:r>
              <a:rPr lang="en-GB" sz="2800" dirty="0" smtClean="0">
                <a:solidFill>
                  <a:srgbClr val="002D64"/>
                </a:solidFill>
                <a:latin typeface="+mj-lt"/>
              </a:rPr>
              <a:t>36,159 Cochrane contributors </a:t>
            </a:r>
          </a:p>
          <a:p>
            <a:pPr marL="457200" indent="-457200">
              <a:spcAft>
                <a:spcPts val="1200"/>
              </a:spcAft>
              <a:buClr>
                <a:schemeClr val="bg2"/>
              </a:buClr>
              <a:buFont typeface="Arial"/>
              <a:buChar char="•"/>
            </a:pPr>
            <a:r>
              <a:rPr lang="en-GB" sz="2800" dirty="0" smtClean="0">
                <a:solidFill>
                  <a:schemeClr val="accent1"/>
                </a:solidFill>
                <a:latin typeface="+mj-lt"/>
              </a:rPr>
              <a:t>107 </a:t>
            </a:r>
            <a:r>
              <a:rPr lang="en-GB" sz="2800" dirty="0">
                <a:solidFill>
                  <a:schemeClr val="accent1"/>
                </a:solidFill>
                <a:latin typeface="+mj-lt"/>
              </a:rPr>
              <a:t>c</a:t>
            </a:r>
            <a:r>
              <a:rPr lang="en-GB" sz="2800" dirty="0" smtClean="0">
                <a:solidFill>
                  <a:schemeClr val="accent1"/>
                </a:solidFill>
                <a:latin typeface="+mj-lt"/>
              </a:rPr>
              <a:t>ountries </a:t>
            </a:r>
            <a:r>
              <a:rPr lang="en-GB" sz="2800" dirty="0">
                <a:solidFill>
                  <a:schemeClr val="accent1"/>
                </a:solidFill>
                <a:latin typeface="+mj-lt"/>
              </a:rPr>
              <a:t>with active </a:t>
            </a:r>
            <a:r>
              <a:rPr lang="en-GB" sz="2800" dirty="0" smtClean="0">
                <a:solidFill>
                  <a:schemeClr val="accent1"/>
                </a:solidFill>
                <a:latin typeface="+mj-lt"/>
              </a:rPr>
              <a:t>authors</a:t>
            </a:r>
          </a:p>
          <a:p>
            <a:pPr marL="457200" indent="-457200">
              <a:buClr>
                <a:schemeClr val="bg2"/>
              </a:buClr>
              <a:buFont typeface="Arial" charset="0"/>
              <a:buChar char="•"/>
            </a:pPr>
            <a:r>
              <a:rPr lang="en-GB" sz="2800" dirty="0" smtClean="0">
                <a:solidFill>
                  <a:schemeClr val="accent1"/>
                </a:solidFill>
                <a:latin typeface="+mj-lt"/>
              </a:rPr>
              <a:t>Author distribution:</a:t>
            </a:r>
          </a:p>
          <a:p>
            <a:pPr marL="914400" lvl="1" indent="-457200">
              <a:buClr>
                <a:schemeClr val="bg2"/>
              </a:buClr>
              <a:buFont typeface="Arial" charset="0"/>
              <a:buChar char="•"/>
            </a:pPr>
            <a:r>
              <a:rPr lang="en-GB" sz="2800" dirty="0" smtClean="0">
                <a:solidFill>
                  <a:schemeClr val="accent1"/>
                </a:solidFill>
                <a:latin typeface="+mj-lt"/>
              </a:rPr>
              <a:t>HIC 			22,375</a:t>
            </a:r>
          </a:p>
          <a:p>
            <a:pPr marL="914400" lvl="1" indent="-457200">
              <a:buClr>
                <a:schemeClr val="bg2"/>
              </a:buClr>
              <a:buFont typeface="Arial" charset="0"/>
              <a:buChar char="•"/>
            </a:pPr>
            <a:r>
              <a:rPr lang="en-GB" sz="2800" dirty="0" smtClean="0">
                <a:solidFill>
                  <a:schemeClr val="accent1"/>
                </a:solidFill>
                <a:latin typeface="+mj-lt"/>
              </a:rPr>
              <a:t>UMIC 			4,937 </a:t>
            </a:r>
          </a:p>
          <a:p>
            <a:pPr marL="914400" lvl="1" indent="-457200">
              <a:buClr>
                <a:schemeClr val="bg2"/>
              </a:buClr>
              <a:buFont typeface="Arial" charset="0"/>
              <a:buChar char="•"/>
            </a:pPr>
            <a:r>
              <a:rPr lang="en-GB" sz="2800" dirty="0" smtClean="0">
                <a:solidFill>
                  <a:schemeClr val="accent1"/>
                </a:solidFill>
                <a:latin typeface="+mj-lt"/>
              </a:rPr>
              <a:t>LMIC/LIC		1,195</a:t>
            </a:r>
            <a:endParaRPr lang="en-GB" sz="2800" dirty="0">
              <a:solidFill>
                <a:schemeClr val="accent1"/>
              </a:solidFill>
              <a:latin typeface="+mj-lt"/>
            </a:endParaRPr>
          </a:p>
          <a:p>
            <a:pPr marL="457200" indent="-457200">
              <a:spcBef>
                <a:spcPts val="600"/>
              </a:spcBef>
              <a:buClr>
                <a:schemeClr val="bg2"/>
              </a:buClr>
              <a:buFont typeface="Arial" charset="0"/>
              <a:buChar char="•"/>
            </a:pPr>
            <a:r>
              <a:rPr lang="en-GB" sz="2800" dirty="0" smtClean="0">
                <a:solidFill>
                  <a:schemeClr val="accent1"/>
                </a:solidFill>
                <a:latin typeface="+mj-lt"/>
              </a:rPr>
              <a:t>Translation communities actively working in 12 languages</a:t>
            </a:r>
            <a:endParaRPr lang="en-GB" sz="2800" dirty="0">
              <a:solidFill>
                <a:schemeClr val="accent1"/>
              </a:solidFill>
              <a:latin typeface="+mj-lt"/>
            </a:endParaRPr>
          </a:p>
          <a:p>
            <a:pPr>
              <a:buClr>
                <a:schemeClr val="bg2"/>
              </a:buClr>
            </a:pPr>
            <a:endParaRPr lang="en-GB" sz="2800" dirty="0">
              <a:effectLst/>
              <a:latin typeface="+mj-lt"/>
            </a:endParaRPr>
          </a:p>
        </p:txBody>
      </p:sp>
      <p:sp>
        <p:nvSpPr>
          <p:cNvPr id="9" name="Title 1"/>
          <p:cNvSpPr txBox="1">
            <a:spLocks/>
          </p:cNvSpPr>
          <p:nvPr/>
        </p:nvSpPr>
        <p:spPr>
          <a:xfrm>
            <a:off x="1887538" y="847700"/>
            <a:ext cx="6120000" cy="632838"/>
          </a:xfrm>
          <a:prstGeom prst="rect">
            <a:avLst/>
          </a:prstGeom>
        </p:spPr>
        <p:txBody>
          <a:bodyPr vert="horz" lIns="0" tIns="0" rIns="0" bIns="0" rtlCol="0" anchor="b"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endParaRPr lang="en-US" dirty="0"/>
          </a:p>
        </p:txBody>
      </p:sp>
      <p:sp>
        <p:nvSpPr>
          <p:cNvPr id="3" name="Title 2"/>
          <p:cNvSpPr>
            <a:spLocks noGrp="1"/>
          </p:cNvSpPr>
          <p:nvPr>
            <p:ph type="title"/>
          </p:nvPr>
        </p:nvSpPr>
        <p:spPr>
          <a:xfrm>
            <a:off x="439738" y="1317600"/>
            <a:ext cx="6120000" cy="320700"/>
          </a:xfrm>
        </p:spPr>
        <p:txBody>
          <a:bodyPr/>
          <a:lstStyle/>
          <a:p>
            <a:r>
              <a:rPr lang="en-US" dirty="0" smtClean="0"/>
              <a:t>Organizational Reach</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656" y="0"/>
            <a:ext cx="1990344" cy="6858000"/>
          </a:xfrm>
          <a:prstGeom prst="rect">
            <a:avLst/>
          </a:prstGeom>
        </p:spPr>
      </p:pic>
      <p:pic>
        <p:nvPicPr>
          <p:cNvPr id="4" name="Picture 3"/>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113341" y="1977737"/>
            <a:ext cx="7253292" cy="3579094"/>
          </a:xfrm>
          <a:prstGeom prst="rect">
            <a:avLst/>
          </a:prstGeom>
        </p:spPr>
      </p:pic>
    </p:spTree>
    <p:extLst>
      <p:ext uri="{BB962C8B-B14F-4D97-AF65-F5344CB8AC3E}">
        <p14:creationId xmlns:p14="http://schemas.microsoft.com/office/powerpoint/2010/main" val="177232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72455"/>
          </a:xfrm>
        </p:spPr>
        <p:txBody>
          <a:bodyPr/>
          <a:lstStyle/>
          <a:p>
            <a:r>
              <a:rPr lang="en-US" dirty="0" smtClean="0"/>
              <a:t>Cochrane’s organizational structure</a:t>
            </a:r>
            <a:endParaRPr lang="en-US" dirty="0"/>
          </a:p>
        </p:txBody>
      </p:sp>
      <p:grpSp>
        <p:nvGrpSpPr>
          <p:cNvPr id="5" name="Group 4"/>
          <p:cNvGrpSpPr/>
          <p:nvPr/>
        </p:nvGrpSpPr>
        <p:grpSpPr>
          <a:xfrm>
            <a:off x="467042" y="5165766"/>
            <a:ext cx="1037499" cy="1037499"/>
            <a:chOff x="2541156" y="765"/>
            <a:chExt cx="1037499" cy="1037499"/>
          </a:xfrm>
        </p:grpSpPr>
        <p:sp>
          <p:nvSpPr>
            <p:cNvPr id="6" name="Oval 5"/>
            <p:cNvSpPr/>
            <p:nvPr/>
          </p:nvSpPr>
          <p:spPr>
            <a:xfrm>
              <a:off x="2541156" y="765"/>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Oval 4"/>
            <p:cNvSpPr/>
            <p:nvPr/>
          </p:nvSpPr>
          <p:spPr>
            <a:xfrm>
              <a:off x="2693094" y="152703"/>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52</a:t>
              </a:r>
              <a:r>
                <a:rPr lang="en-US" sz="1100" kern="1200" baseline="0" dirty="0" smtClean="0"/>
                <a:t> </a:t>
              </a:r>
              <a:r>
                <a:rPr lang="en-US" sz="1100" kern="1200" dirty="0" smtClean="0"/>
                <a:t>Review</a:t>
              </a:r>
              <a:r>
                <a:rPr lang="en-US" sz="1100" kern="1200" baseline="0" dirty="0" smtClean="0"/>
                <a:t> Groups</a:t>
              </a:r>
              <a:endParaRPr lang="en-US" sz="1100" kern="1200" dirty="0"/>
            </a:p>
          </p:txBody>
        </p:sp>
      </p:grpSp>
      <p:grpSp>
        <p:nvGrpSpPr>
          <p:cNvPr id="8" name="Group 7"/>
          <p:cNvGrpSpPr/>
          <p:nvPr/>
        </p:nvGrpSpPr>
        <p:grpSpPr>
          <a:xfrm>
            <a:off x="1728819" y="5165766"/>
            <a:ext cx="1037499" cy="1037499"/>
            <a:chOff x="4036736" y="1087367"/>
            <a:chExt cx="1037499" cy="1037499"/>
          </a:xfrm>
        </p:grpSpPr>
        <p:sp>
          <p:nvSpPr>
            <p:cNvPr id="9" name="Oval 8"/>
            <p:cNvSpPr/>
            <p:nvPr/>
          </p:nvSpPr>
          <p:spPr>
            <a:xfrm>
              <a:off x="4036736" y="108736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Oval 4"/>
            <p:cNvSpPr/>
            <p:nvPr/>
          </p:nvSpPr>
          <p:spPr>
            <a:xfrm>
              <a:off x="4188674" y="123930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16 Methods Groups</a:t>
              </a:r>
              <a:endParaRPr lang="en-US" sz="1100" kern="1200" dirty="0"/>
            </a:p>
          </p:txBody>
        </p:sp>
      </p:grpSp>
      <p:grpSp>
        <p:nvGrpSpPr>
          <p:cNvPr id="11" name="Group 10"/>
          <p:cNvGrpSpPr/>
          <p:nvPr/>
        </p:nvGrpSpPr>
        <p:grpSpPr>
          <a:xfrm>
            <a:off x="4301594" y="5165766"/>
            <a:ext cx="1037499" cy="1037499"/>
            <a:chOff x="3465475" y="2845527"/>
            <a:chExt cx="1037499" cy="1037499"/>
          </a:xfrm>
        </p:grpSpPr>
        <p:sp>
          <p:nvSpPr>
            <p:cNvPr id="12" name="Oval 11"/>
            <p:cNvSpPr/>
            <p:nvPr/>
          </p:nvSpPr>
          <p:spPr>
            <a:xfrm>
              <a:off x="3465475" y="284552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Oval 4"/>
            <p:cNvSpPr/>
            <p:nvPr/>
          </p:nvSpPr>
          <p:spPr>
            <a:xfrm>
              <a:off x="3617413" y="299746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baseline="0" dirty="0" smtClean="0"/>
                <a:t>11 Fields</a:t>
              </a:r>
              <a:endParaRPr lang="en-US" sz="1100" kern="1200" dirty="0"/>
            </a:p>
          </p:txBody>
        </p:sp>
      </p:grpSp>
      <p:grpSp>
        <p:nvGrpSpPr>
          <p:cNvPr id="14" name="Group 13"/>
          <p:cNvGrpSpPr/>
          <p:nvPr/>
        </p:nvGrpSpPr>
        <p:grpSpPr>
          <a:xfrm>
            <a:off x="3065776" y="5165766"/>
            <a:ext cx="1037499" cy="1037499"/>
            <a:chOff x="1045576" y="1087367"/>
            <a:chExt cx="1037499" cy="1037499"/>
          </a:xfrm>
        </p:grpSpPr>
        <p:sp>
          <p:nvSpPr>
            <p:cNvPr id="15" name="Oval 14"/>
            <p:cNvSpPr/>
            <p:nvPr/>
          </p:nvSpPr>
          <p:spPr>
            <a:xfrm>
              <a:off x="1045576" y="108736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Oval 4"/>
            <p:cNvSpPr/>
            <p:nvPr/>
          </p:nvSpPr>
          <p:spPr>
            <a:xfrm>
              <a:off x="1197514" y="123930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40 Centres and Branches</a:t>
              </a:r>
              <a:endParaRPr lang="en-US" sz="1100" kern="1200" dirty="0"/>
            </a:p>
          </p:txBody>
        </p:sp>
      </p:grpSp>
      <p:grpSp>
        <p:nvGrpSpPr>
          <p:cNvPr id="17" name="Group 16"/>
          <p:cNvGrpSpPr/>
          <p:nvPr/>
        </p:nvGrpSpPr>
        <p:grpSpPr>
          <a:xfrm>
            <a:off x="5522239" y="5165766"/>
            <a:ext cx="1037499" cy="1037499"/>
            <a:chOff x="1616837" y="2845527"/>
            <a:chExt cx="1037499" cy="1037499"/>
          </a:xfrm>
        </p:grpSpPr>
        <p:sp>
          <p:nvSpPr>
            <p:cNvPr id="18" name="Oval 17"/>
            <p:cNvSpPr/>
            <p:nvPr/>
          </p:nvSpPr>
          <p:spPr>
            <a:xfrm>
              <a:off x="1616837" y="284552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Oval 4"/>
            <p:cNvSpPr/>
            <p:nvPr/>
          </p:nvSpPr>
          <p:spPr>
            <a:xfrm>
              <a:off x="1768775" y="299746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Consumers Network</a:t>
              </a:r>
              <a:endParaRPr lang="en-US" sz="1100" kern="1200" dirty="0"/>
            </a:p>
          </p:txBody>
        </p:sp>
      </p:grpSp>
      <p:grpSp>
        <p:nvGrpSpPr>
          <p:cNvPr id="25" name="Group 24"/>
          <p:cNvGrpSpPr/>
          <p:nvPr/>
        </p:nvGrpSpPr>
        <p:grpSpPr>
          <a:xfrm>
            <a:off x="2814742" y="2657653"/>
            <a:ext cx="1136595" cy="1148437"/>
            <a:chOff x="2503056" y="1426319"/>
            <a:chExt cx="1136595" cy="1148437"/>
          </a:xfrm>
        </p:grpSpPr>
        <p:sp>
          <p:nvSpPr>
            <p:cNvPr id="26" name="Oval 25"/>
            <p:cNvSpPr/>
            <p:nvPr/>
          </p:nvSpPr>
          <p:spPr>
            <a:xfrm>
              <a:off x="2503056" y="1426319"/>
              <a:ext cx="1136595" cy="1148437"/>
            </a:xfrm>
            <a:prstGeom prst="ellipse">
              <a:avLst/>
            </a:prstGeom>
            <a:solidFill>
              <a:srgbClr val="00276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7" name="Oval 4"/>
            <p:cNvSpPr/>
            <p:nvPr/>
          </p:nvSpPr>
          <p:spPr>
            <a:xfrm>
              <a:off x="2669506" y="1594504"/>
              <a:ext cx="803695" cy="8120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Cochrane Steering Group</a:t>
              </a:r>
              <a:endParaRPr lang="en-US" sz="1400" kern="1200" dirty="0"/>
            </a:p>
          </p:txBody>
        </p:sp>
      </p:grpSp>
      <p:sp>
        <p:nvSpPr>
          <p:cNvPr id="29" name="Round Single Corner Rectangle 28"/>
          <p:cNvSpPr/>
          <p:nvPr/>
        </p:nvSpPr>
        <p:spPr>
          <a:xfrm>
            <a:off x="1504541" y="4237973"/>
            <a:ext cx="3959168" cy="513932"/>
          </a:xfrm>
          <a:prstGeom prst="round1Rect">
            <a:avLst>
              <a:gd name="adj" fmla="val 0"/>
            </a:avLst>
          </a:prstGeom>
          <a:solidFill>
            <a:srgbClr val="00276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pPr>
            <a:r>
              <a:rPr lang="en-US" dirty="0"/>
              <a:t>Central Executive Team</a:t>
            </a:r>
          </a:p>
        </p:txBody>
      </p:sp>
    </p:spTree>
    <p:extLst>
      <p:ext uri="{BB962C8B-B14F-4D97-AF65-F5344CB8AC3E}">
        <p14:creationId xmlns:p14="http://schemas.microsoft.com/office/powerpoint/2010/main" val="384636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0" y="0"/>
            <a:ext cx="2286000" cy="6858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alphaModFix/>
          </a:blip>
          <a:srcRect t="8978" b="46"/>
          <a:stretch/>
        </p:blipFill>
        <p:spPr>
          <a:xfrm>
            <a:off x="832237" y="1852974"/>
            <a:ext cx="7701104" cy="4901509"/>
          </a:xfrm>
          <a:prstGeom prst="rect">
            <a:avLst/>
          </a:prstGeom>
        </p:spPr>
      </p:pic>
      <p:sp>
        <p:nvSpPr>
          <p:cNvPr id="2" name="Title 1"/>
          <p:cNvSpPr>
            <a:spLocks noGrp="1"/>
          </p:cNvSpPr>
          <p:nvPr>
            <p:ph type="title"/>
          </p:nvPr>
        </p:nvSpPr>
        <p:spPr>
          <a:xfrm>
            <a:off x="439737" y="1202400"/>
            <a:ext cx="8402337" cy="460800"/>
          </a:xfrm>
        </p:spPr>
        <p:txBody>
          <a:bodyPr/>
          <a:lstStyle/>
          <a:p>
            <a:r>
              <a:rPr lang="en-US" dirty="0" smtClean="0"/>
              <a:t>Cochrane Review Groups by health topic. The circle size is proportional to the number of reviews published by the group</a:t>
            </a:r>
            <a:endParaRPr lang="en-US" dirty="0"/>
          </a:p>
        </p:txBody>
      </p:sp>
    </p:spTree>
    <p:extLst>
      <p:ext uri="{BB962C8B-B14F-4D97-AF65-F5344CB8AC3E}">
        <p14:creationId xmlns:p14="http://schemas.microsoft.com/office/powerpoint/2010/main" val="3510111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157" r="1588" b="625"/>
          <a:stretch/>
        </p:blipFill>
        <p:spPr>
          <a:xfrm>
            <a:off x="-1" y="0"/>
            <a:ext cx="9144001" cy="6858000"/>
          </a:xfrm>
          <a:prstGeom prst="rect">
            <a:avLst/>
          </a:prstGeom>
        </p:spPr>
      </p:pic>
      <p:sp>
        <p:nvSpPr>
          <p:cNvPr id="2" name="Title 1"/>
          <p:cNvSpPr>
            <a:spLocks noGrp="1"/>
          </p:cNvSpPr>
          <p:nvPr>
            <p:ph type="title"/>
          </p:nvPr>
        </p:nvSpPr>
        <p:spPr/>
        <p:txBody>
          <a:bodyPr anchor="t">
            <a:noAutofit/>
          </a:bodyPr>
          <a:lstStyle/>
          <a:p>
            <a:r>
              <a:rPr lang="en-GB" sz="3200" dirty="0" smtClean="0"/>
              <a:t>Reputational Audit</a:t>
            </a:r>
            <a:endParaRPr lang="en-GB" sz="3200" dirty="0"/>
          </a:p>
        </p:txBody>
      </p:sp>
      <p:sp>
        <p:nvSpPr>
          <p:cNvPr id="6" name="Content Placeholder 5"/>
          <p:cNvSpPr>
            <a:spLocks noGrp="1"/>
          </p:cNvSpPr>
          <p:nvPr>
            <p:ph idx="1"/>
          </p:nvPr>
        </p:nvSpPr>
        <p:spPr/>
        <p:txBody>
          <a:bodyPr/>
          <a:lstStyle/>
          <a:p>
            <a:r>
              <a:rPr lang="en-GB" dirty="0" smtClean="0"/>
              <a:t>Showed </a:t>
            </a:r>
            <a:r>
              <a:rPr lang="en-GB" dirty="0"/>
              <a:t>us that generally Cochrane and our </a:t>
            </a:r>
            <a:r>
              <a:rPr lang="en-GB" dirty="0" smtClean="0"/>
              <a:t>reviews </a:t>
            </a:r>
            <a:r>
              <a:rPr lang="en-GB" dirty="0"/>
              <a:t>are seen </a:t>
            </a:r>
            <a:r>
              <a:rPr lang="en-GB" dirty="0" smtClean="0"/>
              <a:t>as the </a:t>
            </a:r>
            <a:r>
              <a:rPr lang="en-GB" dirty="0">
                <a:latin typeface="+mn-lt"/>
              </a:rPr>
              <a:t>‘gold standard</a:t>
            </a:r>
            <a:r>
              <a:rPr lang="en-GB" dirty="0" smtClean="0">
                <a:latin typeface="+mn-lt"/>
              </a:rPr>
              <a:t>’</a:t>
            </a:r>
          </a:p>
          <a:p>
            <a:pPr marL="342900" indent="-342900">
              <a:buFont typeface="Wingdings" charset="2"/>
              <a:buChar char="ü"/>
            </a:pPr>
            <a:r>
              <a:rPr lang="en-GB" dirty="0"/>
              <a:t>Robust methodology</a:t>
            </a:r>
          </a:p>
          <a:p>
            <a:pPr marL="342900" indent="-342900">
              <a:buFont typeface="Wingdings" charset="2"/>
              <a:buChar char="ü"/>
            </a:pPr>
            <a:r>
              <a:rPr lang="en-GB" dirty="0"/>
              <a:t>Comprehensive studies</a:t>
            </a:r>
          </a:p>
          <a:p>
            <a:pPr marL="342900" indent="-342900">
              <a:buFont typeface="Wingdings" charset="2"/>
              <a:buChar char="ü"/>
            </a:pPr>
            <a:r>
              <a:rPr lang="en-GB" dirty="0"/>
              <a:t>100% independent</a:t>
            </a:r>
          </a:p>
          <a:p>
            <a:pPr marL="342900" indent="-342900">
              <a:buFont typeface="Wingdings" charset="2"/>
              <a:buChar char="ü"/>
            </a:pPr>
            <a:r>
              <a:rPr lang="en-GB" dirty="0"/>
              <a:t>Respected name</a:t>
            </a:r>
          </a:p>
          <a:p>
            <a:pPr marL="342900" indent="-342900">
              <a:buFont typeface="Wingdings" charset="2"/>
              <a:buChar char="ü"/>
            </a:pPr>
            <a:r>
              <a:rPr lang="en-GB" dirty="0"/>
              <a:t>International reach</a:t>
            </a:r>
          </a:p>
          <a:p>
            <a:pPr marL="342900" indent="-342900">
              <a:buFont typeface="Wingdings" charset="2"/>
              <a:buChar char="ü"/>
            </a:pPr>
            <a:r>
              <a:rPr lang="en-GB" dirty="0"/>
              <a:t>Passionate and enthusiastic </a:t>
            </a:r>
            <a:r>
              <a:rPr lang="en-GB" dirty="0" smtClean="0"/>
              <a:t>reviewers</a:t>
            </a:r>
            <a:endParaRPr lang="en-GB" dirty="0"/>
          </a:p>
        </p:txBody>
      </p:sp>
      <p:sp>
        <p:nvSpPr>
          <p:cNvPr id="3" name="Up Arrow 2"/>
          <p:cNvSpPr/>
          <p:nvPr/>
        </p:nvSpPr>
        <p:spPr>
          <a:xfrm>
            <a:off x="7075098" y="2087592"/>
            <a:ext cx="1352909" cy="477040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val="11763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9973" y="2169142"/>
            <a:ext cx="3085483" cy="1899977"/>
          </a:xfrm>
        </p:spPr>
        <p:txBody>
          <a:bodyPr/>
          <a:lstStyle/>
          <a:p>
            <a:r>
              <a:rPr lang="en-US" b="1" dirty="0" smtClean="0">
                <a:solidFill>
                  <a:schemeClr val="bg2"/>
                </a:solidFill>
              </a:rPr>
              <a:t>Goal 2: </a:t>
            </a:r>
            <a:r>
              <a:rPr lang="en-US" b="1" dirty="0" smtClean="0"/>
              <a:t>Accessible evidence</a:t>
            </a:r>
            <a:br>
              <a:rPr lang="en-US" b="1" dirty="0" smtClean="0"/>
            </a:br>
            <a:r>
              <a:rPr lang="en-US" sz="1600" dirty="0" smtClean="0"/>
              <a:t>To make Cochrane evidence accessible and useful to everybody, everywhere in the world. </a:t>
            </a:r>
          </a:p>
          <a:p>
            <a:endParaRPr lang="en-US" dirty="0"/>
          </a:p>
        </p:txBody>
      </p:sp>
      <p:sp>
        <p:nvSpPr>
          <p:cNvPr id="4" name="Content Placeholder 2"/>
          <p:cNvSpPr txBox="1">
            <a:spLocks/>
          </p:cNvSpPr>
          <p:nvPr/>
        </p:nvSpPr>
        <p:spPr>
          <a:xfrm>
            <a:off x="449786" y="2169142"/>
            <a:ext cx="3085483" cy="1899977"/>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2"/>
                </a:solidFill>
              </a:rPr>
              <a:t>Goal 1: </a:t>
            </a:r>
            <a:r>
              <a:rPr lang="en-US" b="1" dirty="0"/>
              <a:t>Producing evidence</a:t>
            </a:r>
            <a:br>
              <a:rPr lang="en-US" b="1" dirty="0"/>
            </a:br>
            <a:r>
              <a:rPr lang="en-US" sz="1600" dirty="0"/>
              <a:t>To produce high quality, relevant, up-to-date systematic reviews and other synthesized research evidence to inform health decision-making. </a:t>
            </a:r>
            <a:endParaRPr lang="en-US" sz="1800" dirty="0"/>
          </a:p>
        </p:txBody>
      </p:sp>
      <p:sp>
        <p:nvSpPr>
          <p:cNvPr id="5" name="Content Placeholder 2"/>
          <p:cNvSpPr txBox="1">
            <a:spLocks/>
          </p:cNvSpPr>
          <p:nvPr/>
        </p:nvSpPr>
        <p:spPr>
          <a:xfrm>
            <a:off x="449785" y="3704408"/>
            <a:ext cx="3085483" cy="1704133"/>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2"/>
                </a:solidFill>
              </a:rPr>
              <a:t>Goal 3: </a:t>
            </a:r>
            <a:r>
              <a:rPr lang="en-US" b="1" dirty="0"/>
              <a:t>Advocating for evidence</a:t>
            </a:r>
            <a:br>
              <a:rPr lang="en-US" b="1" dirty="0"/>
            </a:br>
            <a:r>
              <a:rPr lang="en-US" sz="1600" dirty="0"/>
              <a:t>To make Cochrane the ‘home of evidence’ to inform health decision-making, build greater recognition of our work, and become the leading advocate for evidence-informed health care. </a:t>
            </a:r>
          </a:p>
          <a:p>
            <a:endParaRPr lang="en-US" dirty="0"/>
          </a:p>
        </p:txBody>
      </p:sp>
      <p:sp>
        <p:nvSpPr>
          <p:cNvPr id="6" name="Content Placeholder 2"/>
          <p:cNvSpPr txBox="1">
            <a:spLocks/>
          </p:cNvSpPr>
          <p:nvPr/>
        </p:nvSpPr>
        <p:spPr>
          <a:xfrm>
            <a:off x="3819973" y="3704408"/>
            <a:ext cx="3085483" cy="1704133"/>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solidFill>
                  <a:schemeClr val="bg2"/>
                </a:solidFill>
              </a:rPr>
              <a:t>Goal 4: </a:t>
            </a:r>
            <a:r>
              <a:rPr lang="en-US" sz="1800" b="1" dirty="0"/>
              <a:t>Building an effective and sustainable organization</a:t>
            </a:r>
            <a:br>
              <a:rPr lang="en-US" sz="1800" b="1" dirty="0"/>
            </a:br>
            <a:r>
              <a:rPr lang="en-US" sz="1600" dirty="0"/>
              <a:t>To be a diverse, inclusive and transparent international organization that effectively harnesses the enthusiasm and skills of our contributors, is guided</a:t>
            </a:r>
            <a:br>
              <a:rPr lang="en-US" sz="1600" dirty="0"/>
            </a:br>
            <a:r>
              <a:rPr lang="en-US" sz="1600" dirty="0"/>
              <a:t>by our principles, governed accountably, managed efficiently, and makes optimal use of its resources. </a:t>
            </a:r>
            <a:endParaRPr lang="en-US" sz="1800" dirty="0" smtClean="0"/>
          </a:p>
          <a:p>
            <a:endParaRPr lang="en-US" dirty="0"/>
          </a:p>
        </p:txBody>
      </p:sp>
      <p:sp>
        <p:nvSpPr>
          <p:cNvPr id="8" name="Title 1"/>
          <p:cNvSpPr>
            <a:spLocks noGrp="1"/>
          </p:cNvSpPr>
          <p:nvPr>
            <p:ph type="title"/>
          </p:nvPr>
        </p:nvSpPr>
        <p:spPr>
          <a:xfrm>
            <a:off x="449785" y="1186971"/>
            <a:ext cx="7357783" cy="632838"/>
          </a:xfrm>
        </p:spPr>
        <p:txBody>
          <a:bodyPr/>
          <a:lstStyle/>
          <a:p>
            <a:r>
              <a:rPr lang="en-US" dirty="0" smtClean="0"/>
              <a:t>Our </a:t>
            </a:r>
            <a:r>
              <a:rPr lang="en-US" i="1" dirty="0" smtClean="0"/>
              <a:t>Strategy to 2020</a:t>
            </a:r>
            <a:r>
              <a:rPr lang="en-US" dirty="0" smtClean="0"/>
              <a:t> has 4 Goals</a:t>
            </a:r>
            <a:endParaRPr lang="en-US" dirty="0"/>
          </a:p>
        </p:txBody>
      </p:sp>
    </p:spTree>
    <p:extLst>
      <p:ext uri="{BB962C8B-B14F-4D97-AF65-F5344CB8AC3E}">
        <p14:creationId xmlns:p14="http://schemas.microsoft.com/office/powerpoint/2010/main" val="83012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89" y="1317600"/>
            <a:ext cx="7405127" cy="632838"/>
          </a:xfrm>
        </p:spPr>
        <p:txBody>
          <a:bodyPr>
            <a:noAutofit/>
          </a:bodyPr>
          <a:lstStyle/>
          <a:p>
            <a:pPr marL="1257300" indent="-4763"/>
            <a:r>
              <a:rPr lang="en-US" dirty="0" smtClean="0"/>
              <a:t>Some Key </a:t>
            </a:r>
            <a:r>
              <a:rPr lang="en-US" smtClean="0"/>
              <a:t>Objectives: Goal </a:t>
            </a:r>
            <a:r>
              <a:rPr lang="en-US" dirty="0" smtClean="0"/>
              <a:t>1</a:t>
            </a:r>
            <a:endParaRPr lang="en-US" sz="3600" b="1" dirty="0"/>
          </a:p>
        </p:txBody>
      </p:sp>
      <p:sp>
        <p:nvSpPr>
          <p:cNvPr id="3" name="Content Placeholder 2"/>
          <p:cNvSpPr>
            <a:spLocks noGrp="1"/>
          </p:cNvSpPr>
          <p:nvPr>
            <p:ph idx="1"/>
          </p:nvPr>
        </p:nvSpPr>
        <p:spPr>
          <a:xfrm>
            <a:off x="439738" y="2275200"/>
            <a:ext cx="6120000" cy="4332634"/>
          </a:xfrm>
        </p:spPr>
        <p:txBody>
          <a:bodyPr>
            <a:normAutofit fontScale="85000" lnSpcReduction="10000"/>
          </a:bodyPr>
          <a:lstStyle/>
          <a:p>
            <a:r>
              <a:rPr lang="en-GB" sz="2400" b="1" dirty="0" smtClean="0">
                <a:latin typeface="+mn-lt"/>
              </a:rPr>
              <a:t>HIGH</a:t>
            </a:r>
            <a:r>
              <a:rPr lang="en-GB" sz="2400" b="1" dirty="0">
                <a:latin typeface="+mn-lt"/>
              </a:rPr>
              <a:t>-QUALITY: </a:t>
            </a:r>
            <a:endParaRPr lang="en-GB" sz="2400" dirty="0">
              <a:latin typeface="+mn-lt"/>
            </a:endParaRPr>
          </a:p>
          <a:p>
            <a:pPr marL="342900" lvl="0" indent="-342900">
              <a:spcBef>
                <a:spcPts val="600"/>
              </a:spcBef>
              <a:buFont typeface="Arial" charset="0"/>
              <a:buChar char="•"/>
            </a:pPr>
            <a:r>
              <a:rPr lang="en-GB" dirty="0"/>
              <a:t>We will continue to develop and implement comprehensive </a:t>
            </a:r>
            <a:r>
              <a:rPr lang="en-GB" dirty="0">
                <a:latin typeface="+mn-lt"/>
              </a:rPr>
              <a:t>quality assurance mechanisms for editorial and methodological standards </a:t>
            </a:r>
            <a:r>
              <a:rPr lang="en-GB" dirty="0"/>
              <a:t>throughout our production and updating processes. </a:t>
            </a:r>
          </a:p>
          <a:p>
            <a:r>
              <a:rPr lang="en-GB" sz="2400" b="1" dirty="0">
                <a:latin typeface="+mn-lt"/>
              </a:rPr>
              <a:t>RELEVANT: </a:t>
            </a:r>
            <a:endParaRPr lang="en-GB" sz="2400" dirty="0">
              <a:latin typeface="+mn-lt"/>
            </a:endParaRPr>
          </a:p>
          <a:p>
            <a:pPr marL="342900" lvl="0" indent="-342900">
              <a:spcBef>
                <a:spcPts val="600"/>
              </a:spcBef>
              <a:buFont typeface="Arial"/>
              <a:buChar char="•"/>
            </a:pPr>
            <a:r>
              <a:rPr lang="en-GB" dirty="0">
                <a:latin typeface="+mn-lt"/>
              </a:rPr>
              <a:t>We will engage with </a:t>
            </a:r>
            <a:r>
              <a:rPr lang="en-GB" dirty="0"/>
              <a:t>patients and other healthcare consumers, health practitioners, policy-makers, </a:t>
            </a:r>
            <a:r>
              <a:rPr lang="en-GB" dirty="0">
                <a:latin typeface="+mn-lt"/>
              </a:rPr>
              <a:t>guidelines developers </a:t>
            </a:r>
            <a:r>
              <a:rPr lang="en-GB" dirty="0"/>
              <a:t>and research funders </a:t>
            </a:r>
            <a:r>
              <a:rPr lang="en-GB" dirty="0">
                <a:latin typeface="+mn-lt"/>
              </a:rPr>
              <a:t>to identify questions that are most relevant and important to them; and prioritise the production and updating of Cochrane Systematic Reviews accordingly.</a:t>
            </a:r>
          </a:p>
          <a:p>
            <a:r>
              <a:rPr lang="en-GB" sz="2400" b="1" dirty="0">
                <a:latin typeface="+mn-lt"/>
              </a:rPr>
              <a:t>UP-TO-DATE: </a:t>
            </a:r>
            <a:endParaRPr lang="en-GB" sz="2400" dirty="0">
              <a:latin typeface="+mn-lt"/>
            </a:endParaRPr>
          </a:p>
          <a:p>
            <a:pPr marL="342900" lvl="0" indent="-342900">
              <a:spcBef>
                <a:spcPts val="600"/>
              </a:spcBef>
              <a:buFont typeface="Arial"/>
              <a:buChar char="•"/>
            </a:pPr>
            <a:r>
              <a:rPr lang="en-GB" dirty="0"/>
              <a:t>We will ensure that Cochrane Systematic Reviews represent the best evidence currently available by </a:t>
            </a:r>
            <a:r>
              <a:rPr lang="en-GB" dirty="0">
                <a:latin typeface="+mn-lt"/>
              </a:rPr>
              <a:t>establishing and managing performance against updating targets, particularly for high priority reviews</a:t>
            </a:r>
            <a:r>
              <a:rPr lang="en-GB" dirty="0" smtClean="0">
                <a:latin typeface="+mn-lt"/>
              </a:rPr>
              <a:t>.</a:t>
            </a:r>
          </a:p>
        </p:txBody>
      </p:sp>
    </p:spTree>
    <p:extLst>
      <p:ext uri="{BB962C8B-B14F-4D97-AF65-F5344CB8AC3E}">
        <p14:creationId xmlns:p14="http://schemas.microsoft.com/office/powerpoint/2010/main" val="22928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43" y="1317600"/>
            <a:ext cx="7988061" cy="632838"/>
          </a:xfrm>
        </p:spPr>
        <p:txBody>
          <a:bodyPr>
            <a:noAutofit/>
          </a:bodyPr>
          <a:lstStyle/>
          <a:p>
            <a:pPr marL="1257300" indent="-4763"/>
            <a:r>
              <a:rPr lang="en-US" dirty="0" smtClean="0"/>
              <a:t>Some Key Objectives: Goal 1</a:t>
            </a:r>
            <a:endParaRPr lang="en-US" sz="3600" b="1" dirty="0"/>
          </a:p>
        </p:txBody>
      </p:sp>
      <p:sp>
        <p:nvSpPr>
          <p:cNvPr id="3" name="Content Placeholder 2"/>
          <p:cNvSpPr>
            <a:spLocks noGrp="1"/>
          </p:cNvSpPr>
          <p:nvPr>
            <p:ph idx="1"/>
          </p:nvPr>
        </p:nvSpPr>
        <p:spPr/>
        <p:txBody>
          <a:bodyPr>
            <a:normAutofit/>
          </a:bodyPr>
          <a:lstStyle/>
          <a:p>
            <a:r>
              <a:rPr lang="en-GB" b="1" dirty="0" smtClean="0">
                <a:latin typeface="+mn-lt"/>
              </a:rPr>
              <a:t>WIDE </a:t>
            </a:r>
            <a:r>
              <a:rPr lang="en-GB" b="1" dirty="0">
                <a:latin typeface="+mn-lt"/>
              </a:rPr>
              <a:t>COVERAGE: </a:t>
            </a:r>
            <a:endParaRPr lang="en-GB" dirty="0">
              <a:latin typeface="+mn-lt"/>
            </a:endParaRPr>
          </a:p>
          <a:p>
            <a:pPr marL="342900" lvl="0" indent="-342900">
              <a:spcBef>
                <a:spcPts val="600"/>
              </a:spcBef>
              <a:buFont typeface="Arial"/>
              <a:buChar char="•"/>
            </a:pPr>
            <a:r>
              <a:rPr lang="en-GB" sz="1700" dirty="0"/>
              <a:t>We will continue to support the production of Cochrane Systematic Reviews across a broad range of questions in order to develop the widest possible body of reliable knowledge about health.</a:t>
            </a:r>
          </a:p>
          <a:p>
            <a:r>
              <a:rPr lang="en-GB" b="1" dirty="0">
                <a:latin typeface="+mn-lt"/>
              </a:rPr>
              <a:t>PIONEERING METHODS: </a:t>
            </a:r>
            <a:endParaRPr lang="en-GB" dirty="0">
              <a:latin typeface="+mn-lt"/>
            </a:endParaRPr>
          </a:p>
          <a:p>
            <a:pPr marL="342900" lvl="0" indent="-342900">
              <a:spcBef>
                <a:spcPts val="600"/>
              </a:spcBef>
              <a:buFont typeface="Arial"/>
              <a:buChar char="•"/>
            </a:pPr>
            <a:r>
              <a:rPr lang="en-GB" sz="1700" dirty="0"/>
              <a:t>We will ensure that established methods are applied consistently and appropriately in Cochrane Systematic Reviews; and continue to develop innovative methods for designing and conducting research evidence synthesis that help us to achieve our mission</a:t>
            </a:r>
            <a:r>
              <a:rPr lang="en-GB" sz="1700" dirty="0" smtClean="0"/>
              <a:t>.</a:t>
            </a:r>
            <a:endParaRPr lang="en-GB" sz="1700" dirty="0"/>
          </a:p>
        </p:txBody>
      </p:sp>
    </p:spTree>
    <p:extLst>
      <p:ext uri="{BB962C8B-B14F-4D97-AF65-F5344CB8AC3E}">
        <p14:creationId xmlns:p14="http://schemas.microsoft.com/office/powerpoint/2010/main" val="137289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a:xfrm>
            <a:off x="439738" y="2113472"/>
            <a:ext cx="6120000" cy="4071328"/>
          </a:xfrm>
        </p:spPr>
        <p:txBody>
          <a:bodyPr/>
          <a:lstStyle/>
          <a:p>
            <a:r>
              <a:rPr lang="en-GB" b="1" dirty="0">
                <a:solidFill>
                  <a:schemeClr val="bg2"/>
                </a:solidFill>
              </a:rPr>
              <a:t>1</a:t>
            </a:r>
            <a:r>
              <a:rPr lang="en-GB" b="1" dirty="0"/>
              <a:t> </a:t>
            </a:r>
            <a:r>
              <a:rPr lang="en-GB" b="1" dirty="0" smtClean="0"/>
              <a:t>Collaboration</a:t>
            </a:r>
            <a:r>
              <a:rPr lang="en-GB" dirty="0"/>
              <a:t/>
            </a:r>
            <a:br>
              <a:rPr lang="en-GB" dirty="0"/>
            </a:br>
            <a:r>
              <a:rPr lang="en-GB" dirty="0" smtClean="0"/>
              <a:t>by </a:t>
            </a:r>
            <a:r>
              <a:rPr lang="en-GB" dirty="0"/>
              <a:t>fostering global co-operation, teamwork, and open and transparent communication and decision-making.</a:t>
            </a:r>
          </a:p>
          <a:p>
            <a:r>
              <a:rPr lang="en-GB" b="1" dirty="0">
                <a:solidFill>
                  <a:schemeClr val="bg2"/>
                </a:solidFill>
              </a:rPr>
              <a:t>2</a:t>
            </a:r>
            <a:r>
              <a:rPr lang="en-GB" b="1" dirty="0"/>
              <a:t> Building on the enthusiasm of </a:t>
            </a:r>
            <a:r>
              <a:rPr lang="en-GB" b="1" dirty="0" smtClean="0"/>
              <a:t>individuals</a:t>
            </a:r>
            <a:r>
              <a:rPr lang="en-GB" dirty="0"/>
              <a:t/>
            </a:r>
            <a:br>
              <a:rPr lang="en-GB" dirty="0"/>
            </a:br>
            <a:r>
              <a:rPr lang="en-GB" dirty="0" smtClean="0"/>
              <a:t>by </a:t>
            </a:r>
            <a:r>
              <a:rPr lang="en-GB" dirty="0"/>
              <a:t>involving, supporting, and training people of different skills and backgrounds.</a:t>
            </a:r>
          </a:p>
          <a:p>
            <a:r>
              <a:rPr lang="en-GB" b="1" dirty="0">
                <a:solidFill>
                  <a:schemeClr val="bg2"/>
                </a:solidFill>
              </a:rPr>
              <a:t>3</a:t>
            </a:r>
            <a:r>
              <a:rPr lang="en-GB" b="1" dirty="0"/>
              <a:t> Avoiding duplication of </a:t>
            </a:r>
            <a:r>
              <a:rPr lang="en-GB" b="1" dirty="0" smtClean="0"/>
              <a:t>effort</a:t>
            </a:r>
            <a:r>
              <a:rPr lang="en-GB" dirty="0"/>
              <a:t/>
            </a:r>
            <a:br>
              <a:rPr lang="en-GB" dirty="0"/>
            </a:br>
            <a:r>
              <a:rPr lang="en-GB" dirty="0" smtClean="0"/>
              <a:t>by </a:t>
            </a:r>
            <a:r>
              <a:rPr lang="en-GB" dirty="0"/>
              <a:t>good management, co-ordination and effective internal communications to </a:t>
            </a:r>
            <a:r>
              <a:rPr lang="en-GB" dirty="0" smtClean="0"/>
              <a:t>maximize </a:t>
            </a:r>
            <a:r>
              <a:rPr lang="en-GB" dirty="0"/>
              <a:t>economy of effort</a:t>
            </a:r>
            <a:r>
              <a:rPr lang="en-GB" dirty="0" smtClean="0"/>
              <a:t>.</a:t>
            </a:r>
          </a:p>
          <a:p>
            <a:r>
              <a:rPr lang="en-GB" b="1" dirty="0">
                <a:solidFill>
                  <a:schemeClr val="bg2"/>
                </a:solidFill>
              </a:rPr>
              <a:t>4</a:t>
            </a:r>
            <a:r>
              <a:rPr lang="en-GB" b="1" dirty="0"/>
              <a:t> Minimising </a:t>
            </a:r>
            <a:r>
              <a:rPr lang="en-GB" b="1" dirty="0" smtClean="0"/>
              <a:t>bias</a:t>
            </a:r>
            <a:r>
              <a:rPr lang="en-GB" dirty="0" smtClean="0"/>
              <a:t/>
            </a:r>
            <a:br>
              <a:rPr lang="en-GB" dirty="0" smtClean="0"/>
            </a:br>
            <a:r>
              <a:rPr lang="en-GB" dirty="0" smtClean="0"/>
              <a:t>through </a:t>
            </a:r>
            <a:r>
              <a:rPr lang="en-GB" dirty="0"/>
              <a:t>a variety of approaches such as scientific rigour, ensuring broad participation, and avoiding conflicts of interest.</a:t>
            </a:r>
          </a:p>
          <a:p>
            <a:endParaRPr lang="en-GB" dirty="0"/>
          </a:p>
        </p:txBody>
      </p:sp>
    </p:spTree>
    <p:extLst>
      <p:ext uri="{BB962C8B-B14F-4D97-AF65-F5344CB8AC3E}">
        <p14:creationId xmlns:p14="http://schemas.microsoft.com/office/powerpoint/2010/main" val="1779226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GB" b="1" dirty="0" smtClean="0">
                <a:solidFill>
                  <a:schemeClr val="bg2"/>
                </a:solidFill>
              </a:rPr>
              <a:t>5</a:t>
            </a:r>
            <a:r>
              <a:rPr lang="en-GB" b="1" dirty="0" smtClean="0"/>
              <a:t> </a:t>
            </a:r>
            <a:r>
              <a:rPr lang="en-GB" b="1" dirty="0"/>
              <a:t>Keeping up to </a:t>
            </a:r>
            <a:r>
              <a:rPr lang="en-GB" b="1" dirty="0" smtClean="0"/>
              <a:t>date</a:t>
            </a:r>
            <a:r>
              <a:rPr lang="en-GB" dirty="0"/>
              <a:t/>
            </a:r>
            <a:br>
              <a:rPr lang="en-GB" dirty="0"/>
            </a:br>
            <a:r>
              <a:rPr lang="en-GB" dirty="0" smtClean="0"/>
              <a:t>by </a:t>
            </a:r>
            <a:r>
              <a:rPr lang="en-GB" dirty="0"/>
              <a:t>a commitment to ensure that Cochrane Systematic Reviews are maintained through identification and incorporation of new evidence. </a:t>
            </a:r>
          </a:p>
          <a:p>
            <a:r>
              <a:rPr lang="en-GB" b="1" dirty="0">
                <a:solidFill>
                  <a:schemeClr val="bg2"/>
                </a:solidFill>
              </a:rPr>
              <a:t>6</a:t>
            </a:r>
            <a:r>
              <a:rPr lang="en-GB" b="1" dirty="0"/>
              <a:t> Striving for </a:t>
            </a:r>
            <a:r>
              <a:rPr lang="en-GB" b="1" dirty="0" smtClean="0"/>
              <a:t>relevance</a:t>
            </a:r>
            <a:r>
              <a:rPr lang="en-GB" dirty="0"/>
              <a:t/>
            </a:r>
            <a:br>
              <a:rPr lang="en-GB" dirty="0"/>
            </a:br>
            <a:r>
              <a:rPr lang="en-GB" dirty="0" smtClean="0"/>
              <a:t>by </a:t>
            </a:r>
            <a:r>
              <a:rPr lang="en-GB" dirty="0"/>
              <a:t>promoting the assessment of health questions using outcomes that matter to people making choices in health and health care</a:t>
            </a:r>
            <a:r>
              <a:rPr lang="en-GB" dirty="0" smtClean="0"/>
              <a:t>.</a:t>
            </a:r>
          </a:p>
          <a:p>
            <a:r>
              <a:rPr lang="en-GB" b="1" dirty="0">
                <a:solidFill>
                  <a:schemeClr val="bg2"/>
                </a:solidFill>
              </a:rPr>
              <a:t>7</a:t>
            </a:r>
            <a:r>
              <a:rPr lang="en-GB" b="1" dirty="0"/>
              <a:t> Promoting </a:t>
            </a:r>
            <a:r>
              <a:rPr lang="en-GB" b="1" dirty="0" smtClean="0"/>
              <a:t>access</a:t>
            </a:r>
            <a:r>
              <a:rPr lang="en-GB" dirty="0" smtClean="0"/>
              <a:t/>
            </a:r>
            <a:br>
              <a:rPr lang="en-GB" dirty="0" smtClean="0"/>
            </a:br>
            <a:r>
              <a:rPr lang="en-GB" dirty="0" smtClean="0"/>
              <a:t>by </a:t>
            </a:r>
            <a:r>
              <a:rPr lang="en-GB" dirty="0"/>
              <a:t>wide dissemination of our outputs, taking advantage of strategic alliances, and by promoting appropriate access models and delivery solutions to meet the needs of users worldwide.</a:t>
            </a:r>
          </a:p>
          <a:p>
            <a:endParaRPr lang="en-GB" dirty="0"/>
          </a:p>
        </p:txBody>
      </p:sp>
    </p:spTree>
    <p:extLst>
      <p:ext uri="{BB962C8B-B14F-4D97-AF65-F5344CB8AC3E}">
        <p14:creationId xmlns:p14="http://schemas.microsoft.com/office/powerpoint/2010/main" val="1698472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Who we are</a:t>
            </a:r>
            <a:endParaRPr lang="en-US" dirty="0"/>
          </a:p>
        </p:txBody>
      </p:sp>
      <p:sp>
        <p:nvSpPr>
          <p:cNvPr id="6" name="Content Placeholder 5"/>
          <p:cNvSpPr>
            <a:spLocks noGrp="1"/>
          </p:cNvSpPr>
          <p:nvPr>
            <p:ph idx="1"/>
          </p:nvPr>
        </p:nvSpPr>
        <p:spPr>
          <a:xfrm>
            <a:off x="439738" y="2275200"/>
            <a:ext cx="6591594" cy="3909600"/>
          </a:xfrm>
        </p:spPr>
        <p:txBody>
          <a:bodyPr/>
          <a:lstStyle/>
          <a:p>
            <a:r>
              <a:rPr lang="en-GB" dirty="0"/>
              <a:t>Cochrane is a global independent network of </a:t>
            </a:r>
            <a:r>
              <a:rPr lang="en-GB" dirty="0" smtClean="0"/>
              <a:t>over 36,000 researchers</a:t>
            </a:r>
            <a:r>
              <a:rPr lang="en-GB" dirty="0"/>
              <a:t>, professionals, patients, carers and people interested in health. </a:t>
            </a:r>
          </a:p>
          <a:p>
            <a:r>
              <a:rPr lang="en-GB" dirty="0"/>
              <a:t>We respond to the challenge of making the vast amounts of best available evidence generated through research useful for informing decisions about health. </a:t>
            </a:r>
          </a:p>
          <a:p>
            <a:r>
              <a:rPr lang="en-GB" dirty="0"/>
              <a:t>Cochrane is a not-for-profit </a:t>
            </a:r>
            <a:r>
              <a:rPr lang="en-GB" dirty="0" smtClean="0"/>
              <a:t>organization </a:t>
            </a:r>
            <a:r>
              <a:rPr lang="en-GB" dirty="0"/>
              <a:t>with collaborators from more than 120 countries working together to produce credible, accessible health information that is free from commercial sponsorship and other conflicts of interest. </a:t>
            </a:r>
          </a:p>
        </p:txBody>
      </p:sp>
    </p:spTree>
    <p:extLst>
      <p:ext uri="{BB962C8B-B14F-4D97-AF65-F5344CB8AC3E}">
        <p14:creationId xmlns:p14="http://schemas.microsoft.com/office/powerpoint/2010/main" val="273320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GB" b="1" dirty="0">
                <a:solidFill>
                  <a:schemeClr val="bg2"/>
                </a:solidFill>
              </a:rPr>
              <a:t>8</a:t>
            </a:r>
            <a:r>
              <a:rPr lang="en-GB" b="1" dirty="0"/>
              <a:t> Ensuring </a:t>
            </a:r>
            <a:r>
              <a:rPr lang="en-GB" b="1" dirty="0" smtClean="0"/>
              <a:t>quality</a:t>
            </a:r>
            <a:r>
              <a:rPr lang="en-GB" dirty="0" smtClean="0"/>
              <a:t/>
            </a:r>
            <a:br>
              <a:rPr lang="en-GB" dirty="0" smtClean="0"/>
            </a:br>
            <a:r>
              <a:rPr lang="en-GB" dirty="0" smtClean="0"/>
              <a:t>by </a:t>
            </a:r>
            <a:r>
              <a:rPr lang="en-GB" dirty="0"/>
              <a:t>applying advances in methodology, developing systems for quality improvement, and being open and responsive to criticism.</a:t>
            </a:r>
          </a:p>
          <a:p>
            <a:r>
              <a:rPr lang="en-GB" b="1" dirty="0" smtClean="0">
                <a:solidFill>
                  <a:schemeClr val="bg2"/>
                </a:solidFill>
              </a:rPr>
              <a:t>9</a:t>
            </a:r>
            <a:r>
              <a:rPr lang="en-GB" b="1" dirty="0" smtClean="0"/>
              <a:t> Continuity</a:t>
            </a:r>
            <a:r>
              <a:rPr lang="en-GB" dirty="0"/>
              <a:t/>
            </a:r>
            <a:br>
              <a:rPr lang="en-GB" dirty="0"/>
            </a:br>
            <a:r>
              <a:rPr lang="en-GB" dirty="0" smtClean="0"/>
              <a:t>by </a:t>
            </a:r>
            <a:r>
              <a:rPr lang="en-GB" dirty="0"/>
              <a:t>ensuring that responsibility for reviews, editorial processes, and key functions is maintained and renewed.</a:t>
            </a:r>
          </a:p>
          <a:p>
            <a:r>
              <a:rPr lang="en-GB" b="1" dirty="0">
                <a:solidFill>
                  <a:schemeClr val="bg2"/>
                </a:solidFill>
              </a:rPr>
              <a:t>10</a:t>
            </a:r>
            <a:r>
              <a:rPr lang="en-GB" b="1" dirty="0"/>
              <a:t> Enabling wide </a:t>
            </a:r>
            <a:r>
              <a:rPr lang="en-GB" b="1" dirty="0" smtClean="0"/>
              <a:t>participation</a:t>
            </a:r>
            <a:r>
              <a:rPr lang="en-GB" dirty="0"/>
              <a:t/>
            </a:r>
            <a:br>
              <a:rPr lang="en-GB" dirty="0"/>
            </a:br>
            <a:r>
              <a:rPr lang="en-GB" dirty="0" smtClean="0"/>
              <a:t>in </a:t>
            </a:r>
            <a:r>
              <a:rPr lang="en-GB" dirty="0"/>
              <a:t>our work by reducing barriers to contributing and by encouraging diversity. </a:t>
            </a:r>
            <a:endParaRPr lang="en-US" dirty="0"/>
          </a:p>
        </p:txBody>
      </p:sp>
    </p:spTree>
    <p:extLst>
      <p:ext uri="{BB962C8B-B14F-4D97-AF65-F5344CB8AC3E}">
        <p14:creationId xmlns:p14="http://schemas.microsoft.com/office/powerpoint/2010/main" val="505011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Cochrane partnerships</a:t>
            </a:r>
            <a:endParaRPr lang="en-US" sz="1200" dirty="0"/>
          </a:p>
        </p:txBody>
      </p:sp>
      <p:pic>
        <p:nvPicPr>
          <p:cNvPr id="4" name="Picture 3"/>
          <p:cNvPicPr>
            <a:picLocks noChangeAspect="1"/>
          </p:cNvPicPr>
          <p:nvPr/>
        </p:nvPicPr>
        <p:blipFill>
          <a:blip r:embed="rId2"/>
          <a:stretch>
            <a:fillRect/>
          </a:stretch>
        </p:blipFill>
        <p:spPr>
          <a:xfrm>
            <a:off x="2898508" y="2383762"/>
            <a:ext cx="1714500" cy="1968500"/>
          </a:xfrm>
          <a:prstGeom prst="rect">
            <a:avLst/>
          </a:prstGeom>
        </p:spPr>
      </p:pic>
      <p:pic>
        <p:nvPicPr>
          <p:cNvPr id="6" name="Picture 5"/>
          <p:cNvPicPr>
            <a:picLocks noChangeAspect="1"/>
          </p:cNvPicPr>
          <p:nvPr/>
        </p:nvPicPr>
        <p:blipFill>
          <a:blip r:embed="rId3"/>
          <a:stretch>
            <a:fillRect/>
          </a:stretch>
        </p:blipFill>
        <p:spPr>
          <a:xfrm>
            <a:off x="1696843" y="4987839"/>
            <a:ext cx="1729699" cy="1281644"/>
          </a:xfrm>
          <a:prstGeom prst="rect">
            <a:avLst/>
          </a:prstGeom>
        </p:spPr>
      </p:pic>
      <p:pic>
        <p:nvPicPr>
          <p:cNvPr id="8" name="Picture 7"/>
          <p:cNvPicPr>
            <a:picLocks noChangeAspect="1"/>
          </p:cNvPicPr>
          <p:nvPr/>
        </p:nvPicPr>
        <p:blipFill>
          <a:blip r:embed="rId4"/>
          <a:stretch>
            <a:fillRect/>
          </a:stretch>
        </p:blipFill>
        <p:spPr>
          <a:xfrm>
            <a:off x="4020340" y="4707191"/>
            <a:ext cx="1739981" cy="1708345"/>
          </a:xfrm>
          <a:prstGeom prst="rect">
            <a:avLst/>
          </a:prstGeom>
        </p:spPr>
      </p:pic>
      <p:sp>
        <p:nvSpPr>
          <p:cNvPr id="3" name="TextBox 2"/>
          <p:cNvSpPr txBox="1"/>
          <p:nvPr/>
        </p:nvSpPr>
        <p:spPr>
          <a:xfrm>
            <a:off x="267210" y="2519762"/>
            <a:ext cx="2372473" cy="954107"/>
          </a:xfrm>
          <a:prstGeom prst="rect">
            <a:avLst/>
          </a:prstGeom>
          <a:noFill/>
        </p:spPr>
        <p:txBody>
          <a:bodyPr wrap="square" rtlCol="0">
            <a:spAutoFit/>
          </a:bodyPr>
          <a:lstStyle/>
          <a:p>
            <a:pPr algn="ctr"/>
            <a:r>
              <a:rPr lang="en-US" sz="2800" dirty="0" smtClean="0">
                <a:solidFill>
                  <a:schemeClr val="accent3"/>
                </a:solidFill>
              </a:rPr>
              <a:t>World Health</a:t>
            </a:r>
          </a:p>
          <a:p>
            <a:pPr algn="ctr"/>
            <a:r>
              <a:rPr lang="en-US" sz="2800" dirty="0" smtClean="0">
                <a:solidFill>
                  <a:schemeClr val="accent3"/>
                </a:solidFill>
              </a:rPr>
              <a:t>Organization</a:t>
            </a:r>
            <a:endParaRPr lang="en-US" sz="2800" dirty="0">
              <a:solidFill>
                <a:schemeClr val="accent3"/>
              </a:solidFill>
            </a:endParaRPr>
          </a:p>
        </p:txBody>
      </p:sp>
      <p:pic>
        <p:nvPicPr>
          <p:cNvPr id="5" name="Picture 4"/>
          <p:cNvPicPr>
            <a:picLocks noChangeAspect="1"/>
          </p:cNvPicPr>
          <p:nvPr/>
        </p:nvPicPr>
        <p:blipFill>
          <a:blip r:embed="rId5"/>
          <a:stretch>
            <a:fillRect/>
          </a:stretch>
        </p:blipFill>
        <p:spPr>
          <a:xfrm>
            <a:off x="5061615" y="2519762"/>
            <a:ext cx="1368888" cy="1344872"/>
          </a:xfrm>
          <a:prstGeom prst="rect">
            <a:avLst/>
          </a:prstGeom>
        </p:spPr>
      </p:pic>
    </p:spTree>
    <p:extLst>
      <p:ext uri="{BB962C8B-B14F-4D97-AF65-F5344CB8AC3E}">
        <p14:creationId xmlns:p14="http://schemas.microsoft.com/office/powerpoint/2010/main" val="30482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Cochrane Library</a:t>
            </a:r>
            <a:endParaRPr lang="en-US" i="1" dirty="0"/>
          </a:p>
        </p:txBody>
      </p:sp>
      <p:pic>
        <p:nvPicPr>
          <p:cNvPr id="6"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966" b="25804"/>
          <a:stretch/>
        </p:blipFill>
        <p:spPr>
          <a:ln>
            <a:solidFill>
              <a:schemeClr val="bg2"/>
            </a:solidFill>
          </a:ln>
        </p:spPr>
      </p:pic>
      <p:sp>
        <p:nvSpPr>
          <p:cNvPr id="5" name="Text Placeholder 4"/>
          <p:cNvSpPr>
            <a:spLocks noGrp="1"/>
          </p:cNvSpPr>
          <p:nvPr>
            <p:ph type="body" sz="quarter" idx="11"/>
          </p:nvPr>
        </p:nvSpPr>
        <p:spPr/>
        <p:txBody>
          <a:bodyPr/>
          <a:lstStyle/>
          <a:p>
            <a:r>
              <a:rPr lang="en-US" dirty="0" err="1"/>
              <a:t>c</a:t>
            </a:r>
            <a:r>
              <a:rPr lang="en-US" dirty="0" err="1" smtClean="0"/>
              <a:t>ochranelibrary.com</a:t>
            </a:r>
            <a:endParaRPr lang="en-US" dirty="0"/>
          </a:p>
        </p:txBody>
      </p:sp>
    </p:spTree>
    <p:extLst>
      <p:ext uri="{BB962C8B-B14F-4D97-AF65-F5344CB8AC3E}">
        <p14:creationId xmlns:p14="http://schemas.microsoft.com/office/powerpoint/2010/main" val="18388203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Cochrane Library</a:t>
            </a:r>
            <a:endParaRPr lang="en-US" dirty="0"/>
          </a:p>
        </p:txBody>
      </p:sp>
      <p:sp>
        <p:nvSpPr>
          <p:cNvPr id="3" name="Content Placeholder 2"/>
          <p:cNvSpPr>
            <a:spLocks noGrp="1"/>
          </p:cNvSpPr>
          <p:nvPr>
            <p:ph idx="1"/>
          </p:nvPr>
        </p:nvSpPr>
        <p:spPr>
          <a:xfrm>
            <a:off x="439737" y="2275200"/>
            <a:ext cx="6395501" cy="3909600"/>
          </a:xfrm>
        </p:spPr>
        <p:txBody>
          <a:bodyPr/>
          <a:lstStyle/>
          <a:p>
            <a:r>
              <a:rPr lang="en-GB" dirty="0" smtClean="0"/>
              <a:t>The </a:t>
            </a:r>
            <a:r>
              <a:rPr lang="en-GB" dirty="0"/>
              <a:t>Cochrane Library is a collection of six databases that contain different types of high quality, independent evidence to inform healthcare decision-making, and a seventh database that provides information about Cochrane groups.</a:t>
            </a:r>
          </a:p>
          <a:p>
            <a:r>
              <a:rPr lang="en-GB" dirty="0"/>
              <a:t>Systematic reviews are our main publication. They are published electronically in full text in the Cochrane Library. The abstracts and plain language summaries of all Cochrane Reviews are also freely available on </a:t>
            </a:r>
            <a:r>
              <a:rPr lang="en-GB" dirty="0" err="1">
                <a:latin typeface="+mn-lt"/>
              </a:rPr>
              <a:t>cochrane.org</a:t>
            </a:r>
            <a:endParaRPr lang="en-GB" dirty="0">
              <a:latin typeface="+mn-lt"/>
            </a:endParaRPr>
          </a:p>
          <a:p>
            <a:r>
              <a:rPr lang="en-GB" dirty="0"/>
              <a:t>All Cochrane Reviews are published in the </a:t>
            </a:r>
            <a:r>
              <a:rPr lang="en-GB" i="1" dirty="0"/>
              <a:t>Cochrane Database of Systematic Reviews </a:t>
            </a:r>
            <a:r>
              <a:rPr lang="en-GB" dirty="0"/>
              <a:t>in the Cochrane Library – </a:t>
            </a:r>
            <a:r>
              <a:rPr lang="en-GB" dirty="0" err="1">
                <a:latin typeface="+mn-lt"/>
              </a:rPr>
              <a:t>cochranelibrary.com</a:t>
            </a:r>
            <a:r>
              <a:rPr lang="en-GB" dirty="0">
                <a:latin typeface="+mn-lt"/>
              </a:rPr>
              <a:t> </a:t>
            </a:r>
            <a:endParaRPr lang="en-US" dirty="0">
              <a:latin typeface="+mn-lt"/>
            </a:endParaRPr>
          </a:p>
        </p:txBody>
      </p:sp>
      <p:sp>
        <p:nvSpPr>
          <p:cNvPr id="5" name="Rectangle 4"/>
          <p:cNvSpPr/>
          <p:nvPr/>
        </p:nvSpPr>
        <p:spPr>
          <a:xfrm>
            <a:off x="429537" y="364204"/>
            <a:ext cx="2138347" cy="50428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chrane_Library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791" y="472069"/>
            <a:ext cx="2127431" cy="683100"/>
          </a:xfrm>
          <a:prstGeom prst="rect">
            <a:avLst/>
          </a:prstGeom>
        </p:spPr>
      </p:pic>
    </p:spTree>
    <p:extLst>
      <p:ext uri="{BB962C8B-B14F-4D97-AF65-F5344CB8AC3E}">
        <p14:creationId xmlns:p14="http://schemas.microsoft.com/office/powerpoint/2010/main" val="2389775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content</a:t>
            </a:r>
            <a:endParaRPr lang="en-GB" dirty="0"/>
          </a:p>
        </p:txBody>
      </p:sp>
      <p:sp>
        <p:nvSpPr>
          <p:cNvPr id="6" name="Text Placeholder 5"/>
          <p:cNvSpPr>
            <a:spLocks noGrp="1"/>
          </p:cNvSpPr>
          <p:nvPr>
            <p:ph type="body" sz="quarter" idx="11"/>
          </p:nvPr>
        </p:nvSpPr>
        <p:spPr/>
        <p:txBody>
          <a:bodyPr/>
          <a:lstStyle/>
          <a:p>
            <a:r>
              <a:rPr lang="en-US" dirty="0" err="1" smtClean="0"/>
              <a:t>cochranelibrary.com</a:t>
            </a:r>
            <a:endParaRPr lang="en-US" dirty="0"/>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9" b="7969"/>
          <a:stretch/>
        </p:blipFill>
        <p:spPr>
          <a:ln>
            <a:solidFill>
              <a:schemeClr val="bg2"/>
            </a:solidFill>
          </a:ln>
        </p:spPr>
      </p:pic>
      <p:sp>
        <p:nvSpPr>
          <p:cNvPr id="8" name="Rectangle 7"/>
          <p:cNvSpPr/>
          <p:nvPr/>
        </p:nvSpPr>
        <p:spPr>
          <a:xfrm>
            <a:off x="362309" y="362309"/>
            <a:ext cx="2182483" cy="55640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chrane_Library_Logo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738" y="472069"/>
            <a:ext cx="2127431" cy="683100"/>
          </a:xfrm>
          <a:prstGeom prst="rect">
            <a:avLst/>
          </a:prstGeom>
        </p:spPr>
      </p:pic>
    </p:spTree>
    <p:extLst>
      <p:ext uri="{BB962C8B-B14F-4D97-AF65-F5344CB8AC3E}">
        <p14:creationId xmlns:p14="http://schemas.microsoft.com/office/powerpoint/2010/main" val="3404324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content</a:t>
            </a:r>
            <a:endParaRPr lang="en-GB" dirty="0"/>
          </a:p>
        </p:txBody>
      </p:sp>
      <p:sp>
        <p:nvSpPr>
          <p:cNvPr id="6" name="Text Placeholder 5"/>
          <p:cNvSpPr>
            <a:spLocks noGrp="1"/>
          </p:cNvSpPr>
          <p:nvPr>
            <p:ph type="body" sz="quarter" idx="11"/>
          </p:nvPr>
        </p:nvSpPr>
        <p:spPr/>
        <p:txBody>
          <a:bodyPr/>
          <a:lstStyle/>
          <a:p>
            <a:r>
              <a:rPr lang="en-US" dirty="0" smtClean="0"/>
              <a:t>Podcast library and the Journal Club</a:t>
            </a:r>
            <a:endParaRPr lang="en-US" dirty="0"/>
          </a:p>
        </p:txBody>
      </p:sp>
      <p:sp>
        <p:nvSpPr>
          <p:cNvPr id="8" name="Rectangle 7"/>
          <p:cNvSpPr/>
          <p:nvPr/>
        </p:nvSpPr>
        <p:spPr>
          <a:xfrm>
            <a:off x="362309" y="362309"/>
            <a:ext cx="2182483" cy="55640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chrane_Library_Logo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38" y="472069"/>
            <a:ext cx="2127431" cy="683100"/>
          </a:xfrm>
          <a:prstGeom prst="rect">
            <a:avLst/>
          </a:prstGeom>
        </p:spPr>
      </p:pic>
      <p:pic>
        <p:nvPicPr>
          <p:cNvPr id="5" name="Picture Placeholder 4"/>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508" t="-1" r="399" b="1599"/>
          <a:stretch/>
        </p:blipFill>
        <p:spPr>
          <a:xfrm>
            <a:off x="439738" y="2143584"/>
            <a:ext cx="5771281" cy="1991579"/>
          </a:xfrm>
          <a:ln>
            <a:solidFill>
              <a:schemeClr val="bg2"/>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362" y="3459192"/>
            <a:ext cx="1951128" cy="2505075"/>
          </a:xfrm>
          <a:prstGeom prst="rect">
            <a:avLst/>
          </a:prstGeom>
          <a:ln>
            <a:solidFill>
              <a:schemeClr val="bg2"/>
            </a:solidFill>
          </a:ln>
        </p:spPr>
      </p:pic>
    </p:spTree>
    <p:extLst>
      <p:ext uri="{BB962C8B-B14F-4D97-AF65-F5344CB8AC3E}">
        <p14:creationId xmlns:p14="http://schemas.microsoft.com/office/powerpoint/2010/main" val="815679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Derivative products &amp; services</a:t>
            </a:r>
            <a:endParaRPr lang="en-GB" dirty="0"/>
          </a:p>
        </p:txBody>
      </p:sp>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457" r="799" b="14297"/>
          <a:stretch/>
        </p:blipFill>
        <p:spPr>
          <a:ln>
            <a:solidFill>
              <a:schemeClr val="bg2"/>
            </a:solidFill>
          </a:ln>
        </p:spPr>
      </p:pic>
      <p:sp>
        <p:nvSpPr>
          <p:cNvPr id="4" name="Text Placeholder 3"/>
          <p:cNvSpPr>
            <a:spLocks noGrp="1"/>
          </p:cNvSpPr>
          <p:nvPr>
            <p:ph type="body" sz="quarter" idx="11"/>
          </p:nvPr>
        </p:nvSpPr>
        <p:spPr/>
        <p:txBody>
          <a:bodyPr/>
          <a:lstStyle/>
          <a:p>
            <a:r>
              <a:rPr lang="en-US" dirty="0" err="1"/>
              <a:t>c</a:t>
            </a:r>
            <a:r>
              <a:rPr lang="en-US" dirty="0" err="1" smtClean="0"/>
              <a:t>ochraneclinicalanswers.com</a:t>
            </a:r>
            <a:endParaRPr lang="en-US" dirty="0"/>
          </a:p>
        </p:txBody>
      </p:sp>
    </p:spTree>
    <p:extLst>
      <p:ext uri="{BB962C8B-B14F-4D97-AF65-F5344CB8AC3E}">
        <p14:creationId xmlns:p14="http://schemas.microsoft.com/office/powerpoint/2010/main" val="1494900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Geographical reach and access</a:t>
            </a:r>
            <a:endParaRPr lang="en-GB" dirty="0"/>
          </a:p>
        </p:txBody>
      </p:sp>
      <p:pic>
        <p:nvPicPr>
          <p:cNvPr id="6"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8" r="-83" b="1063"/>
          <a:stretch/>
        </p:blipFill>
        <p:spPr>
          <a:xfrm>
            <a:off x="439738" y="2232000"/>
            <a:ext cx="6156000" cy="3211268"/>
          </a:xfrm>
        </p:spPr>
      </p:pic>
      <p:sp>
        <p:nvSpPr>
          <p:cNvPr id="5" name="Text Placeholder 4"/>
          <p:cNvSpPr>
            <a:spLocks noGrp="1"/>
          </p:cNvSpPr>
          <p:nvPr>
            <p:ph type="body" sz="quarter" idx="11"/>
          </p:nvPr>
        </p:nvSpPr>
        <p:spPr/>
        <p:txBody>
          <a:bodyPr/>
          <a:lstStyle/>
          <a:p>
            <a:r>
              <a:rPr lang="en-US"/>
              <a:t>3.66 billion people have free access  in 148 </a:t>
            </a:r>
            <a:r>
              <a:rPr lang="en-US" smtClean="0"/>
              <a:t>countries</a:t>
            </a:r>
            <a:endParaRPr lang="en-US"/>
          </a:p>
        </p:txBody>
      </p:sp>
      <p:pic>
        <p:nvPicPr>
          <p:cNvPr id="41988" name="Picture 4"/>
          <p:cNvPicPr>
            <a:picLocks noChangeAspect="1" noChangeArrowheads="1"/>
          </p:cNvPicPr>
          <p:nvPr/>
        </p:nvPicPr>
        <p:blipFill>
          <a:blip r:embed="rId4" cstate="print"/>
          <a:srcRect/>
          <a:stretch>
            <a:fillRect/>
          </a:stretch>
        </p:blipFill>
        <p:spPr bwMode="auto">
          <a:xfrm>
            <a:off x="582684" y="5174292"/>
            <a:ext cx="1162050" cy="742950"/>
          </a:xfrm>
          <a:prstGeom prst="rect">
            <a:avLst/>
          </a:prstGeom>
          <a:noFill/>
          <a:ln w="9525">
            <a:noFill/>
            <a:miter lim="800000"/>
            <a:headEnd/>
            <a:tailEnd/>
          </a:ln>
        </p:spPr>
      </p:pic>
    </p:spTree>
    <p:extLst>
      <p:ext uri="{BB962C8B-B14F-4D97-AF65-F5344CB8AC3E}">
        <p14:creationId xmlns:p14="http://schemas.microsoft.com/office/powerpoint/2010/main" val="2316177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are we now?</a:t>
            </a:r>
            <a:endParaRPr lang="en-GB" dirty="0"/>
          </a:p>
        </p:txBody>
      </p:sp>
      <p:sp>
        <p:nvSpPr>
          <p:cNvPr id="3" name="Content Placeholder 2"/>
          <p:cNvSpPr>
            <a:spLocks noGrp="1"/>
          </p:cNvSpPr>
          <p:nvPr>
            <p:ph idx="1"/>
          </p:nvPr>
        </p:nvSpPr>
        <p:spPr/>
        <p:txBody>
          <a:bodyPr/>
          <a:lstStyle/>
          <a:p>
            <a:r>
              <a:rPr lang="en-US" dirty="0" smtClean="0">
                <a:latin typeface="+mn-lt"/>
              </a:rPr>
              <a:t>Open access (OA):</a:t>
            </a:r>
            <a:endParaRPr lang="en-US" dirty="0">
              <a:latin typeface="+mn-lt"/>
            </a:endParaRPr>
          </a:p>
        </p:txBody>
      </p:sp>
      <p:sp>
        <p:nvSpPr>
          <p:cNvPr id="4" name="TextBox 3"/>
          <p:cNvSpPr txBox="1"/>
          <p:nvPr/>
        </p:nvSpPr>
        <p:spPr>
          <a:xfrm>
            <a:off x="3571127" y="2768480"/>
            <a:ext cx="2846926" cy="3508653"/>
          </a:xfrm>
          <a:prstGeom prst="rect">
            <a:avLst/>
          </a:prstGeom>
          <a:solidFill>
            <a:schemeClr val="bg2"/>
          </a:solidFill>
          <a:ln>
            <a:noFill/>
          </a:ln>
        </p:spPr>
        <p:txBody>
          <a:bodyPr wrap="square" rtlCol="0">
            <a:spAutoFit/>
          </a:bodyPr>
          <a:lstStyle/>
          <a:p>
            <a:r>
              <a:rPr lang="en-GB" sz="2400" dirty="0" smtClean="0">
                <a:solidFill>
                  <a:schemeClr val="bg1"/>
                </a:solidFill>
              </a:rPr>
              <a:t>Green OA model:</a:t>
            </a:r>
            <a:r>
              <a:rPr lang="en-GB" dirty="0" smtClean="0">
                <a:solidFill>
                  <a:schemeClr val="bg1"/>
                </a:solidFill>
              </a:rPr>
              <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All new and updated reviews will be free to access 12 months after publication</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Author retains copyright</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Reviews will be deposited in PubMed Central or equivalent </a:t>
            </a:r>
          </a:p>
        </p:txBody>
      </p:sp>
      <p:sp>
        <p:nvSpPr>
          <p:cNvPr id="5" name="TextBox 4"/>
          <p:cNvSpPr txBox="1"/>
          <p:nvPr/>
        </p:nvSpPr>
        <p:spPr>
          <a:xfrm>
            <a:off x="439738" y="2768480"/>
            <a:ext cx="2846926" cy="2123658"/>
          </a:xfrm>
          <a:prstGeom prst="rect">
            <a:avLst/>
          </a:prstGeom>
          <a:solidFill>
            <a:schemeClr val="bg2"/>
          </a:solidFill>
          <a:ln>
            <a:noFill/>
          </a:ln>
        </p:spPr>
        <p:txBody>
          <a:bodyPr wrap="square" rtlCol="0">
            <a:spAutoFit/>
          </a:bodyPr>
          <a:lstStyle/>
          <a:p>
            <a:r>
              <a:rPr lang="en-GB" sz="2400" dirty="0" smtClean="0">
                <a:solidFill>
                  <a:schemeClr val="bg1"/>
                </a:solidFill>
              </a:rPr>
              <a:t>Gold OA model:</a:t>
            </a:r>
          </a:p>
          <a:p>
            <a:endParaRPr lang="en-GB" dirty="0" smtClean="0">
              <a:solidFill>
                <a:schemeClr val="bg1"/>
              </a:solidFill>
            </a:endParaRPr>
          </a:p>
          <a:p>
            <a:r>
              <a:rPr lang="en-GB" dirty="0" smtClean="0">
                <a:solidFill>
                  <a:schemeClr val="bg1"/>
                </a:solidFill>
              </a:rPr>
              <a:t>Full OA “author pays” model</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 Creative Commons licence  </a:t>
            </a:r>
            <a:r>
              <a:rPr lang="en-GB" dirty="0" err="1" smtClean="0">
                <a:solidFill>
                  <a:schemeClr val="bg1"/>
                </a:solidFill>
              </a:rPr>
              <a:t>ie</a:t>
            </a:r>
            <a:r>
              <a:rPr lang="en-GB" dirty="0" smtClean="0">
                <a:solidFill>
                  <a:schemeClr val="bg1"/>
                </a:solidFill>
              </a:rPr>
              <a:t> cc-by-</a:t>
            </a:r>
            <a:r>
              <a:rPr lang="en-GB" dirty="0" err="1" smtClean="0">
                <a:solidFill>
                  <a:schemeClr val="bg1"/>
                </a:solidFill>
              </a:rPr>
              <a:t>nc</a:t>
            </a:r>
            <a:r>
              <a:rPr lang="en-GB" dirty="0" smtClean="0">
                <a:solidFill>
                  <a:schemeClr val="bg1"/>
                </a:solidFill>
              </a:rPr>
              <a:t> </a:t>
            </a:r>
          </a:p>
        </p:txBody>
      </p:sp>
    </p:spTree>
    <p:extLst>
      <p:ext uri="{BB962C8B-B14F-4D97-AF65-F5344CB8AC3E}">
        <p14:creationId xmlns:p14="http://schemas.microsoft.com/office/powerpoint/2010/main" val="1084743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are we now?</a:t>
            </a:r>
            <a:endParaRPr lang="en-GB" dirty="0"/>
          </a:p>
        </p:txBody>
      </p:sp>
      <p:sp>
        <p:nvSpPr>
          <p:cNvPr id="3" name="Content Placeholder 2"/>
          <p:cNvSpPr>
            <a:spLocks noGrp="1"/>
          </p:cNvSpPr>
          <p:nvPr>
            <p:ph idx="1"/>
          </p:nvPr>
        </p:nvSpPr>
        <p:spPr/>
        <p:txBody>
          <a:bodyPr/>
          <a:lstStyle/>
          <a:p>
            <a:r>
              <a:rPr lang="en-US" dirty="0" smtClean="0">
                <a:latin typeface="+mn-lt"/>
              </a:rPr>
              <a:t>Open access (OA):</a:t>
            </a:r>
            <a:endParaRPr lang="en-US" dirty="0">
              <a:latin typeface="+mn-lt"/>
            </a:endParaRPr>
          </a:p>
        </p:txBody>
      </p:sp>
      <p:sp>
        <p:nvSpPr>
          <p:cNvPr id="4" name="TextBox 3"/>
          <p:cNvSpPr txBox="1"/>
          <p:nvPr/>
        </p:nvSpPr>
        <p:spPr>
          <a:xfrm>
            <a:off x="3571127" y="2768480"/>
            <a:ext cx="2846926" cy="3508653"/>
          </a:xfrm>
          <a:prstGeom prst="rect">
            <a:avLst/>
          </a:prstGeom>
          <a:solidFill>
            <a:schemeClr val="bg2"/>
          </a:solidFill>
          <a:ln>
            <a:noFill/>
          </a:ln>
        </p:spPr>
        <p:txBody>
          <a:bodyPr wrap="square" rtlCol="0">
            <a:spAutoFit/>
          </a:bodyPr>
          <a:lstStyle/>
          <a:p>
            <a:r>
              <a:rPr lang="en-GB" sz="2400" dirty="0" smtClean="0">
                <a:solidFill>
                  <a:schemeClr val="bg1"/>
                </a:solidFill>
              </a:rPr>
              <a:t>Green OA model:</a:t>
            </a:r>
            <a:r>
              <a:rPr lang="en-GB" dirty="0" smtClean="0">
                <a:solidFill>
                  <a:schemeClr val="bg1"/>
                </a:solidFill>
              </a:rPr>
              <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All new and updated reviews will be free to access 12 months after publication</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Author retains copyright</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Reviews will be deposited in PubMed Central or equivalent </a:t>
            </a:r>
          </a:p>
        </p:txBody>
      </p:sp>
      <p:sp>
        <p:nvSpPr>
          <p:cNvPr id="5" name="TextBox 4"/>
          <p:cNvSpPr txBox="1"/>
          <p:nvPr/>
        </p:nvSpPr>
        <p:spPr>
          <a:xfrm>
            <a:off x="439738" y="2768480"/>
            <a:ext cx="2846926" cy="2123658"/>
          </a:xfrm>
          <a:prstGeom prst="rect">
            <a:avLst/>
          </a:prstGeom>
          <a:solidFill>
            <a:schemeClr val="bg2"/>
          </a:solidFill>
          <a:ln>
            <a:noFill/>
          </a:ln>
        </p:spPr>
        <p:txBody>
          <a:bodyPr wrap="square" rtlCol="0">
            <a:spAutoFit/>
          </a:bodyPr>
          <a:lstStyle/>
          <a:p>
            <a:r>
              <a:rPr lang="en-GB" sz="2400" dirty="0" smtClean="0">
                <a:solidFill>
                  <a:schemeClr val="bg1"/>
                </a:solidFill>
              </a:rPr>
              <a:t>Gold OA model:</a:t>
            </a:r>
          </a:p>
          <a:p>
            <a:endParaRPr lang="en-GB" dirty="0" smtClean="0">
              <a:solidFill>
                <a:schemeClr val="bg1"/>
              </a:solidFill>
            </a:endParaRPr>
          </a:p>
          <a:p>
            <a:r>
              <a:rPr lang="en-GB" dirty="0" smtClean="0">
                <a:solidFill>
                  <a:schemeClr val="bg1"/>
                </a:solidFill>
              </a:rPr>
              <a:t>Full OA “author pays” model</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 Creative Commons licence  </a:t>
            </a:r>
            <a:r>
              <a:rPr lang="en-GB" dirty="0" err="1" smtClean="0">
                <a:solidFill>
                  <a:schemeClr val="bg1"/>
                </a:solidFill>
              </a:rPr>
              <a:t>ie</a:t>
            </a:r>
            <a:r>
              <a:rPr lang="en-GB" dirty="0" smtClean="0">
                <a:solidFill>
                  <a:schemeClr val="bg1"/>
                </a:solidFill>
              </a:rPr>
              <a:t> cc-by-</a:t>
            </a:r>
            <a:r>
              <a:rPr lang="en-GB" dirty="0" err="1" smtClean="0">
                <a:solidFill>
                  <a:schemeClr val="bg1"/>
                </a:solidFill>
              </a:rPr>
              <a:t>nc</a:t>
            </a:r>
            <a:r>
              <a:rPr lang="en-GB" dirty="0" smtClean="0">
                <a:solidFill>
                  <a:schemeClr val="bg1"/>
                </a:solidFill>
              </a:rPr>
              <a:t> </a:t>
            </a:r>
          </a:p>
        </p:txBody>
      </p:sp>
      <p:sp>
        <p:nvSpPr>
          <p:cNvPr id="6" name="TextBox 5"/>
          <p:cNvSpPr txBox="1"/>
          <p:nvPr/>
        </p:nvSpPr>
        <p:spPr>
          <a:xfrm>
            <a:off x="439738" y="5261470"/>
            <a:ext cx="2846926" cy="1015663"/>
          </a:xfrm>
          <a:prstGeom prst="rect">
            <a:avLst/>
          </a:prstGeom>
          <a:solidFill>
            <a:schemeClr val="tx2"/>
          </a:solidFill>
          <a:ln>
            <a:noFill/>
          </a:ln>
        </p:spPr>
        <p:txBody>
          <a:bodyPr wrap="square" rtlCol="0">
            <a:spAutoFit/>
          </a:bodyPr>
          <a:lstStyle/>
          <a:p>
            <a:r>
              <a:rPr lang="en-US" sz="2000" dirty="0" smtClean="0">
                <a:solidFill>
                  <a:schemeClr val="bg1"/>
                </a:solidFill>
              </a:rPr>
              <a:t>By the end of 2014:</a:t>
            </a:r>
          </a:p>
          <a:p>
            <a:r>
              <a:rPr lang="en-US" sz="2000" dirty="0" smtClean="0">
                <a:solidFill>
                  <a:schemeClr val="bg1"/>
                </a:solidFill>
              </a:rPr>
              <a:t>903 reviews green OA</a:t>
            </a:r>
          </a:p>
          <a:p>
            <a:r>
              <a:rPr lang="en-US" sz="2000" dirty="0" smtClean="0">
                <a:solidFill>
                  <a:schemeClr val="bg1"/>
                </a:solidFill>
              </a:rPr>
              <a:t>20 reviews gold OA</a:t>
            </a:r>
          </a:p>
        </p:txBody>
      </p:sp>
    </p:spTree>
    <p:extLst>
      <p:ext uri="{BB962C8B-B14F-4D97-AF65-F5344CB8AC3E}">
        <p14:creationId xmlns:p14="http://schemas.microsoft.com/office/powerpoint/2010/main" val="1832054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systematic review?</a:t>
            </a:r>
            <a:endParaRPr lang="en-US" dirty="0"/>
          </a:p>
        </p:txBody>
      </p:sp>
      <p:sp>
        <p:nvSpPr>
          <p:cNvPr id="3" name="Content Placeholder 2"/>
          <p:cNvSpPr>
            <a:spLocks noGrp="1"/>
          </p:cNvSpPr>
          <p:nvPr>
            <p:ph idx="1"/>
          </p:nvPr>
        </p:nvSpPr>
        <p:spPr/>
        <p:txBody>
          <a:bodyPr/>
          <a:lstStyle/>
          <a:p>
            <a:r>
              <a:rPr lang="en-US" dirty="0"/>
              <a:t>A systematic review attempts to identify, appraise and synthesize all the empirical evidence that meets pre-specified eligibility criteria to answer a given research question. Researchers conducting systematic reviews use explicit methods aimed at minimizing bias, in order to produce more reliable findings that can be used to inform decision making.</a:t>
            </a:r>
            <a:endParaRPr lang="en-US" dirty="0"/>
          </a:p>
        </p:txBody>
      </p:sp>
    </p:spTree>
    <p:extLst>
      <p:ext uri="{BB962C8B-B14F-4D97-AF65-F5344CB8AC3E}">
        <p14:creationId xmlns:p14="http://schemas.microsoft.com/office/powerpoint/2010/main" val="503100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57600"/>
          </a:xfrm>
        </p:spPr>
        <p:txBody>
          <a:bodyPr/>
          <a:lstStyle/>
          <a:p>
            <a:r>
              <a:rPr lang="en-US" dirty="0" smtClean="0"/>
              <a:t>The </a:t>
            </a:r>
            <a:r>
              <a:rPr lang="en-US" i="1" dirty="0" smtClean="0"/>
              <a:t>Cochrane Database of Systematic Reviews</a:t>
            </a:r>
            <a:endParaRPr lang="en-US" i="1" dirty="0"/>
          </a:p>
        </p:txBody>
      </p:sp>
      <p:sp>
        <p:nvSpPr>
          <p:cNvPr id="3" name="Content Placeholder 2"/>
          <p:cNvSpPr>
            <a:spLocks noGrp="1"/>
          </p:cNvSpPr>
          <p:nvPr>
            <p:ph idx="1"/>
          </p:nvPr>
        </p:nvSpPr>
        <p:spPr>
          <a:xfrm>
            <a:off x="439738" y="2449902"/>
            <a:ext cx="6120000" cy="3734898"/>
          </a:xfrm>
        </p:spPr>
        <p:txBody>
          <a:bodyPr/>
          <a:lstStyle/>
          <a:p>
            <a:r>
              <a:rPr lang="en-GB" dirty="0"/>
              <a:t>H</a:t>
            </a:r>
            <a:r>
              <a:rPr lang="en-GB" dirty="0" smtClean="0"/>
              <a:t>igh </a:t>
            </a:r>
            <a:r>
              <a:rPr lang="en-GB" dirty="0"/>
              <a:t>quality systematic reviews to inform decision </a:t>
            </a:r>
            <a:r>
              <a:rPr lang="en-GB" dirty="0" smtClean="0"/>
              <a:t>making:</a:t>
            </a:r>
            <a:endParaRPr lang="en-GB" dirty="0"/>
          </a:p>
          <a:p>
            <a:pPr marL="342900" indent="-342900">
              <a:buFont typeface="Arial"/>
              <a:buChar char="•"/>
            </a:pPr>
            <a:r>
              <a:rPr lang="en-GB" dirty="0" smtClean="0"/>
              <a:t>6000+ reviews</a:t>
            </a:r>
          </a:p>
          <a:p>
            <a:pPr marL="342900" indent="-342900">
              <a:buFont typeface="Arial"/>
              <a:buChar char="•"/>
            </a:pPr>
            <a:r>
              <a:rPr lang="en-GB" dirty="0" smtClean="0"/>
              <a:t>40 new reviews / 45 updates per month</a:t>
            </a:r>
          </a:p>
        </p:txBody>
      </p:sp>
    </p:spTree>
    <p:extLst>
      <p:ext uri="{BB962C8B-B14F-4D97-AF65-F5344CB8AC3E}">
        <p14:creationId xmlns:p14="http://schemas.microsoft.com/office/powerpoint/2010/main" val="5947989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59774"/>
          </a:xfrm>
        </p:spPr>
        <p:txBody>
          <a:bodyPr/>
          <a:lstStyle/>
          <a:p>
            <a:r>
              <a:rPr lang="en-US" dirty="0" smtClean="0"/>
              <a:t>The </a:t>
            </a:r>
            <a:r>
              <a:rPr lang="en-US" i="1" dirty="0" smtClean="0"/>
              <a:t>Cochrane Database of Systematic Reviews</a:t>
            </a:r>
            <a:endParaRPr lang="en-US" i="1" dirty="0"/>
          </a:p>
        </p:txBody>
      </p:sp>
      <p:pic>
        <p:nvPicPr>
          <p:cNvPr id="5" name="Picture 4"/>
          <p:cNvPicPr/>
          <p:nvPr/>
        </p:nvPicPr>
        <p:blipFill rotWithShape="1">
          <a:blip r:embed="rId3" cstate="print"/>
          <a:srcRect t="1764" r="30119"/>
          <a:stretch/>
        </p:blipFill>
        <p:spPr bwMode="auto">
          <a:xfrm>
            <a:off x="439738" y="2467154"/>
            <a:ext cx="4589462" cy="4114801"/>
          </a:xfrm>
          <a:prstGeom prst="rect">
            <a:avLst/>
          </a:prstGeom>
          <a:noFill/>
          <a:ln w="9525">
            <a:noFill/>
            <a:miter lim="800000"/>
            <a:headEnd/>
            <a:tailEnd/>
          </a:ln>
        </p:spPr>
      </p:pic>
      <p:pic>
        <p:nvPicPr>
          <p:cNvPr id="6" name="Picture 5"/>
          <p:cNvPicPr/>
          <p:nvPr/>
        </p:nvPicPr>
        <p:blipFill rotWithShape="1">
          <a:blip r:embed="rId3" cstate="print"/>
          <a:srcRect l="70283" t="40695" r="1083" b="29959"/>
          <a:stretch/>
        </p:blipFill>
        <p:spPr bwMode="auto">
          <a:xfrm>
            <a:off x="5167223" y="4901681"/>
            <a:ext cx="2570672" cy="1680274"/>
          </a:xfrm>
          <a:prstGeom prst="rect">
            <a:avLst/>
          </a:prstGeom>
          <a:noFill/>
          <a:ln w="9525">
            <a:noFill/>
            <a:miter lim="800000"/>
            <a:headEnd/>
            <a:tailEnd/>
          </a:ln>
        </p:spPr>
      </p:pic>
    </p:spTree>
    <p:extLst>
      <p:ext uri="{BB962C8B-B14F-4D97-AF65-F5344CB8AC3E}">
        <p14:creationId xmlns:p14="http://schemas.microsoft.com/office/powerpoint/2010/main" val="7816467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5000"/>
            <a:extLst>
              <a:ext uri="{28A0092B-C50C-407E-A947-70E740481C1C}">
                <a14:useLocalDpi xmlns:a14="http://schemas.microsoft.com/office/drawing/2010/main" val="0"/>
              </a:ext>
            </a:extLst>
          </a:blip>
          <a:srcRect l="5530" r="5492"/>
          <a:stretch/>
        </p:blipFill>
        <p:spPr>
          <a:xfrm>
            <a:off x="0" y="0"/>
            <a:ext cx="9161254" cy="6858000"/>
          </a:xfrm>
          <a:prstGeom prst="rect">
            <a:avLst/>
          </a:prstGeom>
        </p:spPr>
      </p:pic>
      <p:sp>
        <p:nvSpPr>
          <p:cNvPr id="2" name="Title 1"/>
          <p:cNvSpPr>
            <a:spLocks noGrp="1"/>
          </p:cNvSpPr>
          <p:nvPr>
            <p:ph type="title"/>
          </p:nvPr>
        </p:nvSpPr>
        <p:spPr/>
        <p:txBody>
          <a:bodyPr/>
          <a:lstStyle/>
          <a:p>
            <a:r>
              <a:rPr lang="en-US" dirty="0" smtClean="0"/>
              <a:t>Metrics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656" y="0"/>
            <a:ext cx="1990344"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graphicFrame>
        <p:nvGraphicFramePr>
          <p:cNvPr id="3" name="Chart 2"/>
          <p:cNvGraphicFramePr>
            <a:graphicFrameLocks/>
          </p:cNvGraphicFramePr>
          <p:nvPr>
            <p:extLst>
              <p:ext uri="{D42A27DB-BD31-4B8C-83A1-F6EECF244321}">
                <p14:modId xmlns:p14="http://schemas.microsoft.com/office/powerpoint/2010/main" val="2130687802"/>
              </p:ext>
            </p:extLst>
          </p:nvPr>
        </p:nvGraphicFramePr>
        <p:xfrm>
          <a:off x="439738" y="2072637"/>
          <a:ext cx="6392383" cy="39227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45494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35000"/>
            <a:extLst>
              <a:ext uri="{28A0092B-C50C-407E-A947-70E740481C1C}">
                <a14:useLocalDpi xmlns:a14="http://schemas.microsoft.com/office/drawing/2010/main" val="0"/>
              </a:ext>
            </a:extLst>
          </a:blip>
          <a:srcRect l="5530" r="5492"/>
          <a:stretch/>
        </p:blipFill>
        <p:spPr>
          <a:xfrm>
            <a:off x="0" y="0"/>
            <a:ext cx="9161254" cy="6858000"/>
          </a:xfrm>
          <a:prstGeom prst="rect">
            <a:avLst/>
          </a:prstGeom>
        </p:spPr>
      </p:pic>
      <p:sp>
        <p:nvSpPr>
          <p:cNvPr id="2" name="Title 1"/>
          <p:cNvSpPr>
            <a:spLocks noGrp="1"/>
          </p:cNvSpPr>
          <p:nvPr>
            <p:ph type="title"/>
          </p:nvPr>
        </p:nvSpPr>
        <p:spPr/>
        <p:txBody>
          <a:bodyPr/>
          <a:lstStyle/>
          <a:p>
            <a:r>
              <a:rPr lang="en-US" dirty="0" smtClean="0"/>
              <a:t>Metrics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37022504"/>
              </p:ext>
            </p:extLst>
          </p:nvPr>
        </p:nvGraphicFramePr>
        <p:xfrm>
          <a:off x="439738" y="2872116"/>
          <a:ext cx="6314744" cy="1752600"/>
        </p:xfrm>
        <a:graphic>
          <a:graphicData uri="http://schemas.openxmlformats.org/drawingml/2006/table">
            <a:tbl>
              <a:tblPr firstRow="1" bandRow="1">
                <a:tableStyleId>{BC89EF96-8CEA-46FF-86C4-4CE0E7609802}</a:tableStyleId>
              </a:tblPr>
              <a:tblGrid>
                <a:gridCol w="789343"/>
                <a:gridCol w="789343"/>
                <a:gridCol w="789343"/>
                <a:gridCol w="789343"/>
                <a:gridCol w="789343"/>
                <a:gridCol w="789343"/>
                <a:gridCol w="789343"/>
                <a:gridCol w="789343"/>
              </a:tblGrid>
              <a:tr h="370840">
                <a:tc>
                  <a:txBody>
                    <a:bodyPr/>
                    <a:lstStyle/>
                    <a:p>
                      <a:r>
                        <a:rPr lang="en-US" sz="1200" b="1" dirty="0" smtClean="0">
                          <a:solidFill>
                            <a:schemeClr val="bg2"/>
                          </a:solidFill>
                        </a:rPr>
                        <a:t>Year</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Rank</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Impact</a:t>
                      </a:r>
                      <a:r>
                        <a:rPr lang="en-US" sz="1200" b="1" baseline="0" dirty="0" smtClean="0">
                          <a:solidFill>
                            <a:schemeClr val="bg2"/>
                          </a:solidFill>
                        </a:rPr>
                        <a:t> Factor</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In-Windows Cites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Citable</a:t>
                      </a:r>
                      <a:r>
                        <a:rPr lang="en-US" sz="1200" b="1" baseline="0" dirty="0" smtClean="0">
                          <a:solidFill>
                            <a:schemeClr val="bg2"/>
                          </a:solidFill>
                        </a:rPr>
                        <a:t> items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Total cites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Self-citation</a:t>
                      </a:r>
                      <a:r>
                        <a:rPr lang="en-US" sz="1200" b="1" baseline="0" dirty="0" smtClean="0">
                          <a:solidFill>
                            <a:schemeClr val="bg2"/>
                          </a:solidFill>
                        </a:rPr>
                        <a:t> rate</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5-Year</a:t>
                      </a:r>
                      <a:r>
                        <a:rPr lang="en-US" sz="1200" b="1" baseline="0" dirty="0" smtClean="0">
                          <a:solidFill>
                            <a:schemeClr val="bg2"/>
                          </a:solidFill>
                        </a:rPr>
                        <a:t> Impact Factor</a:t>
                      </a:r>
                      <a:endParaRPr lang="en-US" sz="1200" b="1" dirty="0">
                        <a:solidFill>
                          <a:schemeClr val="bg2"/>
                        </a:solidFill>
                      </a:endParaRPr>
                    </a:p>
                  </a:txBody>
                  <a:tcPr>
                    <a:solidFill>
                      <a:schemeClr val="bg1"/>
                    </a:solidFill>
                  </a:tcPr>
                </a:tc>
              </a:tr>
              <a:tr h="370840">
                <a:tc>
                  <a:txBody>
                    <a:bodyPr/>
                    <a:lstStyle/>
                    <a:p>
                      <a:pPr algn="ctr"/>
                      <a:r>
                        <a:rPr lang="en-US" sz="1200" b="1" dirty="0" smtClean="0">
                          <a:solidFill>
                            <a:schemeClr val="bg1"/>
                          </a:solidFill>
                          <a:latin typeface="+mj-lt"/>
                        </a:rPr>
                        <a:t>2013</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5.939</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9859</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1660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39,856</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8%</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6.706</a:t>
                      </a:r>
                      <a:endParaRPr lang="en-US" sz="1200" b="1" dirty="0">
                        <a:solidFill>
                          <a:schemeClr val="bg1"/>
                        </a:solidFill>
                        <a:latin typeface="+mj-lt"/>
                      </a:endParaRPr>
                    </a:p>
                  </a:txBody>
                  <a:tcPr anchor="ctr"/>
                </a:tc>
              </a:tr>
              <a:tr h="370840">
                <a:tc>
                  <a:txBody>
                    <a:bodyPr/>
                    <a:lstStyle/>
                    <a:p>
                      <a:pPr algn="ctr"/>
                      <a:r>
                        <a:rPr lang="en-US" sz="1200" b="1" dirty="0" smtClean="0">
                          <a:solidFill>
                            <a:schemeClr val="tx2"/>
                          </a:solidFill>
                          <a:latin typeface="+mj-lt"/>
                        </a:rPr>
                        <a:t>2012</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12</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5.785</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8087</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1398</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34,230</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8%</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6.553</a:t>
                      </a:r>
                      <a:endParaRPr lang="en-US" sz="1200" b="1" dirty="0">
                        <a:solidFill>
                          <a:schemeClr val="tx2"/>
                        </a:solidFill>
                        <a:latin typeface="+mj-lt"/>
                      </a:endParaRPr>
                    </a:p>
                  </a:txBody>
                  <a:tcPr anchor="ctr">
                    <a:solidFill>
                      <a:schemeClr val="bg1">
                        <a:alpha val="59000"/>
                      </a:schemeClr>
                    </a:solidFill>
                  </a:tcPr>
                </a:tc>
              </a:tr>
              <a:tr h="370840">
                <a:tc>
                  <a:txBody>
                    <a:bodyPr/>
                    <a:lstStyle/>
                    <a:p>
                      <a:pPr algn="ctr"/>
                      <a:r>
                        <a:rPr lang="en-US" sz="1200" b="1" dirty="0" smtClean="0">
                          <a:solidFill>
                            <a:schemeClr val="bg1"/>
                          </a:solidFill>
                          <a:latin typeface="+mj-lt"/>
                        </a:rPr>
                        <a:t>2011</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5.912</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7721</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1306</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29,593</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6.309</a:t>
                      </a:r>
                      <a:endParaRPr lang="en-US" sz="1200" b="1" dirty="0">
                        <a:solidFill>
                          <a:schemeClr val="bg1"/>
                        </a:solidFill>
                        <a:latin typeface="+mj-lt"/>
                      </a:endParaRPr>
                    </a:p>
                  </a:txBody>
                  <a:tcPr anchor="ct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656" y="0"/>
            <a:ext cx="1990344"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val="229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a:t>
            </a:r>
            <a:endParaRPr lang="en-US" dirty="0"/>
          </a:p>
        </p:txBody>
      </p:sp>
      <p:pic>
        <p:nvPicPr>
          <p:cNvPr id="6" name="Picture 5"/>
          <p:cNvPicPr>
            <a:picLocks noChangeAspect="1"/>
          </p:cNvPicPr>
          <p:nvPr/>
        </p:nvPicPr>
        <p:blipFill rotWithShape="1">
          <a:blip r:embed="rId2">
            <a:alphaModFix amt="35000"/>
            <a:extLst>
              <a:ext uri="{28A0092B-C50C-407E-A947-70E740481C1C}">
                <a14:useLocalDpi xmlns:a14="http://schemas.microsoft.com/office/drawing/2010/main" val="0"/>
              </a:ext>
            </a:extLst>
          </a:blip>
          <a:srcRect l="5530" r="5492"/>
          <a:stretch/>
        </p:blipFill>
        <p:spPr>
          <a:xfrm>
            <a:off x="0" y="0"/>
            <a:ext cx="9161254" cy="68580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643177616"/>
              </p:ext>
            </p:extLst>
          </p:nvPr>
        </p:nvGraphicFramePr>
        <p:xfrm>
          <a:off x="439738" y="2872116"/>
          <a:ext cx="6314744" cy="1752600"/>
        </p:xfrm>
        <a:graphic>
          <a:graphicData uri="http://schemas.openxmlformats.org/drawingml/2006/table">
            <a:tbl>
              <a:tblPr firstRow="1" bandRow="1">
                <a:tableStyleId>{BC89EF96-8CEA-46FF-86C4-4CE0E7609802}</a:tableStyleId>
              </a:tblPr>
              <a:tblGrid>
                <a:gridCol w="789343"/>
                <a:gridCol w="789343"/>
                <a:gridCol w="789343"/>
                <a:gridCol w="789343"/>
                <a:gridCol w="789343"/>
                <a:gridCol w="789343"/>
                <a:gridCol w="789343"/>
                <a:gridCol w="789343"/>
              </a:tblGrid>
              <a:tr h="370840">
                <a:tc>
                  <a:txBody>
                    <a:bodyPr/>
                    <a:lstStyle/>
                    <a:p>
                      <a:r>
                        <a:rPr lang="en-US" sz="1200" b="1" dirty="0" smtClean="0">
                          <a:solidFill>
                            <a:schemeClr val="bg2"/>
                          </a:solidFill>
                        </a:rPr>
                        <a:t>Year</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Rank</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Impact</a:t>
                      </a:r>
                      <a:r>
                        <a:rPr lang="en-US" sz="1200" b="1" baseline="0" dirty="0" smtClean="0">
                          <a:solidFill>
                            <a:schemeClr val="bg2"/>
                          </a:solidFill>
                        </a:rPr>
                        <a:t> Factor</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In-Windows Cites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Citable</a:t>
                      </a:r>
                      <a:r>
                        <a:rPr lang="en-US" sz="1200" b="1" baseline="0" dirty="0" smtClean="0">
                          <a:solidFill>
                            <a:schemeClr val="bg2"/>
                          </a:solidFill>
                        </a:rPr>
                        <a:t> items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Total cites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Self-citation</a:t>
                      </a:r>
                      <a:r>
                        <a:rPr lang="en-US" sz="1200" b="1" baseline="0" dirty="0" smtClean="0">
                          <a:solidFill>
                            <a:schemeClr val="bg2"/>
                          </a:solidFill>
                        </a:rPr>
                        <a:t> rate</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5-Year</a:t>
                      </a:r>
                      <a:r>
                        <a:rPr lang="en-US" sz="1200" b="1" baseline="0" dirty="0" smtClean="0">
                          <a:solidFill>
                            <a:schemeClr val="bg2"/>
                          </a:solidFill>
                        </a:rPr>
                        <a:t> Impact Factor</a:t>
                      </a:r>
                      <a:endParaRPr lang="en-US" sz="1200" b="1" dirty="0">
                        <a:solidFill>
                          <a:schemeClr val="bg2"/>
                        </a:solidFill>
                      </a:endParaRPr>
                    </a:p>
                  </a:txBody>
                  <a:tcPr>
                    <a:solidFill>
                      <a:schemeClr val="bg1"/>
                    </a:solidFill>
                  </a:tcPr>
                </a:tc>
              </a:tr>
              <a:tr h="370840">
                <a:tc>
                  <a:txBody>
                    <a:bodyPr/>
                    <a:lstStyle/>
                    <a:p>
                      <a:pPr algn="ctr"/>
                      <a:r>
                        <a:rPr lang="en-US" sz="1200" b="1" dirty="0" smtClean="0">
                          <a:solidFill>
                            <a:schemeClr val="bg1"/>
                          </a:solidFill>
                          <a:latin typeface="+mj-lt"/>
                        </a:rPr>
                        <a:t>2013</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5.939</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9859</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1660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39,856</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8%</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6.706</a:t>
                      </a:r>
                      <a:endParaRPr lang="en-US" sz="1200" b="1" dirty="0">
                        <a:solidFill>
                          <a:schemeClr val="bg1"/>
                        </a:solidFill>
                        <a:latin typeface="+mj-lt"/>
                      </a:endParaRPr>
                    </a:p>
                  </a:txBody>
                  <a:tcPr anchor="ctr"/>
                </a:tc>
              </a:tr>
              <a:tr h="370840">
                <a:tc>
                  <a:txBody>
                    <a:bodyPr/>
                    <a:lstStyle/>
                    <a:p>
                      <a:pPr algn="ctr"/>
                      <a:r>
                        <a:rPr lang="en-US" sz="1200" b="1" dirty="0" smtClean="0">
                          <a:solidFill>
                            <a:schemeClr val="tx2"/>
                          </a:solidFill>
                          <a:latin typeface="+mj-lt"/>
                        </a:rPr>
                        <a:t>2012</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12</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5.785</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8087</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1398</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34,230</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8%</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6.553</a:t>
                      </a:r>
                      <a:endParaRPr lang="en-US" sz="1200" b="1" dirty="0">
                        <a:solidFill>
                          <a:schemeClr val="tx2"/>
                        </a:solidFill>
                        <a:latin typeface="+mj-lt"/>
                      </a:endParaRPr>
                    </a:p>
                  </a:txBody>
                  <a:tcPr anchor="ctr">
                    <a:solidFill>
                      <a:schemeClr val="bg1">
                        <a:alpha val="59000"/>
                      </a:schemeClr>
                    </a:solidFill>
                  </a:tcPr>
                </a:tc>
              </a:tr>
              <a:tr h="370840">
                <a:tc>
                  <a:txBody>
                    <a:bodyPr/>
                    <a:lstStyle/>
                    <a:p>
                      <a:pPr algn="ctr"/>
                      <a:r>
                        <a:rPr lang="en-US" sz="1200" b="1" dirty="0" smtClean="0">
                          <a:solidFill>
                            <a:schemeClr val="bg1"/>
                          </a:solidFill>
                          <a:latin typeface="+mj-lt"/>
                        </a:rPr>
                        <a:t>2011</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5.912</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7721</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1306</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29,593</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6.309</a:t>
                      </a:r>
                      <a:endParaRPr lang="en-US" sz="1200" b="1" dirty="0">
                        <a:solidFill>
                          <a:schemeClr val="bg1"/>
                        </a:solidFill>
                        <a:latin typeface="+mj-lt"/>
                      </a:endParaRPr>
                    </a:p>
                  </a:txBody>
                  <a:tcPr anchor="ct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656" y="0"/>
            <a:ext cx="1990344"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sp>
        <p:nvSpPr>
          <p:cNvPr id="3" name="Oval 2"/>
          <p:cNvSpPr/>
          <p:nvPr/>
        </p:nvSpPr>
        <p:spPr>
          <a:xfrm>
            <a:off x="4433977" y="3545457"/>
            <a:ext cx="664234" cy="30192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4170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alphaModFix amt="35000"/>
            <a:extLst>
              <a:ext uri="{28A0092B-C50C-407E-A947-70E740481C1C}">
                <a14:useLocalDpi xmlns:a14="http://schemas.microsoft.com/office/drawing/2010/main" val="0"/>
              </a:ext>
            </a:extLst>
          </a:blip>
          <a:srcRect l="5530" r="5492"/>
          <a:stretch/>
        </p:blipFill>
        <p:spPr>
          <a:xfrm>
            <a:off x="0" y="0"/>
            <a:ext cx="9161254" cy="6858000"/>
          </a:xfrm>
          <a:prstGeom prst="rect">
            <a:avLst/>
          </a:prstGeom>
        </p:spPr>
      </p:pic>
      <p:sp>
        <p:nvSpPr>
          <p:cNvPr id="2" name="Title 1"/>
          <p:cNvSpPr>
            <a:spLocks noGrp="1"/>
          </p:cNvSpPr>
          <p:nvPr>
            <p:ph type="title"/>
          </p:nvPr>
        </p:nvSpPr>
        <p:spPr/>
        <p:txBody>
          <a:bodyPr/>
          <a:lstStyle/>
          <a:p>
            <a:r>
              <a:rPr lang="en-US" dirty="0" smtClean="0"/>
              <a:t>Metrics</a:t>
            </a:r>
            <a:endParaRPr lang="en-US" dirty="0"/>
          </a:p>
        </p:txBody>
      </p:sp>
      <p:sp>
        <p:nvSpPr>
          <p:cNvPr id="5" name="Text Placeholder 4"/>
          <p:cNvSpPr>
            <a:spLocks noGrp="1"/>
          </p:cNvSpPr>
          <p:nvPr>
            <p:ph type="body" sz="quarter" idx="11"/>
          </p:nvPr>
        </p:nvSpPr>
        <p:spPr>
          <a:xfrm>
            <a:off x="439738" y="5899981"/>
            <a:ext cx="6176962" cy="374650"/>
          </a:xfrm>
        </p:spPr>
        <p:txBody>
          <a:bodyPr/>
          <a:lstStyle/>
          <a:p>
            <a:r>
              <a:rPr lang="en-US" dirty="0" smtClean="0"/>
              <a:t>Usage in 2015 (January to March)</a:t>
            </a:r>
            <a:endParaRPr lang="en-US" dirty="0"/>
          </a:p>
        </p:txBody>
      </p:sp>
      <p:pic>
        <p:nvPicPr>
          <p:cNvPr id="6" name="Picture Placeholder 5"/>
          <p:cNvPicPr>
            <a:picLocks noGrp="1" noChangeAspect="1"/>
          </p:cNvPicPr>
          <p:nvPr>
            <p:ph type="pic" sz="quarter" idx="10"/>
          </p:nvPr>
        </p:nvPicPr>
        <p:blipFill rotWithShape="1">
          <a:blip r:embed="rId3">
            <a:alphaModFix/>
          </a:blip>
          <a:srcRect l="3291" t="9635" r="3732" b="1868"/>
          <a:stretch/>
        </p:blipFill>
        <p:spPr>
          <a:xfrm>
            <a:off x="439738" y="2421851"/>
            <a:ext cx="6156000" cy="326941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656" y="0"/>
            <a:ext cx="1990344" cy="6858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val="15461853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Cochrane Reviews</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Introduction</a:t>
            </a:r>
          </a:p>
          <a:p>
            <a:pPr marL="342900" indent="-342900">
              <a:buFont typeface="Arial" charset="0"/>
              <a:buChar char="•"/>
            </a:pPr>
            <a:r>
              <a:rPr lang="en-US" dirty="0" smtClean="0"/>
              <a:t>How titles are selected</a:t>
            </a:r>
          </a:p>
          <a:p>
            <a:pPr marL="342900" indent="-342900">
              <a:buFont typeface="Arial" charset="0"/>
              <a:buChar char="•"/>
            </a:pPr>
            <a:r>
              <a:rPr lang="en-US" dirty="0" smtClean="0"/>
              <a:t>The editorial process</a:t>
            </a:r>
          </a:p>
          <a:p>
            <a:pPr marL="342900" indent="-342900">
              <a:buFont typeface="Arial" charset="0"/>
              <a:buChar char="•"/>
            </a:pPr>
            <a:r>
              <a:rPr lang="en-US" dirty="0" smtClean="0"/>
              <a:t>Key components</a:t>
            </a:r>
          </a:p>
          <a:p>
            <a:pPr marL="342900" indent="-342900">
              <a:buFont typeface="Arial" charset="0"/>
              <a:buChar char="•"/>
            </a:pPr>
            <a:r>
              <a:rPr lang="en-US" dirty="0" smtClean="0"/>
              <a:t>Quality assurance / methodological expectations</a:t>
            </a:r>
          </a:p>
          <a:p>
            <a:pPr marL="342900" indent="-342900">
              <a:buFont typeface="Arial" charset="0"/>
              <a:buChar char="•"/>
            </a:pPr>
            <a:r>
              <a:rPr lang="en-US" dirty="0" smtClean="0"/>
              <a:t>Updating</a:t>
            </a:r>
            <a:endParaRPr lang="en-US" dirty="0"/>
          </a:p>
        </p:txBody>
      </p:sp>
    </p:spTree>
    <p:extLst>
      <p:ext uri="{BB962C8B-B14F-4D97-AF65-F5344CB8AC3E}">
        <p14:creationId xmlns:p14="http://schemas.microsoft.com/office/powerpoint/2010/main" val="3095677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Cochrane Reviews</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Intervention reviews (clinical and non-clinical)</a:t>
            </a:r>
          </a:p>
          <a:p>
            <a:pPr marL="342900" indent="-342900">
              <a:buFont typeface="Arial" charset="0"/>
              <a:buChar char="•"/>
            </a:pPr>
            <a:r>
              <a:rPr lang="en-US" dirty="0" smtClean="0"/>
              <a:t>Diagnostic Test Accuracy</a:t>
            </a:r>
          </a:p>
          <a:p>
            <a:pPr marL="342900" indent="-342900">
              <a:buFont typeface="Arial" charset="0"/>
              <a:buChar char="•"/>
            </a:pPr>
            <a:r>
              <a:rPr lang="en-US" dirty="0" smtClean="0"/>
              <a:t>Overviews of reviews</a:t>
            </a:r>
          </a:p>
          <a:p>
            <a:pPr marL="342900" indent="-342900">
              <a:buFont typeface="Arial" charset="0"/>
              <a:buChar char="•"/>
            </a:pPr>
            <a:r>
              <a:rPr lang="en-US" dirty="0" smtClean="0"/>
              <a:t>Qualitative reviews</a:t>
            </a:r>
          </a:p>
          <a:p>
            <a:pPr marL="342900" indent="-342900">
              <a:buFont typeface="Arial" charset="0"/>
              <a:buChar char="•"/>
            </a:pPr>
            <a:r>
              <a:rPr lang="en-US" dirty="0" smtClean="0"/>
              <a:t>Soon to come… Prognosis Reviews</a:t>
            </a:r>
            <a:endParaRPr lang="en-US" dirty="0"/>
          </a:p>
        </p:txBody>
      </p:sp>
    </p:spTree>
    <p:extLst>
      <p:ext uri="{BB962C8B-B14F-4D97-AF65-F5344CB8AC3E}">
        <p14:creationId xmlns:p14="http://schemas.microsoft.com/office/powerpoint/2010/main" val="1797031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titles are selected</a:t>
            </a:r>
            <a:endParaRPr lang="en-US" dirty="0"/>
          </a:p>
        </p:txBody>
      </p:sp>
      <p:sp>
        <p:nvSpPr>
          <p:cNvPr id="3" name="Content Placeholder 2"/>
          <p:cNvSpPr>
            <a:spLocks noGrp="1"/>
          </p:cNvSpPr>
          <p:nvPr>
            <p:ph idx="1"/>
          </p:nvPr>
        </p:nvSpPr>
        <p:spPr/>
        <p:txBody>
          <a:bodyPr/>
          <a:lstStyle/>
          <a:p>
            <a:r>
              <a:rPr lang="en-US" dirty="0" smtClean="0"/>
              <a:t>From passive to active: transformation</a:t>
            </a:r>
          </a:p>
          <a:p>
            <a:pPr marL="342900" indent="-342900">
              <a:buFont typeface="Arial" charset="0"/>
              <a:buChar char="•"/>
            </a:pPr>
            <a:r>
              <a:rPr lang="en-US" dirty="0" smtClean="0"/>
              <a:t>Engagement with stakeholders</a:t>
            </a:r>
          </a:p>
          <a:p>
            <a:pPr marL="522288" lvl="1" indent="-342900">
              <a:buFont typeface="Courier New" charset="0"/>
              <a:buChar char="o"/>
            </a:pPr>
            <a:r>
              <a:rPr lang="en-US" dirty="0" smtClean="0"/>
              <a:t>James Lind Alliance priority setting partnerships</a:t>
            </a:r>
          </a:p>
          <a:p>
            <a:pPr marL="522288" lvl="1" indent="-342900">
              <a:buFont typeface="Courier New" charset="0"/>
              <a:buChar char="o"/>
            </a:pPr>
            <a:r>
              <a:rPr lang="en-US" dirty="0" smtClean="0"/>
              <a:t>Guidelines groups</a:t>
            </a:r>
          </a:p>
          <a:p>
            <a:pPr marL="522288" lvl="1" indent="-342900">
              <a:buFont typeface="Courier New" charset="0"/>
              <a:buChar char="o"/>
            </a:pPr>
            <a:r>
              <a:rPr lang="en-US" dirty="0" smtClean="0"/>
              <a:t>Funders</a:t>
            </a:r>
          </a:p>
          <a:p>
            <a:pPr marL="522288" lvl="1" indent="-342900">
              <a:buFont typeface="Courier New" charset="0"/>
              <a:buChar char="o"/>
            </a:pPr>
            <a:r>
              <a:rPr lang="en-US" dirty="0" smtClean="0"/>
              <a:t>Health professionals</a:t>
            </a:r>
          </a:p>
          <a:p>
            <a:pPr marL="522288" lvl="1" indent="-342900">
              <a:buFont typeface="Courier New" charset="0"/>
              <a:buChar char="o"/>
            </a:pPr>
            <a:r>
              <a:rPr lang="en-US" dirty="0" smtClean="0"/>
              <a:t>Patient groups</a:t>
            </a:r>
          </a:p>
        </p:txBody>
      </p:sp>
    </p:spTree>
    <p:extLst>
      <p:ext uri="{BB962C8B-B14F-4D97-AF65-F5344CB8AC3E}">
        <p14:creationId xmlns:p14="http://schemas.microsoft.com/office/powerpoint/2010/main" val="295404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0249" y="-17252"/>
            <a:ext cx="3053751" cy="687525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846" y="0"/>
            <a:ext cx="3183147" cy="121408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alphaModFix amt="35000"/>
          </a:blip>
          <a:srcRect t="17600" b="13837"/>
          <a:stretch/>
        </p:blipFill>
        <p:spPr>
          <a:xfrm>
            <a:off x="0" y="-17252"/>
            <a:ext cx="9144000" cy="6875252"/>
          </a:xfrm>
          <a:prstGeom prst="rect">
            <a:avLst/>
          </a:prstGeom>
        </p:spPr>
      </p:pic>
      <p:sp>
        <p:nvSpPr>
          <p:cNvPr id="2" name="Title 1"/>
          <p:cNvSpPr>
            <a:spLocks noGrp="1"/>
          </p:cNvSpPr>
          <p:nvPr>
            <p:ph type="title"/>
          </p:nvPr>
        </p:nvSpPr>
        <p:spPr/>
        <p:txBody>
          <a:bodyPr/>
          <a:lstStyle/>
          <a:p>
            <a:r>
              <a:rPr lang="en-US" dirty="0" smtClean="0"/>
              <a:t>2015 </a:t>
            </a:r>
            <a:r>
              <a:rPr lang="en-US" dirty="0"/>
              <a:t>P</a:t>
            </a:r>
            <a:r>
              <a:rPr lang="en-US" dirty="0" smtClean="0"/>
              <a:t>riority list</a:t>
            </a:r>
            <a:endParaRPr lang="en-US" dirty="0"/>
          </a:p>
        </p:txBody>
      </p:sp>
      <p:sp>
        <p:nvSpPr>
          <p:cNvPr id="6" name="Content Placeholder 5"/>
          <p:cNvSpPr>
            <a:spLocks noGrp="1"/>
          </p:cNvSpPr>
          <p:nvPr>
            <p:ph idx="1"/>
          </p:nvPr>
        </p:nvSpPr>
        <p:spPr/>
        <p:txBody>
          <a:bodyPr/>
          <a:lstStyle/>
          <a:p>
            <a:r>
              <a:rPr lang="en-US" dirty="0" smtClean="0"/>
              <a:t>300+ reviews</a:t>
            </a:r>
            <a:endParaRPr lang="en-US" dirty="0"/>
          </a:p>
          <a:p>
            <a:pPr marL="342900" indent="-342900">
              <a:buFont typeface="Arial" charset="0"/>
              <a:buChar char="•"/>
            </a:pPr>
            <a:r>
              <a:rPr lang="en-US" dirty="0" smtClean="0"/>
              <a:t>Mainly submitted by CRGs</a:t>
            </a:r>
          </a:p>
          <a:p>
            <a:pPr marL="342900" indent="-342900">
              <a:buFont typeface="Arial" charset="0"/>
              <a:buChar char="•"/>
            </a:pPr>
            <a:r>
              <a:rPr lang="en-US" dirty="0"/>
              <a:t>E</a:t>
            </a:r>
            <a:r>
              <a:rPr lang="en-US" dirty="0" smtClean="0"/>
              <a:t>ngagement with research funders </a:t>
            </a:r>
            <a:br>
              <a:rPr lang="en-US" dirty="0" smtClean="0"/>
            </a:br>
            <a:r>
              <a:rPr lang="en-US" dirty="0" smtClean="0"/>
              <a:t>and policy makers</a:t>
            </a:r>
          </a:p>
          <a:p>
            <a:pPr marL="342900" indent="-342900">
              <a:buFont typeface="Arial" charset="0"/>
              <a:buChar char="•"/>
            </a:pPr>
            <a:r>
              <a:rPr lang="en-US" dirty="0" smtClean="0"/>
              <a:t>Dynamic process!</a:t>
            </a:r>
          </a:p>
          <a:p>
            <a:endParaRPr lang="en-US" dirty="0" smtClean="0"/>
          </a:p>
          <a:p>
            <a:r>
              <a:rPr lang="en-US" dirty="0" err="1" smtClean="0"/>
              <a:t>cochrane.org</a:t>
            </a:r>
            <a:r>
              <a:rPr lang="en-US" dirty="0" smtClean="0"/>
              <a:t>/news/updated-list-</a:t>
            </a:r>
            <a:r>
              <a:rPr lang="en-US" dirty="0" err="1" smtClean="0"/>
              <a:t>cochrane</a:t>
            </a:r>
            <a:r>
              <a:rPr lang="en-US" dirty="0" smtClean="0"/>
              <a:t>-priority-reviews-now-available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656" y="0"/>
            <a:ext cx="1990344" cy="6858000"/>
          </a:xfrm>
          <a:prstGeom prst="rect">
            <a:avLst/>
          </a:prstGeom>
        </p:spPr>
      </p:pic>
    </p:spTree>
    <p:extLst>
      <p:ext uri="{BB962C8B-B14F-4D97-AF65-F5344CB8AC3E}">
        <p14:creationId xmlns:p14="http://schemas.microsoft.com/office/powerpoint/2010/main" val="18923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Cochrane Review?</a:t>
            </a:r>
            <a:endParaRPr lang="en-US" dirty="0"/>
          </a:p>
        </p:txBody>
      </p:sp>
      <p:sp>
        <p:nvSpPr>
          <p:cNvPr id="3" name="Content Placeholder 2"/>
          <p:cNvSpPr>
            <a:spLocks noGrp="1"/>
          </p:cNvSpPr>
          <p:nvPr>
            <p:ph idx="1"/>
          </p:nvPr>
        </p:nvSpPr>
        <p:spPr/>
        <p:txBody>
          <a:bodyPr/>
          <a:lstStyle/>
          <a:p>
            <a:pPr fontAlgn="base"/>
            <a:r>
              <a:rPr lang="en-US" dirty="0"/>
              <a:t>Cochrane Reviews are systematic reviews of research in healthcare and health policy that are published in the </a:t>
            </a:r>
            <a:r>
              <a:rPr lang="en-US" i="1" dirty="0"/>
              <a:t>Cochrane Database of Systematic Reviews</a:t>
            </a:r>
            <a:r>
              <a:rPr lang="en-US" dirty="0"/>
              <a:t>. There are five types of Cochrane Review:</a:t>
            </a:r>
          </a:p>
          <a:p>
            <a:pPr marL="457200" indent="-457200" fontAlgn="base">
              <a:buFont typeface="+mj-lt"/>
              <a:buAutoNum type="arabicPeriod"/>
            </a:pPr>
            <a:r>
              <a:rPr lang="en-US" b="1" dirty="0"/>
              <a:t>Intervention reviews</a:t>
            </a:r>
            <a:r>
              <a:rPr lang="en-US" dirty="0"/>
              <a:t> assess the benefits and harms of interventions used in healthcare and health policy.</a:t>
            </a:r>
          </a:p>
          <a:p>
            <a:pPr marL="457200" indent="-457200" fontAlgn="base">
              <a:buFont typeface="+mj-lt"/>
              <a:buAutoNum type="arabicPeriod"/>
            </a:pPr>
            <a:r>
              <a:rPr lang="en-US" b="1" dirty="0"/>
              <a:t>Diagnostic test accuracy reviews</a:t>
            </a:r>
            <a:r>
              <a:rPr lang="en-US" dirty="0"/>
              <a:t> assess how well a diagnostic test performs in diagnosing and detecting a particular disease. </a:t>
            </a:r>
          </a:p>
          <a:p>
            <a:pPr marL="457200" indent="-457200" fontAlgn="base">
              <a:buFont typeface="+mj-lt"/>
              <a:buAutoNum type="arabicPeriod"/>
            </a:pPr>
            <a:r>
              <a:rPr lang="en-US" b="1" dirty="0"/>
              <a:t>Methodology reviews</a:t>
            </a:r>
            <a:r>
              <a:rPr lang="en-US" dirty="0"/>
              <a:t> address issues relevant to how systematic reviews and clinical trials are conducted and reported.</a:t>
            </a:r>
          </a:p>
          <a:p>
            <a:endParaRPr lang="en-US" dirty="0"/>
          </a:p>
        </p:txBody>
      </p:sp>
    </p:spTree>
    <p:extLst>
      <p:ext uri="{BB962C8B-B14F-4D97-AF65-F5344CB8AC3E}">
        <p14:creationId xmlns:p14="http://schemas.microsoft.com/office/powerpoint/2010/main" val="2082883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V="1">
            <a:off x="6271405" y="6055742"/>
            <a:ext cx="0" cy="56071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GB" dirty="0" smtClean="0"/>
              <a:t>The Cochrane process</a:t>
            </a:r>
            <a:endParaRPr lang="en-GB" dirty="0"/>
          </a:p>
        </p:txBody>
      </p:sp>
      <p:sp>
        <p:nvSpPr>
          <p:cNvPr id="3" name="Rectangle 2"/>
          <p:cNvSpPr/>
          <p:nvPr/>
        </p:nvSpPr>
        <p:spPr>
          <a:xfrm>
            <a:off x="577761" y="2610348"/>
            <a:ext cx="1493505" cy="353826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77761" y="3040066"/>
            <a:ext cx="1472121" cy="1415772"/>
          </a:xfrm>
          <a:prstGeom prst="rect">
            <a:avLst/>
          </a:prstGeom>
          <a:noFill/>
        </p:spPr>
        <p:txBody>
          <a:bodyPr wrap="square" rtlCol="0">
            <a:spAutoFit/>
          </a:bodyPr>
          <a:lstStyle/>
          <a:p>
            <a:pPr marL="285750" lvl="0" indent="-285750">
              <a:buFont typeface="Arial" charset="0"/>
              <a:buChar char="•"/>
            </a:pPr>
            <a:r>
              <a:rPr lang="en-GB" sz="1400" dirty="0">
                <a:solidFill>
                  <a:schemeClr val="bg1"/>
                </a:solidFill>
              </a:rPr>
              <a:t>Define question</a:t>
            </a:r>
          </a:p>
          <a:p>
            <a:pPr marL="285750" lvl="0" indent="-285750">
              <a:buFont typeface="Arial" charset="0"/>
              <a:buChar char="•"/>
            </a:pPr>
            <a:r>
              <a:rPr lang="en-GB" sz="1400" dirty="0">
                <a:solidFill>
                  <a:schemeClr val="bg1"/>
                </a:solidFill>
              </a:rPr>
              <a:t>Competence of author team</a:t>
            </a:r>
          </a:p>
          <a:p>
            <a:endParaRPr lang="en-US" sz="1600" dirty="0">
              <a:solidFill>
                <a:schemeClr val="bg1"/>
              </a:solidFill>
            </a:endParaRPr>
          </a:p>
        </p:txBody>
      </p:sp>
      <p:sp>
        <p:nvSpPr>
          <p:cNvPr id="6" name="Oval 5"/>
          <p:cNvSpPr/>
          <p:nvPr/>
        </p:nvSpPr>
        <p:spPr>
          <a:xfrm>
            <a:off x="903574" y="2100597"/>
            <a:ext cx="897147" cy="897147"/>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68271" y="2410669"/>
            <a:ext cx="767751" cy="276999"/>
          </a:xfrm>
          <a:prstGeom prst="rect">
            <a:avLst/>
          </a:prstGeom>
          <a:noFill/>
        </p:spPr>
        <p:txBody>
          <a:bodyPr wrap="square" rtlCol="0">
            <a:spAutoFit/>
          </a:bodyPr>
          <a:lstStyle/>
          <a:p>
            <a:pPr algn="ctr"/>
            <a:r>
              <a:rPr lang="en-US" sz="1200" dirty="0" smtClean="0">
                <a:solidFill>
                  <a:schemeClr val="bg1"/>
                </a:solidFill>
              </a:rPr>
              <a:t>Title</a:t>
            </a:r>
            <a:endParaRPr lang="en-US" sz="1200" dirty="0">
              <a:solidFill>
                <a:schemeClr val="bg1"/>
              </a:solidFill>
            </a:endParaRPr>
          </a:p>
        </p:txBody>
      </p:sp>
      <p:sp>
        <p:nvSpPr>
          <p:cNvPr id="10" name="Rectangle 9"/>
          <p:cNvSpPr/>
          <p:nvPr/>
        </p:nvSpPr>
        <p:spPr>
          <a:xfrm>
            <a:off x="2212858" y="2610346"/>
            <a:ext cx="1493505" cy="353826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38671" y="2100596"/>
            <a:ext cx="897147" cy="897147"/>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99056" y="2410669"/>
            <a:ext cx="767751" cy="276999"/>
          </a:xfrm>
          <a:prstGeom prst="rect">
            <a:avLst/>
          </a:prstGeom>
          <a:noFill/>
        </p:spPr>
        <p:txBody>
          <a:bodyPr wrap="square" rtlCol="0">
            <a:spAutoFit/>
          </a:bodyPr>
          <a:lstStyle/>
          <a:p>
            <a:pPr algn="ctr"/>
            <a:r>
              <a:rPr lang="en-US" sz="1200" dirty="0" smtClean="0">
                <a:solidFill>
                  <a:schemeClr val="bg1"/>
                </a:solidFill>
              </a:rPr>
              <a:t>Protocol</a:t>
            </a:r>
            <a:endParaRPr lang="en-US" sz="1200" dirty="0">
              <a:solidFill>
                <a:schemeClr val="bg1"/>
              </a:solidFill>
            </a:endParaRPr>
          </a:p>
        </p:txBody>
      </p:sp>
      <p:sp>
        <p:nvSpPr>
          <p:cNvPr id="16" name="Rectangle 15"/>
          <p:cNvSpPr/>
          <p:nvPr/>
        </p:nvSpPr>
        <p:spPr>
          <a:xfrm>
            <a:off x="3857509" y="2610345"/>
            <a:ext cx="1493505" cy="3538263"/>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147359" y="2100594"/>
            <a:ext cx="897147" cy="897147"/>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212056" y="2410669"/>
            <a:ext cx="767751" cy="276999"/>
          </a:xfrm>
          <a:prstGeom prst="rect">
            <a:avLst/>
          </a:prstGeom>
          <a:noFill/>
        </p:spPr>
        <p:txBody>
          <a:bodyPr wrap="square" rtlCol="0">
            <a:spAutoFit/>
          </a:bodyPr>
          <a:lstStyle/>
          <a:p>
            <a:pPr algn="ctr"/>
            <a:r>
              <a:rPr lang="en-US" sz="1200" dirty="0" smtClean="0">
                <a:solidFill>
                  <a:schemeClr val="bg1"/>
                </a:solidFill>
              </a:rPr>
              <a:t>Review</a:t>
            </a:r>
            <a:endParaRPr lang="en-US" sz="1200" dirty="0">
              <a:solidFill>
                <a:schemeClr val="bg1"/>
              </a:solidFill>
            </a:endParaRPr>
          </a:p>
        </p:txBody>
      </p:sp>
      <p:sp>
        <p:nvSpPr>
          <p:cNvPr id="20" name="Rectangle 19"/>
          <p:cNvSpPr/>
          <p:nvPr/>
        </p:nvSpPr>
        <p:spPr>
          <a:xfrm>
            <a:off x="5502160" y="2610346"/>
            <a:ext cx="1493505" cy="353826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92010" y="2100594"/>
            <a:ext cx="897147" cy="897147"/>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865036" y="2333347"/>
            <a:ext cx="767751" cy="461665"/>
          </a:xfrm>
          <a:prstGeom prst="rect">
            <a:avLst/>
          </a:prstGeom>
          <a:noFill/>
        </p:spPr>
        <p:txBody>
          <a:bodyPr wrap="square" rtlCol="0">
            <a:spAutoFit/>
          </a:bodyPr>
          <a:lstStyle/>
          <a:p>
            <a:pPr algn="ctr"/>
            <a:r>
              <a:rPr lang="en-US" sz="1200" smtClean="0">
                <a:solidFill>
                  <a:schemeClr val="bg1"/>
                </a:solidFill>
              </a:rPr>
              <a:t>Editorial process</a:t>
            </a:r>
            <a:endParaRPr lang="en-US" sz="1200" dirty="0">
              <a:solidFill>
                <a:schemeClr val="bg1"/>
              </a:solidFill>
            </a:endParaRPr>
          </a:p>
        </p:txBody>
      </p:sp>
      <p:sp>
        <p:nvSpPr>
          <p:cNvPr id="24" name="TextBox 23"/>
          <p:cNvSpPr txBox="1"/>
          <p:nvPr/>
        </p:nvSpPr>
        <p:spPr>
          <a:xfrm>
            <a:off x="2246870" y="3040066"/>
            <a:ext cx="1472121" cy="1384995"/>
          </a:xfrm>
          <a:prstGeom prst="rect">
            <a:avLst/>
          </a:prstGeom>
          <a:noFill/>
        </p:spPr>
        <p:txBody>
          <a:bodyPr wrap="square" rtlCol="0">
            <a:spAutoFit/>
          </a:bodyPr>
          <a:lstStyle/>
          <a:p>
            <a:pPr marL="285750" lvl="0" indent="-285750">
              <a:buFont typeface="Arial" charset="0"/>
              <a:buChar char="•"/>
            </a:pPr>
            <a:r>
              <a:rPr lang="en-GB" sz="1400" dirty="0" smtClean="0">
                <a:solidFill>
                  <a:schemeClr val="bg1"/>
                </a:solidFill>
              </a:rPr>
              <a:t>PICO</a:t>
            </a:r>
            <a:endParaRPr lang="en-GB" sz="1400" dirty="0">
              <a:solidFill>
                <a:schemeClr val="bg1"/>
              </a:solidFill>
            </a:endParaRPr>
          </a:p>
          <a:p>
            <a:pPr marL="285750" lvl="0" indent="-285750">
              <a:buFont typeface="Arial" charset="0"/>
              <a:buChar char="•"/>
            </a:pPr>
            <a:r>
              <a:rPr lang="en-GB" sz="1400" dirty="0" smtClean="0">
                <a:solidFill>
                  <a:schemeClr val="bg1"/>
                </a:solidFill>
              </a:rPr>
              <a:t>Plan </a:t>
            </a:r>
            <a:r>
              <a:rPr lang="en-GB" sz="1400" dirty="0">
                <a:solidFill>
                  <a:schemeClr val="bg1"/>
                </a:solidFill>
              </a:rPr>
              <a:t>search</a:t>
            </a:r>
          </a:p>
          <a:p>
            <a:pPr marL="285750" lvl="0" indent="-285750">
              <a:buFont typeface="Arial" charset="0"/>
              <a:buChar char="•"/>
            </a:pPr>
            <a:r>
              <a:rPr lang="en-GB" sz="1400" dirty="0" smtClean="0">
                <a:solidFill>
                  <a:schemeClr val="bg1"/>
                </a:solidFill>
              </a:rPr>
              <a:t>Describe </a:t>
            </a:r>
            <a:r>
              <a:rPr lang="en-GB" sz="1400" dirty="0">
                <a:solidFill>
                  <a:schemeClr val="bg1"/>
                </a:solidFill>
              </a:rPr>
              <a:t>methods </a:t>
            </a:r>
          </a:p>
          <a:p>
            <a:pPr marL="285750" lvl="0" indent="-285750">
              <a:buFont typeface="Arial" charset="0"/>
              <a:buChar char="•"/>
            </a:pPr>
            <a:r>
              <a:rPr lang="en-GB" sz="1400" dirty="0" smtClean="0">
                <a:solidFill>
                  <a:schemeClr val="bg1"/>
                </a:solidFill>
              </a:rPr>
              <a:t>Peer </a:t>
            </a:r>
            <a:r>
              <a:rPr lang="en-GB" sz="1400" dirty="0">
                <a:solidFill>
                  <a:schemeClr val="bg1"/>
                </a:solidFill>
              </a:rPr>
              <a:t>review</a:t>
            </a:r>
          </a:p>
          <a:p>
            <a:pPr marL="285750" lvl="0" indent="-285750">
              <a:buFont typeface="Arial" charset="0"/>
              <a:buChar char="•"/>
            </a:pPr>
            <a:r>
              <a:rPr lang="en-GB" sz="1400" dirty="0" smtClean="0">
                <a:solidFill>
                  <a:schemeClr val="bg1"/>
                </a:solidFill>
              </a:rPr>
              <a:t>Publish</a:t>
            </a:r>
            <a:endParaRPr lang="en-GB" sz="1400" dirty="0">
              <a:solidFill>
                <a:schemeClr val="bg1"/>
              </a:solidFill>
            </a:endParaRPr>
          </a:p>
        </p:txBody>
      </p:sp>
      <p:sp>
        <p:nvSpPr>
          <p:cNvPr id="25" name="TextBox 24"/>
          <p:cNvSpPr txBox="1"/>
          <p:nvPr/>
        </p:nvSpPr>
        <p:spPr>
          <a:xfrm>
            <a:off x="3864016" y="3040066"/>
            <a:ext cx="1472121" cy="3108543"/>
          </a:xfrm>
          <a:prstGeom prst="rect">
            <a:avLst/>
          </a:prstGeom>
          <a:noFill/>
        </p:spPr>
        <p:txBody>
          <a:bodyPr wrap="square" rtlCol="0">
            <a:spAutoFit/>
          </a:bodyPr>
          <a:lstStyle/>
          <a:p>
            <a:pPr marL="285750" lvl="0" indent="-285750">
              <a:buFont typeface="Arial" charset="0"/>
              <a:buChar char="•"/>
            </a:pPr>
            <a:r>
              <a:rPr lang="en-GB" sz="1400" dirty="0">
                <a:solidFill>
                  <a:schemeClr val="bg1"/>
                </a:solidFill>
              </a:rPr>
              <a:t>Undertake search</a:t>
            </a:r>
          </a:p>
          <a:p>
            <a:pPr marL="285750" lvl="0" indent="-285750">
              <a:buFont typeface="Arial" charset="0"/>
              <a:buChar char="•"/>
            </a:pPr>
            <a:r>
              <a:rPr lang="en-GB" sz="1400" dirty="0" smtClean="0">
                <a:solidFill>
                  <a:schemeClr val="bg1"/>
                </a:solidFill>
              </a:rPr>
              <a:t>Screen </a:t>
            </a:r>
            <a:r>
              <a:rPr lang="en-GB" sz="1400" dirty="0">
                <a:solidFill>
                  <a:schemeClr val="bg1"/>
                </a:solidFill>
              </a:rPr>
              <a:t>results</a:t>
            </a:r>
          </a:p>
          <a:p>
            <a:pPr marL="285750" lvl="0" indent="-285750">
              <a:buFont typeface="Arial" charset="0"/>
              <a:buChar char="•"/>
            </a:pPr>
            <a:r>
              <a:rPr lang="en-GB" sz="1400" dirty="0" smtClean="0">
                <a:solidFill>
                  <a:schemeClr val="bg1"/>
                </a:solidFill>
              </a:rPr>
              <a:t>Identify  </a:t>
            </a:r>
            <a:r>
              <a:rPr lang="en-GB" sz="1400" dirty="0">
                <a:solidFill>
                  <a:schemeClr val="bg1"/>
                </a:solidFill>
              </a:rPr>
              <a:t>included studies</a:t>
            </a:r>
          </a:p>
          <a:p>
            <a:pPr marL="285750" lvl="0" indent="-285750">
              <a:buFont typeface="Arial" charset="0"/>
              <a:buChar char="•"/>
            </a:pPr>
            <a:r>
              <a:rPr lang="en-GB" sz="1400" dirty="0">
                <a:solidFill>
                  <a:schemeClr val="bg1"/>
                </a:solidFill>
              </a:rPr>
              <a:t>Risk of bias of included studies</a:t>
            </a:r>
          </a:p>
          <a:p>
            <a:pPr marL="285750" lvl="0" indent="-285750">
              <a:buFont typeface="Arial" charset="0"/>
              <a:buChar char="•"/>
            </a:pPr>
            <a:r>
              <a:rPr lang="en-GB" sz="1400" dirty="0" smtClean="0">
                <a:solidFill>
                  <a:schemeClr val="bg1"/>
                </a:solidFill>
              </a:rPr>
              <a:t>Extract </a:t>
            </a:r>
            <a:r>
              <a:rPr lang="en-GB" sz="1400" dirty="0">
                <a:solidFill>
                  <a:schemeClr val="bg1"/>
                </a:solidFill>
              </a:rPr>
              <a:t>and analyse data</a:t>
            </a:r>
          </a:p>
          <a:p>
            <a:pPr marL="285750" lvl="0" indent="-285750">
              <a:buFont typeface="Arial" charset="0"/>
              <a:buChar char="•"/>
            </a:pPr>
            <a:r>
              <a:rPr lang="en-GB" sz="1400" dirty="0" smtClean="0">
                <a:solidFill>
                  <a:schemeClr val="bg1"/>
                </a:solidFill>
              </a:rPr>
              <a:t>Write </a:t>
            </a:r>
            <a:r>
              <a:rPr lang="en-GB" sz="1400" dirty="0">
                <a:solidFill>
                  <a:schemeClr val="bg1"/>
                </a:solidFill>
              </a:rPr>
              <a:t>up and submit</a:t>
            </a:r>
          </a:p>
        </p:txBody>
      </p:sp>
      <p:sp>
        <p:nvSpPr>
          <p:cNvPr id="26" name="TextBox 25"/>
          <p:cNvSpPr txBox="1"/>
          <p:nvPr/>
        </p:nvSpPr>
        <p:spPr>
          <a:xfrm>
            <a:off x="5487283" y="3040065"/>
            <a:ext cx="1472121" cy="954107"/>
          </a:xfrm>
          <a:prstGeom prst="rect">
            <a:avLst/>
          </a:prstGeom>
          <a:noFill/>
        </p:spPr>
        <p:txBody>
          <a:bodyPr wrap="square" rtlCol="0">
            <a:spAutoFit/>
          </a:bodyPr>
          <a:lstStyle/>
          <a:p>
            <a:pPr marL="285750" lvl="0" indent="-285750">
              <a:buFont typeface="Arial" charset="0"/>
              <a:buChar char="•"/>
            </a:pPr>
            <a:r>
              <a:rPr lang="en-GB" sz="1400" dirty="0">
                <a:solidFill>
                  <a:schemeClr val="bg1"/>
                </a:solidFill>
              </a:rPr>
              <a:t>Peer review</a:t>
            </a:r>
          </a:p>
          <a:p>
            <a:pPr marL="285750" lvl="0" indent="-285750">
              <a:buFont typeface="Arial" charset="0"/>
              <a:buChar char="•"/>
            </a:pPr>
            <a:r>
              <a:rPr lang="en-GB" sz="1400" dirty="0" smtClean="0">
                <a:solidFill>
                  <a:schemeClr val="bg1"/>
                </a:solidFill>
              </a:rPr>
              <a:t>Revision</a:t>
            </a:r>
            <a:endParaRPr lang="en-GB" sz="1400" dirty="0">
              <a:solidFill>
                <a:schemeClr val="bg1"/>
              </a:solidFill>
            </a:endParaRPr>
          </a:p>
          <a:p>
            <a:pPr marL="285750" lvl="0" indent="-285750">
              <a:buFont typeface="Arial" charset="0"/>
              <a:buChar char="•"/>
            </a:pPr>
            <a:r>
              <a:rPr lang="en-GB" sz="1400" dirty="0" smtClean="0">
                <a:solidFill>
                  <a:schemeClr val="bg1"/>
                </a:solidFill>
              </a:rPr>
              <a:t>Copy </a:t>
            </a:r>
            <a:r>
              <a:rPr lang="en-GB" sz="1400" dirty="0">
                <a:solidFill>
                  <a:schemeClr val="bg1"/>
                </a:solidFill>
              </a:rPr>
              <a:t>edit</a:t>
            </a:r>
          </a:p>
          <a:p>
            <a:pPr marL="285750" lvl="0" indent="-285750">
              <a:buFont typeface="Arial" charset="0"/>
              <a:buChar char="•"/>
            </a:pPr>
            <a:r>
              <a:rPr lang="en-GB" sz="1400" dirty="0" smtClean="0">
                <a:solidFill>
                  <a:schemeClr val="bg1"/>
                </a:solidFill>
              </a:rPr>
              <a:t>Publish</a:t>
            </a:r>
            <a:endParaRPr lang="en-GB" sz="1400" dirty="0">
              <a:solidFill>
                <a:schemeClr val="bg1"/>
              </a:solidFill>
            </a:endParaRPr>
          </a:p>
        </p:txBody>
      </p:sp>
      <p:cxnSp>
        <p:nvCxnSpPr>
          <p:cNvPr id="28" name="Elbow Connector 27"/>
          <p:cNvCxnSpPr>
            <a:endCxn id="25" idx="2"/>
          </p:cNvCxnSpPr>
          <p:nvPr/>
        </p:nvCxnSpPr>
        <p:spPr>
          <a:xfrm rot="10800000">
            <a:off x="4600077" y="6148610"/>
            <a:ext cx="1688580" cy="433349"/>
          </a:xfrm>
          <a:prstGeom prst="bentConnector2">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963131" y="6287107"/>
            <a:ext cx="945220" cy="276999"/>
          </a:xfrm>
          <a:prstGeom prst="rect">
            <a:avLst/>
          </a:prstGeom>
          <a:noFill/>
        </p:spPr>
        <p:txBody>
          <a:bodyPr wrap="square" rtlCol="0">
            <a:spAutoFit/>
          </a:bodyPr>
          <a:lstStyle/>
          <a:p>
            <a:pPr algn="ctr"/>
            <a:r>
              <a:rPr lang="en-US" sz="1200" smtClean="0">
                <a:solidFill>
                  <a:schemeClr val="tx2"/>
                </a:solidFill>
              </a:rPr>
              <a:t>Updating</a:t>
            </a:r>
            <a:endParaRPr lang="en-US" sz="1200" dirty="0">
              <a:solidFill>
                <a:schemeClr val="tx2"/>
              </a:solidFill>
            </a:endParaRPr>
          </a:p>
        </p:txBody>
      </p:sp>
    </p:spTree>
    <p:extLst>
      <p:ext uri="{BB962C8B-B14F-4D97-AF65-F5344CB8AC3E}">
        <p14:creationId xmlns:p14="http://schemas.microsoft.com/office/powerpoint/2010/main" val="194847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85653"/>
          </a:xfrm>
        </p:spPr>
        <p:txBody>
          <a:bodyPr/>
          <a:lstStyle/>
          <a:p>
            <a:r>
              <a:rPr lang="en-US" dirty="0" smtClean="0"/>
              <a:t>Key elements of Cochrane Reviews</a:t>
            </a:r>
            <a:endParaRPr lang="en-US" dirty="0"/>
          </a:p>
        </p:txBody>
      </p:sp>
      <p:sp>
        <p:nvSpPr>
          <p:cNvPr id="8" name="Text Placeholder 7"/>
          <p:cNvSpPr>
            <a:spLocks noGrp="1"/>
          </p:cNvSpPr>
          <p:nvPr>
            <p:ph type="body" sz="quarter" idx="11"/>
          </p:nvPr>
        </p:nvSpPr>
        <p:spPr/>
        <p:txBody>
          <a:bodyPr/>
          <a:lstStyle/>
          <a:p>
            <a:r>
              <a:rPr lang="en-US" dirty="0" smtClean="0"/>
              <a:t>PICO structure</a:t>
            </a:r>
            <a:endParaRPr lang="en-US" dirty="0"/>
          </a:p>
        </p:txBody>
      </p:sp>
      <p:pic>
        <p:nvPicPr>
          <p:cNvPr id="9" name="Picture Placeholder 8"/>
          <p:cNvPicPr>
            <a:picLocks noGrp="1" noChangeAspect="1"/>
          </p:cNvPicPr>
          <p:nvPr>
            <p:ph type="pic" sz="quarter" idx="10"/>
          </p:nvPr>
        </p:nvPicPr>
        <p:blipFill rotWithShape="1">
          <a:blip r:embed="rId2"/>
          <a:srcRect l="347" t="772" r="437" b="-60"/>
          <a:stretch/>
        </p:blipFill>
        <p:spPr>
          <a:xfrm>
            <a:off x="439738" y="2432648"/>
            <a:ext cx="5883424" cy="3615351"/>
          </a:xfrm>
          <a:prstGeom prst="rect">
            <a:avLst/>
          </a:prstGeom>
          <a:ln>
            <a:solidFill>
              <a:schemeClr val="bg2"/>
            </a:solidFill>
          </a:ln>
        </p:spPr>
      </p:pic>
    </p:spTree>
    <p:extLst>
      <p:ext uri="{BB962C8B-B14F-4D97-AF65-F5344CB8AC3E}">
        <p14:creationId xmlns:p14="http://schemas.microsoft.com/office/powerpoint/2010/main" val="846291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85653"/>
          </a:xfrm>
        </p:spPr>
        <p:txBody>
          <a:bodyPr/>
          <a:lstStyle/>
          <a:p>
            <a:r>
              <a:rPr lang="en-US" dirty="0" smtClean="0"/>
              <a:t>Key elements of Cochrane Reviews</a:t>
            </a:r>
            <a:endParaRPr lang="en-US" dirty="0"/>
          </a:p>
        </p:txBody>
      </p:sp>
      <p:sp>
        <p:nvSpPr>
          <p:cNvPr id="8" name="Text Placeholder 7"/>
          <p:cNvSpPr>
            <a:spLocks noGrp="1"/>
          </p:cNvSpPr>
          <p:nvPr>
            <p:ph type="body" sz="quarter" idx="11"/>
          </p:nvPr>
        </p:nvSpPr>
        <p:spPr/>
        <p:txBody>
          <a:bodyPr/>
          <a:lstStyle/>
          <a:p>
            <a:r>
              <a:rPr lang="en-US" dirty="0" smtClean="0"/>
              <a:t>PICO structure</a:t>
            </a:r>
            <a:endParaRPr lang="en-US" dirty="0"/>
          </a:p>
        </p:txBody>
      </p:sp>
      <p:pic>
        <p:nvPicPr>
          <p:cNvPr id="13" name="Picture 2"/>
          <p:cNvPicPr>
            <a:picLocks noGrp="1" noChangeAspect="1" noChangeArrowheads="1"/>
          </p:cNvPicPr>
          <p:nvPr>
            <p:ph type="pic" sz="quarter" idx="10"/>
          </p:nvPr>
        </p:nvPicPr>
        <p:blipFill rotWithShape="1">
          <a:blip r:embed="rId2" cstate="print"/>
          <a:srcRect l="2477" t="1119" r="1787" b="776"/>
          <a:stretch/>
        </p:blipFill>
        <p:spPr bwMode="auto">
          <a:xfrm>
            <a:off x="3183146" y="1812720"/>
            <a:ext cx="2355012" cy="4788778"/>
          </a:xfrm>
          <a:prstGeom prst="rect">
            <a:avLst/>
          </a:prstGeom>
          <a:noFill/>
          <a:ln w="9525">
            <a:noFill/>
            <a:round/>
            <a:headEnd/>
            <a:tailEnd/>
          </a:ln>
        </p:spPr>
      </p:pic>
    </p:spTree>
    <p:extLst>
      <p:ext uri="{BB962C8B-B14F-4D97-AF65-F5344CB8AC3E}">
        <p14:creationId xmlns:p14="http://schemas.microsoft.com/office/powerpoint/2010/main" val="1255820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77026"/>
          </a:xfrm>
        </p:spPr>
        <p:txBody>
          <a:bodyPr/>
          <a:lstStyle/>
          <a:p>
            <a:r>
              <a:rPr lang="en-US" dirty="0" smtClean="0"/>
              <a:t>Key elements of Cochrane Reviews</a:t>
            </a:r>
            <a:endParaRPr lang="en-US" dirty="0"/>
          </a:p>
        </p:txBody>
      </p:sp>
      <p:sp>
        <p:nvSpPr>
          <p:cNvPr id="4" name="Text Placeholder 3"/>
          <p:cNvSpPr>
            <a:spLocks noGrp="1"/>
          </p:cNvSpPr>
          <p:nvPr>
            <p:ph type="body" sz="quarter" idx="11"/>
          </p:nvPr>
        </p:nvSpPr>
        <p:spPr/>
        <p:txBody>
          <a:bodyPr/>
          <a:lstStyle/>
          <a:p>
            <a:r>
              <a:rPr lang="en-US" dirty="0" err="1" smtClean="0"/>
              <a:t>cochrane.org</a:t>
            </a:r>
            <a:r>
              <a:rPr lang="en-US" dirty="0" smtClean="0"/>
              <a:t> translated into Spanish</a:t>
            </a:r>
            <a:endParaRPr lang="en-US" dirty="0"/>
          </a:p>
        </p:txBody>
      </p:sp>
      <p:pic>
        <p:nvPicPr>
          <p:cNvPr id="7" name="Picture Placeholder 6"/>
          <p:cNvPicPr>
            <a:picLocks noGrp="1" noChangeAspect="1"/>
          </p:cNvPicPr>
          <p:nvPr>
            <p:ph type="pic" sz="quarter" idx="10"/>
          </p:nvPr>
        </p:nvPicPr>
        <p:blipFill rotWithShape="1">
          <a:blip r:embed="rId2"/>
          <a:srcRect t="-194" b="3732"/>
          <a:stretch/>
        </p:blipFill>
        <p:spPr>
          <a:xfrm>
            <a:off x="439739" y="2384922"/>
            <a:ext cx="5909304" cy="3663077"/>
          </a:xfrm>
          <a:prstGeom prst="rect">
            <a:avLst/>
          </a:prstGeom>
          <a:ln>
            <a:solidFill>
              <a:schemeClr val="bg2"/>
            </a:solidFill>
          </a:ln>
        </p:spPr>
      </p:pic>
    </p:spTree>
    <p:extLst>
      <p:ext uri="{BB962C8B-B14F-4D97-AF65-F5344CB8AC3E}">
        <p14:creationId xmlns:p14="http://schemas.microsoft.com/office/powerpoint/2010/main" val="3685114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assurance</a:t>
            </a:r>
            <a:endParaRPr lang="en-US" dirty="0"/>
          </a:p>
        </p:txBody>
      </p:sp>
      <p:pic>
        <p:nvPicPr>
          <p:cNvPr id="3" name="Picture 2"/>
          <p:cNvPicPr>
            <a:picLocks noChangeAspect="1"/>
          </p:cNvPicPr>
          <p:nvPr/>
        </p:nvPicPr>
        <p:blipFill>
          <a:blip r:embed="rId2"/>
          <a:stretch>
            <a:fillRect/>
          </a:stretch>
        </p:blipFill>
        <p:spPr>
          <a:xfrm>
            <a:off x="2012405" y="2092330"/>
            <a:ext cx="3146381" cy="2074229"/>
          </a:xfrm>
          <a:prstGeom prst="rect">
            <a:avLst/>
          </a:prstGeom>
        </p:spPr>
      </p:pic>
      <p:pic>
        <p:nvPicPr>
          <p:cNvPr id="4" name="Picture 3"/>
          <p:cNvPicPr>
            <a:picLocks noChangeAspect="1"/>
          </p:cNvPicPr>
          <p:nvPr/>
        </p:nvPicPr>
        <p:blipFill>
          <a:blip r:embed="rId3"/>
          <a:stretch>
            <a:fillRect/>
          </a:stretch>
        </p:blipFill>
        <p:spPr>
          <a:xfrm>
            <a:off x="439738" y="2213102"/>
            <a:ext cx="1337367" cy="1953457"/>
          </a:xfrm>
          <a:prstGeom prst="rect">
            <a:avLst/>
          </a:prstGeom>
        </p:spPr>
      </p:pic>
      <p:pic>
        <p:nvPicPr>
          <p:cNvPr id="5" name="Picture 4"/>
          <p:cNvPicPr>
            <a:picLocks noChangeAspect="1"/>
          </p:cNvPicPr>
          <p:nvPr/>
        </p:nvPicPr>
        <p:blipFill>
          <a:blip r:embed="rId4"/>
          <a:stretch>
            <a:fillRect/>
          </a:stretch>
        </p:blipFill>
        <p:spPr>
          <a:xfrm>
            <a:off x="439738" y="4556274"/>
            <a:ext cx="1311424" cy="1820715"/>
          </a:xfrm>
          <a:prstGeom prst="rect">
            <a:avLst/>
          </a:prstGeom>
        </p:spPr>
      </p:pic>
    </p:spTree>
    <p:extLst>
      <p:ext uri="{BB962C8B-B14F-4D97-AF65-F5344CB8AC3E}">
        <p14:creationId xmlns:p14="http://schemas.microsoft.com/office/powerpoint/2010/main" val="286278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94279"/>
          </a:xfrm>
        </p:spPr>
        <p:txBody>
          <a:bodyPr/>
          <a:lstStyle/>
          <a:p>
            <a:r>
              <a:rPr lang="en-US" dirty="0" smtClean="0"/>
              <a:t>Communicating </a:t>
            </a:r>
            <a:r>
              <a:rPr lang="en-US" smtClean="0"/>
              <a:t>the impact Cochrane Reviews have made</a:t>
            </a:r>
            <a:endParaRPr lang="en-US" dirty="0"/>
          </a:p>
        </p:txBody>
      </p:sp>
      <p:sp>
        <p:nvSpPr>
          <p:cNvPr id="5" name="Text Placeholder 4"/>
          <p:cNvSpPr>
            <a:spLocks noGrp="1"/>
          </p:cNvSpPr>
          <p:nvPr>
            <p:ph type="body" sz="quarter" idx="11"/>
          </p:nvPr>
        </p:nvSpPr>
        <p:spPr/>
        <p:txBody>
          <a:bodyPr/>
          <a:lstStyle/>
          <a:p>
            <a:r>
              <a:rPr lang="en-US" dirty="0" err="1" smtClean="0"/>
              <a:t>Altmetric</a:t>
            </a:r>
            <a:r>
              <a:rPr lang="en-US" dirty="0" smtClean="0"/>
              <a:t> impact data within a Cochrane Review</a:t>
            </a:r>
            <a:endParaRPr lang="en-US" dirty="0"/>
          </a:p>
        </p:txBody>
      </p:sp>
      <p:pic>
        <p:nvPicPr>
          <p:cNvPr id="6" name="Picture Placeholder 5"/>
          <p:cNvPicPr>
            <a:picLocks noGrp="1" noChangeAspect="1"/>
          </p:cNvPicPr>
          <p:nvPr>
            <p:ph type="pic" sz="quarter" idx="10"/>
          </p:nvPr>
        </p:nvPicPr>
        <p:blipFill rotWithShape="1">
          <a:blip r:embed="rId3"/>
          <a:srcRect l="-304" t="136" r="304" b="-440"/>
          <a:stretch/>
        </p:blipFill>
        <p:spPr>
          <a:xfrm>
            <a:off x="439739" y="2449902"/>
            <a:ext cx="5360390" cy="3598098"/>
          </a:xfrm>
          <a:prstGeom prst="rect">
            <a:avLst/>
          </a:prstGeom>
          <a:ln>
            <a:solidFill>
              <a:schemeClr val="bg2"/>
            </a:solidFill>
          </a:ln>
        </p:spPr>
      </p:pic>
    </p:spTree>
    <p:extLst>
      <p:ext uri="{BB962C8B-B14F-4D97-AF65-F5344CB8AC3E}">
        <p14:creationId xmlns:p14="http://schemas.microsoft.com/office/powerpoint/2010/main" val="4096727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77026"/>
          </a:xfrm>
        </p:spPr>
        <p:txBody>
          <a:bodyPr/>
          <a:lstStyle/>
          <a:p>
            <a:r>
              <a:rPr lang="en-US" dirty="0" smtClean="0"/>
              <a:t>And a little help from our friends</a:t>
            </a:r>
            <a:endParaRPr lang="en-US" dirty="0"/>
          </a:p>
        </p:txBody>
      </p:sp>
      <p:sp>
        <p:nvSpPr>
          <p:cNvPr id="5" name="Text Placeholder 4"/>
          <p:cNvSpPr>
            <a:spLocks noGrp="1"/>
          </p:cNvSpPr>
          <p:nvPr>
            <p:ph type="body" sz="quarter" idx="11"/>
          </p:nvPr>
        </p:nvSpPr>
        <p:spPr/>
        <p:txBody>
          <a:bodyPr/>
          <a:lstStyle/>
          <a:p>
            <a:r>
              <a:rPr lang="en-US" dirty="0" err="1" smtClean="0"/>
              <a:t>nationalelfservice.net</a:t>
            </a:r>
            <a:r>
              <a:rPr lang="en-US" dirty="0" smtClean="0"/>
              <a:t>/musculoskeletal</a:t>
            </a:r>
            <a:endParaRPr lang="en-US" dirty="0"/>
          </a:p>
        </p:txBody>
      </p:sp>
      <p:pic>
        <p:nvPicPr>
          <p:cNvPr id="6" name="Picture Placeholder 5"/>
          <p:cNvPicPr>
            <a:picLocks noGrp="1" noChangeAspect="1"/>
          </p:cNvPicPr>
          <p:nvPr>
            <p:ph type="pic" sz="quarter" idx="10"/>
          </p:nvPr>
        </p:nvPicPr>
        <p:blipFill>
          <a:blip r:embed="rId3"/>
          <a:srcRect t="31" b="31"/>
          <a:stretch>
            <a:fillRect/>
          </a:stretch>
        </p:blipFill>
        <p:spPr>
          <a:xfrm>
            <a:off x="439738" y="2389188"/>
            <a:ext cx="6156325" cy="3659187"/>
          </a:xfrm>
          <a:prstGeom prst="rect">
            <a:avLst/>
          </a:prstGeom>
          <a:ln>
            <a:solidFill>
              <a:schemeClr val="bg2"/>
            </a:solidFill>
          </a:ln>
        </p:spPr>
      </p:pic>
    </p:spTree>
    <p:extLst>
      <p:ext uri="{BB962C8B-B14F-4D97-AF65-F5344CB8AC3E}">
        <p14:creationId xmlns:p14="http://schemas.microsoft.com/office/powerpoint/2010/main" val="15629708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2">
            <a:alphaModFix amt="63000"/>
            <a:extLst>
              <a:ext uri="{28A0092B-C50C-407E-A947-70E740481C1C}">
                <a14:useLocalDpi xmlns:a14="http://schemas.microsoft.com/office/drawing/2010/main" val="0"/>
              </a:ext>
            </a:extLst>
          </a:blip>
          <a:srcRect l="139" r="11181"/>
          <a:stretch/>
        </p:blipFill>
        <p:spPr/>
      </p:pic>
      <p:pic>
        <p:nvPicPr>
          <p:cNvPr id="5" name="Picture 4"/>
          <p:cNvPicPr>
            <a:picLocks noChangeAspect="1"/>
          </p:cNvPicPr>
          <p:nvPr/>
        </p:nvPicPr>
        <p:blipFill rotWithShape="1">
          <a:blip r:embed="rId3"/>
          <a:srcRect r="5639"/>
          <a:stretch/>
        </p:blipFill>
        <p:spPr>
          <a:xfrm>
            <a:off x="439738" y="3805647"/>
            <a:ext cx="5063915" cy="2642922"/>
          </a:xfrm>
          <a:prstGeom prst="rect">
            <a:avLst/>
          </a:prstGeom>
        </p:spPr>
      </p:pic>
      <p:sp>
        <p:nvSpPr>
          <p:cNvPr id="7" name="Title 1"/>
          <p:cNvSpPr txBox="1">
            <a:spLocks/>
          </p:cNvSpPr>
          <p:nvPr/>
        </p:nvSpPr>
        <p:spPr>
          <a:xfrm>
            <a:off x="439738" y="1317600"/>
            <a:ext cx="6120000" cy="632838"/>
          </a:xfrm>
          <a:prstGeom prst="rect">
            <a:avLst/>
          </a:prstGeom>
        </p:spPr>
        <p:txBody>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US" dirty="0"/>
              <a:t>Anti-</a:t>
            </a:r>
            <a:r>
              <a:rPr lang="en-US" dirty="0" err="1"/>
              <a:t>fibrinolytics</a:t>
            </a:r>
            <a:r>
              <a:rPr lang="en-US" dirty="0"/>
              <a:t> in trauma</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656" y="0"/>
            <a:ext cx="1990344" cy="6858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val="2414570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875462" cy="632838"/>
          </a:xfrm>
        </p:spPr>
        <p:txBody>
          <a:bodyPr anchor="t"/>
          <a:lstStyle/>
          <a:p>
            <a:r>
              <a:rPr lang="en-US" dirty="0" err="1" smtClean="0"/>
              <a:t>Avastin</a:t>
            </a:r>
            <a:r>
              <a:rPr lang="en-US" dirty="0" smtClean="0"/>
              <a:t> for macular degeneration</a:t>
            </a:r>
            <a:endParaRPr lang="en-US" dirty="0"/>
          </a:p>
        </p:txBody>
      </p:sp>
      <p:pic>
        <p:nvPicPr>
          <p:cNvPr id="10" name="Picture Placeholder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813" r="4813"/>
          <a:stretch>
            <a:fillRect/>
          </a:stretch>
        </p:blipFill>
        <p:spPr/>
      </p:pic>
      <p:sp>
        <p:nvSpPr>
          <p:cNvPr id="9" name="Text Placeholder 8"/>
          <p:cNvSpPr>
            <a:spLocks noGrp="1"/>
          </p:cNvSpPr>
          <p:nvPr>
            <p:ph type="body" sz="quarter" idx="11"/>
          </p:nvPr>
        </p:nvSpPr>
        <p:spPr/>
        <p:txBody>
          <a:bodyPr/>
          <a:lstStyle/>
          <a:p>
            <a:r>
              <a:rPr lang="en-US" dirty="0"/>
              <a:t>https://</a:t>
            </a:r>
            <a:r>
              <a:rPr lang="en-US" dirty="0" err="1" smtClean="0"/>
              <a:t>youtu.be</a:t>
            </a:r>
            <a:r>
              <a:rPr lang="en-US" dirty="0" smtClean="0"/>
              <a:t>/G17R6UXINNc</a:t>
            </a:r>
            <a:endParaRPr lang="en-US" dirty="0"/>
          </a:p>
        </p:txBody>
      </p:sp>
    </p:spTree>
    <p:extLst>
      <p:ext uri="{BB962C8B-B14F-4D97-AF65-F5344CB8AC3E}">
        <p14:creationId xmlns:p14="http://schemas.microsoft.com/office/powerpoint/2010/main" val="15841725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77026"/>
          </a:xfrm>
        </p:spPr>
        <p:txBody>
          <a:bodyPr/>
          <a:lstStyle/>
          <a:p>
            <a:r>
              <a:rPr lang="en-US" dirty="0" smtClean="0"/>
              <a:t>World Health Organization guidelines infographic</a:t>
            </a:r>
            <a:endParaRPr lang="en-US" dirty="0"/>
          </a:p>
        </p:txBody>
      </p:sp>
      <p:sp>
        <p:nvSpPr>
          <p:cNvPr id="4" name="Text Placeholder 3"/>
          <p:cNvSpPr>
            <a:spLocks noGrp="1"/>
          </p:cNvSpPr>
          <p:nvPr>
            <p:ph type="body" sz="quarter" idx="11"/>
          </p:nvPr>
        </p:nvSpPr>
        <p:spPr/>
        <p:txBody>
          <a:bodyPr/>
          <a:lstStyle/>
          <a:p>
            <a:r>
              <a:rPr lang="en-US" dirty="0" err="1" smtClean="0"/>
              <a:t>magic.piktochart.com</a:t>
            </a:r>
            <a:r>
              <a:rPr lang="en-US" dirty="0" smtClean="0"/>
              <a:t>/output/6769004-who-guidelines-infographic</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072" y="1742536"/>
            <a:ext cx="1075584" cy="47996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38" y="2570589"/>
            <a:ext cx="5059455" cy="3316122"/>
          </a:xfrm>
          <a:prstGeom prst="rect">
            <a:avLst/>
          </a:prstGeom>
        </p:spPr>
      </p:pic>
      <p:sp>
        <p:nvSpPr>
          <p:cNvPr id="9" name="Bent Arrow 8"/>
          <p:cNvSpPr/>
          <p:nvPr/>
        </p:nvSpPr>
        <p:spPr>
          <a:xfrm>
            <a:off x="4554746" y="2370853"/>
            <a:ext cx="1147313" cy="203456"/>
          </a:xfrm>
          <a:prstGeom prst="bentArrow">
            <a:avLst/>
          </a:prstGeom>
          <a:solidFill>
            <a:srgbClr val="962D9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940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Cochrane Review?</a:t>
            </a:r>
            <a:endParaRPr lang="en-US" dirty="0"/>
          </a:p>
        </p:txBody>
      </p:sp>
      <p:sp>
        <p:nvSpPr>
          <p:cNvPr id="3" name="Content Placeholder 2"/>
          <p:cNvSpPr>
            <a:spLocks noGrp="1"/>
          </p:cNvSpPr>
          <p:nvPr>
            <p:ph idx="1"/>
          </p:nvPr>
        </p:nvSpPr>
        <p:spPr/>
        <p:txBody>
          <a:bodyPr/>
          <a:lstStyle/>
          <a:p>
            <a:pPr marL="457200" indent="-457200" fontAlgn="base">
              <a:buFont typeface="+mj-lt"/>
              <a:buAutoNum type="arabicPeriod" startAt="4"/>
            </a:pPr>
            <a:r>
              <a:rPr lang="en-US" b="1" dirty="0"/>
              <a:t>Qualitative reviews</a:t>
            </a:r>
            <a:r>
              <a:rPr lang="en-US" dirty="0"/>
              <a:t> synthesize qualitative evidence to address questions on aspects other than effectiveness.</a:t>
            </a:r>
          </a:p>
          <a:p>
            <a:pPr marL="457200" indent="-457200" fontAlgn="base">
              <a:buFont typeface="+mj-lt"/>
              <a:buAutoNum type="arabicPeriod" startAt="4"/>
            </a:pPr>
            <a:r>
              <a:rPr lang="en-US" b="1" dirty="0"/>
              <a:t>Prognosis reviews</a:t>
            </a:r>
            <a:r>
              <a:rPr lang="en-US" dirty="0"/>
              <a:t> address the probable course or future outcome(s) of people with a health problem</a:t>
            </a:r>
            <a:r>
              <a:rPr lang="en-US" dirty="0" smtClean="0"/>
              <a:t>.</a:t>
            </a:r>
            <a:endParaRPr lang="en-US" dirty="0"/>
          </a:p>
          <a:p>
            <a:pPr fontAlgn="base"/>
            <a:r>
              <a:rPr lang="en-US" dirty="0"/>
              <a:t>Cochrane Reviews base their findings on the results of studies that meet certain quality criteria, since the most reliable studies will provide the best evidence for making decisions about health care.</a:t>
            </a:r>
            <a:endParaRPr lang="en-US" dirty="0"/>
          </a:p>
        </p:txBody>
      </p:sp>
    </p:spTree>
    <p:extLst>
      <p:ext uri="{BB962C8B-B14F-4D97-AF65-F5344CB8AC3E}">
        <p14:creationId xmlns:p14="http://schemas.microsoft.com/office/powerpoint/2010/main" val="1507643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77026"/>
          </a:xfrm>
        </p:spPr>
        <p:txBody>
          <a:bodyPr/>
          <a:lstStyle/>
          <a:p>
            <a:r>
              <a:rPr lang="en-US" dirty="0" smtClean="0"/>
              <a:t>Don’t go large! Portion size infographic</a:t>
            </a:r>
            <a:endParaRPr lang="en-US" dirty="0"/>
          </a:p>
        </p:txBody>
      </p:sp>
      <p:sp>
        <p:nvSpPr>
          <p:cNvPr id="4" name="Text Placeholder 3"/>
          <p:cNvSpPr>
            <a:spLocks noGrp="1"/>
          </p:cNvSpPr>
          <p:nvPr>
            <p:ph type="body" sz="quarter" idx="11"/>
          </p:nvPr>
        </p:nvSpPr>
        <p:spPr/>
        <p:txBody>
          <a:bodyPr/>
          <a:lstStyle/>
          <a:p>
            <a:r>
              <a:rPr lang="en-US" dirty="0" err="1" smtClean="0"/>
              <a:t>evidentlycochrane.net</a:t>
            </a:r>
            <a:r>
              <a:rPr lang="en-US" dirty="0" smtClean="0"/>
              <a:t>/portion-size, Cochrane UK</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6240" y="1751162"/>
            <a:ext cx="1110460" cy="51068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38" y="2725947"/>
            <a:ext cx="4742337" cy="3116053"/>
          </a:xfrm>
          <a:prstGeom prst="rect">
            <a:avLst/>
          </a:prstGeom>
        </p:spPr>
      </p:pic>
      <p:sp>
        <p:nvSpPr>
          <p:cNvPr id="7" name="Bent Arrow 6"/>
          <p:cNvSpPr/>
          <p:nvPr/>
        </p:nvSpPr>
        <p:spPr>
          <a:xfrm>
            <a:off x="4261448" y="2522491"/>
            <a:ext cx="1147313" cy="203456"/>
          </a:xfrm>
          <a:prstGeom prst="bentArrow">
            <a:avLst/>
          </a:prstGeom>
          <a:solidFill>
            <a:srgbClr val="962D9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4358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68400"/>
          </a:xfrm>
        </p:spPr>
        <p:txBody>
          <a:bodyPr/>
          <a:lstStyle/>
          <a:p>
            <a:r>
              <a:rPr lang="en-US" dirty="0" smtClean="0"/>
              <a:t>Not always about the big-hitters</a:t>
            </a:r>
            <a:endParaRPr lang="en-US" dirty="0"/>
          </a:p>
        </p:txBody>
      </p:sp>
      <p:pic>
        <p:nvPicPr>
          <p:cNvPr id="5" name="Picture 4"/>
          <p:cNvPicPr>
            <a:picLocks noChangeAspect="1"/>
          </p:cNvPicPr>
          <p:nvPr/>
        </p:nvPicPr>
        <p:blipFill rotWithShape="1">
          <a:blip r:embed="rId2"/>
          <a:srcRect l="5387" t="38907" r="1749" b="1409"/>
          <a:stretch/>
        </p:blipFill>
        <p:spPr>
          <a:xfrm>
            <a:off x="2769079" y="4710022"/>
            <a:ext cx="3864634" cy="1837426"/>
          </a:xfrm>
          <a:prstGeom prst="rect">
            <a:avLst/>
          </a:prstGeom>
          <a:ln>
            <a:solidFill>
              <a:schemeClr val="bg2"/>
            </a:solidFill>
          </a:ln>
        </p:spPr>
      </p:pic>
      <p:pic>
        <p:nvPicPr>
          <p:cNvPr id="6" name="Picture 5"/>
          <p:cNvPicPr>
            <a:picLocks noChangeAspect="1"/>
          </p:cNvPicPr>
          <p:nvPr/>
        </p:nvPicPr>
        <p:blipFill>
          <a:blip r:embed="rId3"/>
          <a:stretch>
            <a:fillRect/>
          </a:stretch>
        </p:blipFill>
        <p:spPr>
          <a:xfrm>
            <a:off x="2769079" y="1801800"/>
            <a:ext cx="2568512" cy="2624839"/>
          </a:xfrm>
          <a:prstGeom prst="rect">
            <a:avLst/>
          </a:prstGeom>
          <a:ln>
            <a:solidFill>
              <a:schemeClr val="bg2"/>
            </a:solidFill>
          </a:ln>
        </p:spPr>
      </p:pic>
      <p:pic>
        <p:nvPicPr>
          <p:cNvPr id="7" name="Picture 6"/>
          <p:cNvPicPr>
            <a:picLocks noChangeAspect="1"/>
          </p:cNvPicPr>
          <p:nvPr/>
        </p:nvPicPr>
        <p:blipFill rotWithShape="1">
          <a:blip r:embed="rId4"/>
          <a:srcRect l="6793" t="4522" r="5705" b="3988"/>
          <a:stretch/>
        </p:blipFill>
        <p:spPr>
          <a:xfrm>
            <a:off x="602339" y="2782018"/>
            <a:ext cx="1889186" cy="2846717"/>
          </a:xfrm>
          <a:prstGeom prst="rect">
            <a:avLst/>
          </a:prstGeom>
          <a:ln>
            <a:solidFill>
              <a:schemeClr val="bg2"/>
            </a:solidFill>
          </a:ln>
        </p:spPr>
      </p:pic>
    </p:spTree>
    <p:extLst>
      <p:ext uri="{BB962C8B-B14F-4D97-AF65-F5344CB8AC3E}">
        <p14:creationId xmlns:p14="http://schemas.microsoft.com/office/powerpoint/2010/main" val="1711547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57600"/>
          </a:xfrm>
        </p:spPr>
        <p:txBody>
          <a:bodyPr/>
          <a:lstStyle/>
          <a:p>
            <a:r>
              <a:rPr lang="en-US" dirty="0" smtClean="0"/>
              <a:t>Working with guidelines groups</a:t>
            </a:r>
            <a:endParaRPr lang="en-US" dirty="0"/>
          </a:p>
        </p:txBody>
      </p:sp>
      <p:sp>
        <p:nvSpPr>
          <p:cNvPr id="3" name="Content Placeholder 2"/>
          <p:cNvSpPr>
            <a:spLocks noGrp="1"/>
          </p:cNvSpPr>
          <p:nvPr>
            <p:ph idx="1"/>
          </p:nvPr>
        </p:nvSpPr>
        <p:spPr>
          <a:xfrm>
            <a:off x="439738" y="2398142"/>
            <a:ext cx="6120000" cy="3786657"/>
          </a:xfrm>
        </p:spPr>
        <p:txBody>
          <a:bodyPr/>
          <a:lstStyle/>
          <a:p>
            <a:pPr marL="342900" indent="-342900">
              <a:buFont typeface="Arial" charset="0"/>
              <a:buChar char="•"/>
            </a:pPr>
            <a:r>
              <a:rPr lang="en-US" dirty="0" smtClean="0"/>
              <a:t>Institute of Medicine guidance</a:t>
            </a:r>
          </a:p>
          <a:p>
            <a:pPr marL="342900" indent="-342900">
              <a:buFont typeface="Arial" charset="0"/>
              <a:buChar char="•"/>
            </a:pPr>
            <a:r>
              <a:rPr lang="en-US" dirty="0" smtClean="0"/>
              <a:t>What do we know already?</a:t>
            </a:r>
          </a:p>
          <a:p>
            <a:pPr marL="342900" indent="-342900">
              <a:buFont typeface="Arial" charset="0"/>
              <a:buChar char="•"/>
            </a:pPr>
            <a:r>
              <a:rPr lang="en-US" dirty="0" smtClean="0"/>
              <a:t>What’s in it for Cochrane?</a:t>
            </a:r>
          </a:p>
          <a:p>
            <a:pPr marL="342900" indent="-342900">
              <a:buFont typeface="Arial" charset="0"/>
              <a:buChar char="•"/>
            </a:pPr>
            <a:r>
              <a:rPr lang="en-US" dirty="0" smtClean="0"/>
              <a:t>Recent experiences and learning</a:t>
            </a:r>
          </a:p>
          <a:p>
            <a:pPr marL="342900" indent="-342900">
              <a:buFont typeface="Arial" charset="0"/>
              <a:buChar char="•"/>
            </a:pPr>
            <a:r>
              <a:rPr lang="en-US" dirty="0" smtClean="0"/>
              <a:t>Our goals</a:t>
            </a:r>
            <a:endParaRPr lang="en-US" dirty="0"/>
          </a:p>
        </p:txBody>
      </p:sp>
    </p:spTree>
    <p:extLst>
      <p:ext uri="{BB962C8B-B14F-4D97-AF65-F5344CB8AC3E}">
        <p14:creationId xmlns:p14="http://schemas.microsoft.com/office/powerpoint/2010/main" val="41337412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2"/>
          <a:srcRect l="2069" t="3318" r="2569" b="8840"/>
          <a:stretch/>
        </p:blipFill>
        <p:spPr>
          <a:prstGeom prst="rect">
            <a:avLst/>
          </a:prstGeom>
        </p:spPr>
      </p:pic>
      <p:pic>
        <p:nvPicPr>
          <p:cNvPr id="7" name="Picture Placeholder 5"/>
          <p:cNvPicPr>
            <a:picLocks noChangeAspect="1"/>
          </p:cNvPicPr>
          <p:nvPr/>
        </p:nvPicPr>
        <p:blipFill rotWithShape="1">
          <a:blip r:embed="rId2"/>
          <a:srcRect l="76020" t="92817" r="2029" b="995"/>
          <a:stretch/>
        </p:blipFill>
        <p:spPr>
          <a:xfrm>
            <a:off x="0" y="6374920"/>
            <a:ext cx="2104846" cy="483080"/>
          </a:xfrm>
          <a:prstGeom prst="rect">
            <a:avLst/>
          </a:prstGeom>
          <a:solidFill>
            <a:schemeClr val="accent5"/>
          </a:solidFill>
        </p:spPr>
      </p:pic>
    </p:spTree>
    <p:extLst>
      <p:ext uri="{BB962C8B-B14F-4D97-AF65-F5344CB8AC3E}">
        <p14:creationId xmlns:p14="http://schemas.microsoft.com/office/powerpoint/2010/main" val="37271670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9738" y="3069540"/>
            <a:ext cx="6032500" cy="3302000"/>
          </a:xfrm>
          <a:prstGeom prst="rect">
            <a:avLst/>
          </a:prstGeom>
          <a:ln>
            <a:noFill/>
          </a:ln>
        </p:spPr>
      </p:pic>
      <p:sp>
        <p:nvSpPr>
          <p:cNvPr id="6" name="Content Placeholder 5"/>
          <p:cNvSpPr>
            <a:spLocks noGrp="1"/>
          </p:cNvSpPr>
          <p:nvPr>
            <p:ph idx="1"/>
          </p:nvPr>
        </p:nvSpPr>
        <p:spPr>
          <a:xfrm>
            <a:off x="439738" y="1317600"/>
            <a:ext cx="6120000" cy="3909600"/>
          </a:xfrm>
        </p:spPr>
        <p:txBody>
          <a:bodyPr/>
          <a:lstStyle/>
          <a:p>
            <a:r>
              <a:rPr lang="en-US" dirty="0"/>
              <a:t>1158 Cochrane Reviews used to inform 238 clinical guidelines</a:t>
            </a:r>
            <a:r>
              <a:rPr lang="en-US" dirty="0" smtClean="0"/>
              <a:t>:</a:t>
            </a:r>
            <a:endParaRPr lang="en-US" dirty="0"/>
          </a:p>
          <a:p>
            <a:pPr marL="342900" indent="-342900">
              <a:buFont typeface="Arial" charset="0"/>
              <a:buChar char="•"/>
            </a:pPr>
            <a:r>
              <a:rPr lang="en-US" dirty="0"/>
              <a:t> maximum 49 reviews in one guideline (SIGN asthma guideline, number </a:t>
            </a:r>
            <a:r>
              <a:rPr lang="en-US" dirty="0" smtClean="0"/>
              <a:t>101)</a:t>
            </a:r>
            <a:endParaRPr lang="en-US" dirty="0"/>
          </a:p>
          <a:p>
            <a:endParaRPr lang="en-US" dirty="0"/>
          </a:p>
        </p:txBody>
      </p:sp>
    </p:spTree>
    <p:extLst>
      <p:ext uri="{BB962C8B-B14F-4D97-AF65-F5344CB8AC3E}">
        <p14:creationId xmlns:p14="http://schemas.microsoft.com/office/powerpoint/2010/main" val="2575758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experiences</a:t>
            </a:r>
            <a:endParaRPr lang="en-US" dirty="0"/>
          </a:p>
        </p:txBody>
      </p:sp>
      <p:sp>
        <p:nvSpPr>
          <p:cNvPr id="3" name="Content Placeholder 2"/>
          <p:cNvSpPr>
            <a:spLocks noGrp="1"/>
          </p:cNvSpPr>
          <p:nvPr>
            <p:ph idx="1"/>
          </p:nvPr>
        </p:nvSpPr>
        <p:spPr/>
        <p:txBody>
          <a:bodyPr/>
          <a:lstStyle/>
          <a:p>
            <a:r>
              <a:rPr lang="en-US" dirty="0" smtClean="0"/>
              <a:t>Vitamin A guidelines for WHO</a:t>
            </a:r>
          </a:p>
          <a:p>
            <a:pPr marL="522288" lvl="1" indent="-342900">
              <a:buFont typeface="Arial" charset="0"/>
              <a:buChar char="•"/>
            </a:pPr>
            <a:r>
              <a:rPr lang="en-US" dirty="0" smtClean="0"/>
              <a:t>Important to set the parameters</a:t>
            </a:r>
          </a:p>
          <a:p>
            <a:pPr marL="731838" lvl="2" indent="-342900">
              <a:buFont typeface="Courier New" charset="0"/>
              <a:buChar char="o"/>
            </a:pPr>
            <a:r>
              <a:rPr lang="en-US" dirty="0" smtClean="0"/>
              <a:t>PICOs</a:t>
            </a:r>
          </a:p>
          <a:p>
            <a:pPr marL="731838" lvl="2" indent="-342900">
              <a:buFont typeface="Courier New" charset="0"/>
              <a:buChar char="o"/>
            </a:pPr>
            <a:r>
              <a:rPr lang="en-US" dirty="0" smtClean="0"/>
              <a:t>Types of studies</a:t>
            </a:r>
          </a:p>
          <a:p>
            <a:pPr marL="522288" lvl="1" indent="-342900">
              <a:buFont typeface="Arial" charset="0"/>
              <a:buChar char="•"/>
            </a:pPr>
            <a:r>
              <a:rPr lang="en-US" dirty="0" smtClean="0"/>
              <a:t>Stimulus for the review authors</a:t>
            </a:r>
          </a:p>
          <a:p>
            <a:pPr marL="522288" lvl="1" indent="-342900">
              <a:buFont typeface="Arial" charset="0"/>
              <a:buChar char="•"/>
            </a:pPr>
            <a:r>
              <a:rPr lang="en-US" dirty="0" smtClean="0"/>
              <a:t>Timeliness challenges</a:t>
            </a:r>
            <a:br>
              <a:rPr lang="en-US" dirty="0" smtClean="0"/>
            </a:br>
            <a:endParaRPr lang="en-US" dirty="0" smtClean="0"/>
          </a:p>
          <a:p>
            <a:pPr marL="522288" lvl="1" indent="-342900">
              <a:buFont typeface="Arial" charset="0"/>
              <a:buChar char="•"/>
            </a:pPr>
            <a:r>
              <a:rPr lang="en-US" dirty="0" smtClean="0"/>
              <a:t>Unanticipated benefit of having review authors in the guidelines meeting</a:t>
            </a:r>
          </a:p>
          <a:p>
            <a:pPr marL="522288" lvl="1" indent="-342900">
              <a:buFont typeface="Wingdings" charset="2"/>
              <a:buChar char="Ø"/>
            </a:pPr>
            <a:endParaRPr lang="en-US" dirty="0"/>
          </a:p>
        </p:txBody>
      </p:sp>
    </p:spTree>
    <p:extLst>
      <p:ext uri="{BB962C8B-B14F-4D97-AF65-F5344CB8AC3E}">
        <p14:creationId xmlns:p14="http://schemas.microsoft.com/office/powerpoint/2010/main" val="2713541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57115"/>
          </a:xfrm>
        </p:spPr>
        <p:txBody>
          <a:bodyPr/>
          <a:lstStyle/>
          <a:p>
            <a:r>
              <a:rPr lang="en-US" dirty="0" smtClean="0"/>
              <a:t>Technology and crowds: the “living review”</a:t>
            </a:r>
            <a:endParaRPr lang="en-US" dirty="0"/>
          </a:p>
        </p:txBody>
      </p:sp>
      <p:sp>
        <p:nvSpPr>
          <p:cNvPr id="3" name="Content Placeholder 2"/>
          <p:cNvSpPr>
            <a:spLocks noGrp="1"/>
          </p:cNvSpPr>
          <p:nvPr>
            <p:ph idx="1"/>
          </p:nvPr>
        </p:nvSpPr>
        <p:spPr>
          <a:xfrm>
            <a:off x="439738" y="2406770"/>
            <a:ext cx="6120000" cy="3778030"/>
          </a:xfrm>
        </p:spPr>
        <p:txBody>
          <a:bodyPr/>
          <a:lstStyle/>
          <a:p>
            <a:r>
              <a:rPr lang="en-US" dirty="0" smtClean="0">
                <a:latin typeface="+mn-lt"/>
              </a:rPr>
              <a:t>Project Transform</a:t>
            </a:r>
            <a:endParaRPr lang="en-US" dirty="0"/>
          </a:p>
          <a:p>
            <a:r>
              <a:rPr lang="en-US" dirty="0" smtClean="0"/>
              <a:t>4 elements:</a:t>
            </a:r>
            <a:endParaRPr lang="en-US" dirty="0"/>
          </a:p>
          <a:p>
            <a:pPr marL="342900" indent="-342900">
              <a:buFont typeface="Arial" charset="0"/>
              <a:buChar char="•"/>
            </a:pPr>
            <a:r>
              <a:rPr lang="en-US" dirty="0"/>
              <a:t>Pipeline</a:t>
            </a:r>
          </a:p>
          <a:p>
            <a:pPr marL="342900" indent="-342900">
              <a:buFont typeface="Arial" charset="0"/>
              <a:buChar char="•"/>
            </a:pPr>
            <a:r>
              <a:rPr lang="en-US" dirty="0"/>
              <a:t>Getting involved</a:t>
            </a:r>
          </a:p>
          <a:p>
            <a:pPr marL="342900" indent="-342900">
              <a:buFont typeface="Arial" charset="0"/>
              <a:buChar char="•"/>
            </a:pPr>
            <a:r>
              <a:rPr lang="en-US" dirty="0"/>
              <a:t>Information exchange</a:t>
            </a:r>
          </a:p>
          <a:p>
            <a:pPr marL="342900" indent="-342900">
              <a:buFont typeface="Arial" charset="0"/>
              <a:buChar char="•"/>
            </a:pPr>
            <a:r>
              <a:rPr lang="en-US" dirty="0"/>
              <a:t>New production processes</a:t>
            </a:r>
          </a:p>
          <a:p>
            <a:endParaRPr lang="en-US" dirty="0"/>
          </a:p>
        </p:txBody>
      </p:sp>
      <p:pic>
        <p:nvPicPr>
          <p:cNvPr id="4" name="Picture 3"/>
          <p:cNvPicPr>
            <a:picLocks noChangeAspect="1"/>
          </p:cNvPicPr>
          <p:nvPr/>
        </p:nvPicPr>
        <p:blipFill>
          <a:blip r:embed="rId2"/>
          <a:stretch>
            <a:fillRect/>
          </a:stretch>
        </p:blipFill>
        <p:spPr>
          <a:xfrm>
            <a:off x="3883848" y="2302641"/>
            <a:ext cx="2806700" cy="711200"/>
          </a:xfrm>
          <a:prstGeom prst="rect">
            <a:avLst/>
          </a:prstGeom>
        </p:spPr>
      </p:pic>
      <p:pic>
        <p:nvPicPr>
          <p:cNvPr id="5" name="Picture 4"/>
          <p:cNvPicPr>
            <a:picLocks noChangeAspect="1"/>
          </p:cNvPicPr>
          <p:nvPr/>
        </p:nvPicPr>
        <p:blipFill>
          <a:blip r:embed="rId3"/>
          <a:stretch>
            <a:fillRect/>
          </a:stretch>
        </p:blipFill>
        <p:spPr>
          <a:xfrm>
            <a:off x="3715225" y="2909711"/>
            <a:ext cx="3143946" cy="3753556"/>
          </a:xfrm>
          <a:prstGeom prst="rect">
            <a:avLst/>
          </a:prstGeom>
        </p:spPr>
      </p:pic>
    </p:spTree>
    <p:extLst>
      <p:ext uri="{BB962C8B-B14F-4D97-AF65-F5344CB8AC3E}">
        <p14:creationId xmlns:p14="http://schemas.microsoft.com/office/powerpoint/2010/main" val="42073449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i="1" dirty="0"/>
              <a:t>living review</a:t>
            </a:r>
            <a:r>
              <a:rPr lang="en-US" dirty="0"/>
              <a:t>”</a:t>
            </a:r>
            <a:endParaRPr lang="en-GB" dirty="0"/>
          </a:p>
        </p:txBody>
      </p:sp>
      <p:sp>
        <p:nvSpPr>
          <p:cNvPr id="5" name="Content Placeholder 4"/>
          <p:cNvSpPr>
            <a:spLocks noGrp="1"/>
          </p:cNvSpPr>
          <p:nvPr>
            <p:ph idx="1"/>
          </p:nvPr>
        </p:nvSpPr>
        <p:spPr/>
        <p:txBody>
          <a:bodyPr/>
          <a:lstStyle/>
          <a:p>
            <a:r>
              <a:rPr lang="en-GB" i="1" dirty="0" smtClean="0"/>
              <a:t>“How </a:t>
            </a:r>
            <a:r>
              <a:rPr lang="en-GB" i="1" dirty="0"/>
              <a:t>much of what you do would be different if we could achieve even a 1 log (90%) reduction in time to produce a review or a review update</a:t>
            </a:r>
            <a:r>
              <a:rPr lang="en-GB" i="1" dirty="0" smtClean="0"/>
              <a:t>?” </a:t>
            </a:r>
            <a:endParaRPr lang="en-GB" i="1" dirty="0"/>
          </a:p>
          <a:p>
            <a:r>
              <a:rPr lang="en-GB" dirty="0" smtClean="0"/>
              <a:t>Julian </a:t>
            </a:r>
            <a:r>
              <a:rPr lang="en-GB" dirty="0"/>
              <a:t>Elliott</a:t>
            </a:r>
          </a:p>
          <a:p>
            <a:endParaRPr lang="en-US" dirty="0"/>
          </a:p>
        </p:txBody>
      </p:sp>
      <p:pic>
        <p:nvPicPr>
          <p:cNvPr id="3" name="Picture 2"/>
          <p:cNvPicPr>
            <a:picLocks noChangeAspect="1"/>
          </p:cNvPicPr>
          <p:nvPr/>
        </p:nvPicPr>
        <p:blipFill>
          <a:blip r:embed="rId3"/>
          <a:stretch>
            <a:fillRect/>
          </a:stretch>
        </p:blipFill>
        <p:spPr>
          <a:xfrm>
            <a:off x="321735" y="3885827"/>
            <a:ext cx="2701097" cy="1206773"/>
          </a:xfrm>
          <a:prstGeom prst="rect">
            <a:avLst/>
          </a:prstGeom>
        </p:spPr>
      </p:pic>
      <p:pic>
        <p:nvPicPr>
          <p:cNvPr id="4" name="Picture 3"/>
          <p:cNvPicPr>
            <a:picLocks noChangeAspect="1"/>
          </p:cNvPicPr>
          <p:nvPr/>
        </p:nvPicPr>
        <p:blipFill>
          <a:blip r:embed="rId4"/>
          <a:stretch>
            <a:fillRect/>
          </a:stretch>
        </p:blipFill>
        <p:spPr>
          <a:xfrm>
            <a:off x="439738" y="5092600"/>
            <a:ext cx="2600325" cy="1092200"/>
          </a:xfrm>
          <a:prstGeom prst="rect">
            <a:avLst/>
          </a:prstGeom>
        </p:spPr>
      </p:pic>
      <p:pic>
        <p:nvPicPr>
          <p:cNvPr id="91141" name="Picture 5"/>
          <p:cNvPicPr>
            <a:picLocks noChangeAspect="1" noChangeArrowheads="1"/>
          </p:cNvPicPr>
          <p:nvPr/>
        </p:nvPicPr>
        <p:blipFill>
          <a:blip r:embed="rId5" cstate="print"/>
          <a:srcRect/>
          <a:stretch>
            <a:fillRect/>
          </a:stretch>
        </p:blipFill>
        <p:spPr bwMode="auto">
          <a:xfrm>
            <a:off x="3423669" y="5060850"/>
            <a:ext cx="2324100" cy="1123950"/>
          </a:xfrm>
          <a:prstGeom prst="rect">
            <a:avLst/>
          </a:prstGeom>
          <a:noFill/>
          <a:ln w="9525">
            <a:noFill/>
            <a:miter lim="800000"/>
            <a:headEnd/>
            <a:tailEnd/>
          </a:ln>
        </p:spPr>
      </p:pic>
    </p:spTree>
    <p:extLst>
      <p:ext uri="{BB962C8B-B14F-4D97-AF65-F5344CB8AC3E}">
        <p14:creationId xmlns:p14="http://schemas.microsoft.com/office/powerpoint/2010/main" val="223316474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Translating Cochrane</a:t>
            </a:r>
            <a:endParaRPr lang="en-GB"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1088463"/>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translate?</a:t>
            </a:r>
            <a:endParaRPr lang="en-GB" dirty="0"/>
          </a:p>
        </p:txBody>
      </p:sp>
      <p:pic>
        <p:nvPicPr>
          <p:cNvPr id="4" name="Content Placeholder 3" descr="Screen Shot 2015-08-18 at 15.51.53.pn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35" r="3635" b="1153"/>
          <a:stretch/>
        </p:blipFill>
        <p:spPr>
          <a:xfrm>
            <a:off x="439738" y="2232000"/>
            <a:ext cx="6156000" cy="3771985"/>
          </a:xfrm>
          <a:prstGeom prst="rect">
            <a:avLst/>
          </a:prstGeom>
        </p:spPr>
      </p:pic>
      <p:sp>
        <p:nvSpPr>
          <p:cNvPr id="3" name="Text Placeholder 2"/>
          <p:cNvSpPr>
            <a:spLocks noGrp="1"/>
          </p:cNvSpPr>
          <p:nvPr>
            <p:ph type="body" sz="quarter" idx="11"/>
          </p:nvPr>
        </p:nvSpPr>
        <p:spPr/>
        <p:txBody>
          <a:bodyPr/>
          <a:lstStyle/>
          <a:p>
            <a:r>
              <a:rPr lang="en-US" dirty="0" err="1" smtClean="0"/>
              <a:t>magic.piktochart.com</a:t>
            </a:r>
            <a:r>
              <a:rPr lang="en-US" dirty="0" smtClean="0"/>
              <a:t>/output/6916280-cochrane-translations-infographic</a:t>
            </a:r>
            <a:endParaRPr lang="en-US" dirty="0"/>
          </a:p>
        </p:txBody>
      </p:sp>
    </p:spTree>
    <p:extLst>
      <p:ext uri="{BB962C8B-B14F-4D97-AF65-F5344CB8AC3E}">
        <p14:creationId xmlns:p14="http://schemas.microsoft.com/office/powerpoint/2010/main" val="1070961243"/>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Cochrane story</a:t>
            </a:r>
            <a:endParaRPr lang="en-US" dirty="0"/>
          </a:p>
        </p:txBody>
      </p:sp>
      <p:pic>
        <p:nvPicPr>
          <p:cNvPr id="7" name="Picture 6" descr="Cochrane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417" y="3570970"/>
            <a:ext cx="5766192" cy="1186929"/>
          </a:xfrm>
          <a:prstGeom prst="rect">
            <a:avLst/>
          </a:prstGeom>
        </p:spPr>
      </p:pic>
      <p:sp>
        <p:nvSpPr>
          <p:cNvPr id="8" name="Rectangle 7"/>
          <p:cNvSpPr/>
          <p:nvPr/>
        </p:nvSpPr>
        <p:spPr>
          <a:xfrm>
            <a:off x="382848" y="392219"/>
            <a:ext cx="2166360" cy="494944"/>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524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GB" altLang="zh-CN" dirty="0" smtClean="0"/>
              <a:t>Why translate?</a:t>
            </a:r>
            <a:endParaRPr kumimoji="1" lang="zh-CN" altLang="en-US" dirty="0"/>
          </a:p>
        </p:txBody>
      </p:sp>
      <p:sp>
        <p:nvSpPr>
          <p:cNvPr id="8" name="Content Placeholder 7"/>
          <p:cNvSpPr>
            <a:spLocks noGrp="1"/>
          </p:cNvSpPr>
          <p:nvPr>
            <p:ph idx="1"/>
          </p:nvPr>
        </p:nvSpPr>
        <p:spPr/>
        <p:txBody>
          <a:bodyPr/>
          <a:lstStyle/>
          <a:p>
            <a:r>
              <a:rPr kumimoji="1" lang="en-GB" altLang="zh-CN" dirty="0"/>
              <a:t>Our vision is a world of improved health where  decisions about health and healthcare are informed by high-quality, relevant and up-to-date synthesized evidence.</a:t>
            </a:r>
            <a:endParaRPr kumimoji="1" lang="zh-CN" altLang="en-US" dirty="0"/>
          </a:p>
          <a:p>
            <a:endParaRPr lang="en-US" dirty="0"/>
          </a:p>
        </p:txBody>
      </p:sp>
      <p:pic>
        <p:nvPicPr>
          <p:cNvPr id="9" name="Picture 8"/>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13341" y="1977737"/>
            <a:ext cx="7253292" cy="3579094"/>
          </a:xfrm>
          <a:prstGeom prst="rect">
            <a:avLst/>
          </a:prstGeom>
        </p:spPr>
      </p:pic>
    </p:spTree>
    <p:extLst>
      <p:ext uri="{BB962C8B-B14F-4D97-AF65-F5344CB8AC3E}">
        <p14:creationId xmlns:p14="http://schemas.microsoft.com/office/powerpoint/2010/main" val="19601367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Cochrane translations</a:t>
            </a:r>
            <a:endParaRPr lang="en-US" dirty="0"/>
          </a:p>
        </p:txBody>
      </p:sp>
      <p:pic>
        <p:nvPicPr>
          <p:cNvPr id="9" name="Picture Placeholder 8"/>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579" t="3676" r="3579"/>
          <a:stretch/>
        </p:blipFill>
        <p:spPr>
          <a:xfrm>
            <a:off x="439738" y="2286000"/>
            <a:ext cx="6156000" cy="3675736"/>
          </a:xfrm>
        </p:spPr>
      </p:pic>
      <p:sp>
        <p:nvSpPr>
          <p:cNvPr id="8" name="Text Placeholder 7"/>
          <p:cNvSpPr>
            <a:spLocks noGrp="1"/>
          </p:cNvSpPr>
          <p:nvPr>
            <p:ph type="body" sz="quarter" idx="11"/>
          </p:nvPr>
        </p:nvSpPr>
        <p:spPr/>
        <p:txBody>
          <a:bodyPr/>
          <a:lstStyle/>
          <a:p>
            <a:r>
              <a:rPr lang="en-US" dirty="0" err="1" smtClean="0"/>
              <a:t>magic.piktochart.com</a:t>
            </a:r>
            <a:r>
              <a:rPr lang="en-US" dirty="0" smtClean="0"/>
              <a:t>/output/6916280-cochrane-translations-infographic</a:t>
            </a:r>
            <a:endParaRPr lang="en-US" dirty="0"/>
          </a:p>
        </p:txBody>
      </p:sp>
    </p:spTree>
    <p:extLst>
      <p:ext uri="{BB962C8B-B14F-4D97-AF65-F5344CB8AC3E}">
        <p14:creationId xmlns:p14="http://schemas.microsoft.com/office/powerpoint/2010/main" val="161938034"/>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GB" altLang="zh-CN" dirty="0" smtClean="0"/>
              <a:t>Our 3 most translated Reviews</a:t>
            </a:r>
            <a:endParaRPr kumimoji="1" lang="zh-CN" altLang="en-US" dirty="0"/>
          </a:p>
        </p:txBody>
      </p:sp>
      <p:sp>
        <p:nvSpPr>
          <p:cNvPr id="3" name="Text Placeholder 2"/>
          <p:cNvSpPr>
            <a:spLocks noGrp="1"/>
          </p:cNvSpPr>
          <p:nvPr>
            <p:ph type="body" sz="quarter" idx="11"/>
          </p:nvPr>
        </p:nvSpPr>
        <p:spPr/>
        <p:txBody>
          <a:bodyPr/>
          <a:lstStyle/>
          <a:p>
            <a:r>
              <a:rPr lang="en-US" dirty="0" err="1" smtClean="0"/>
              <a:t>magic.piktochart.com</a:t>
            </a:r>
            <a:r>
              <a:rPr lang="en-US" dirty="0" smtClean="0"/>
              <a:t>/output/6916280-cochrane-translations-infographic</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38" y="2887932"/>
            <a:ext cx="6120000" cy="1991489"/>
          </a:xfrm>
          <a:prstGeom prst="rect">
            <a:avLst/>
          </a:prstGeom>
        </p:spPr>
      </p:pic>
    </p:spTree>
    <p:extLst>
      <p:ext uri="{BB962C8B-B14F-4D97-AF65-F5344CB8AC3E}">
        <p14:creationId xmlns:p14="http://schemas.microsoft.com/office/powerpoint/2010/main" val="830756689"/>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srcRect t="1961" b="1961"/>
          <a:stretch>
            <a:fillRect/>
          </a:stretch>
        </p:blipFill>
        <p:spPr>
          <a:prstGeom prst="rect">
            <a:avLst/>
          </a:prstGeom>
        </p:spPr>
      </p:pic>
      <p:sp>
        <p:nvSpPr>
          <p:cNvPr id="5" name="TextBox 4"/>
          <p:cNvSpPr txBox="1"/>
          <p:nvPr/>
        </p:nvSpPr>
        <p:spPr>
          <a:xfrm>
            <a:off x="182913" y="6005745"/>
            <a:ext cx="2810453" cy="646331"/>
          </a:xfrm>
          <a:prstGeom prst="rect">
            <a:avLst/>
          </a:prstGeom>
          <a:solidFill>
            <a:srgbClr val="002060"/>
          </a:solidFill>
          <a:ln>
            <a:solidFill>
              <a:srgbClr val="002060"/>
            </a:solidFill>
          </a:ln>
        </p:spPr>
        <p:txBody>
          <a:bodyPr wrap="square" rtlCol="0">
            <a:spAutoFit/>
          </a:bodyPr>
          <a:lstStyle/>
          <a:p>
            <a:r>
              <a:rPr lang="en-GB" sz="3600" dirty="0">
                <a:solidFill>
                  <a:schemeClr val="bg1"/>
                </a:solidFill>
              </a:rPr>
              <a:t>c</a:t>
            </a:r>
            <a:r>
              <a:rPr lang="en-GB" sz="3600" dirty="0" smtClean="0">
                <a:solidFill>
                  <a:schemeClr val="bg1"/>
                </a:solidFill>
              </a:rPr>
              <a:t>ochrane.org</a:t>
            </a:r>
            <a:endParaRPr lang="en-GB" sz="3600" dirty="0">
              <a:solidFill>
                <a:schemeClr val="bg1"/>
              </a:solidFill>
            </a:endParaRPr>
          </a:p>
        </p:txBody>
      </p:sp>
    </p:spTree>
    <p:extLst>
      <p:ext uri="{BB962C8B-B14F-4D97-AF65-F5344CB8AC3E}">
        <p14:creationId xmlns:p14="http://schemas.microsoft.com/office/powerpoint/2010/main" val="173648287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creen Shot 2015-09-08 at 16.08.38.pn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017" b="4017"/>
          <a:stretch>
            <a:fillRect/>
          </a:stretch>
        </p:blipFill>
        <p:spPr>
          <a:noFill/>
        </p:spPr>
      </p:pic>
      <p:sp>
        <p:nvSpPr>
          <p:cNvPr id="4" name="TextBox 3"/>
          <p:cNvSpPr txBox="1"/>
          <p:nvPr/>
        </p:nvSpPr>
        <p:spPr>
          <a:xfrm>
            <a:off x="178871" y="6030217"/>
            <a:ext cx="3444224"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cochrane.org/de</a:t>
            </a:r>
            <a:endParaRPr lang="en-GB" sz="3600" dirty="0">
              <a:solidFill>
                <a:schemeClr val="bg1"/>
              </a:solidFill>
            </a:endParaRPr>
          </a:p>
        </p:txBody>
      </p:sp>
    </p:spTree>
    <p:extLst>
      <p:ext uri="{BB962C8B-B14F-4D97-AF65-F5344CB8AC3E}">
        <p14:creationId xmlns:p14="http://schemas.microsoft.com/office/powerpoint/2010/main" val="764934202"/>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creen Shot 2015-09-09 at 10.46.37.pn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31" r="1231"/>
          <a:stretch/>
        </p:blipFill>
        <p:spPr>
          <a:solidFill>
            <a:schemeClr val="bg1"/>
          </a:solidFill>
        </p:spPr>
      </p:pic>
      <p:sp>
        <p:nvSpPr>
          <p:cNvPr id="4" name="TextBox 3"/>
          <p:cNvSpPr txBox="1"/>
          <p:nvPr/>
        </p:nvSpPr>
        <p:spPr>
          <a:xfrm>
            <a:off x="191568" y="6025691"/>
            <a:ext cx="3336635"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a:t>
            </a:r>
            <a:r>
              <a:rPr lang="en-GB" sz="3600" dirty="0" err="1" smtClean="0">
                <a:solidFill>
                  <a:schemeClr val="bg1"/>
                </a:solidFill>
              </a:rPr>
              <a:t>fr</a:t>
            </a:r>
            <a:endParaRPr lang="en-GB" sz="3600" dirty="0">
              <a:solidFill>
                <a:schemeClr val="bg1"/>
              </a:solidFill>
            </a:endParaRPr>
          </a:p>
        </p:txBody>
      </p:sp>
    </p:spTree>
    <p:extLst>
      <p:ext uri="{BB962C8B-B14F-4D97-AF65-F5344CB8AC3E}">
        <p14:creationId xmlns:p14="http://schemas.microsoft.com/office/powerpoint/2010/main" val="13181107"/>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creen Shot 2015-09-09 at 10.51.16.pn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0" r="120"/>
          <a:stretch>
            <a:fillRect/>
          </a:stretch>
        </p:blipFill>
        <p:spPr/>
      </p:pic>
      <p:sp>
        <p:nvSpPr>
          <p:cNvPr id="3" name="TextBox 2"/>
          <p:cNvSpPr txBox="1"/>
          <p:nvPr/>
        </p:nvSpPr>
        <p:spPr>
          <a:xfrm>
            <a:off x="167717" y="6045804"/>
            <a:ext cx="3386367"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a:t>
            </a:r>
            <a:r>
              <a:rPr lang="en-GB" sz="3600" dirty="0" err="1" smtClean="0">
                <a:solidFill>
                  <a:schemeClr val="bg1"/>
                </a:solidFill>
              </a:rPr>
              <a:t>es</a:t>
            </a:r>
            <a:endParaRPr lang="en-GB" sz="3600" dirty="0">
              <a:solidFill>
                <a:schemeClr val="bg1"/>
              </a:solidFill>
            </a:endParaRPr>
          </a:p>
        </p:txBody>
      </p:sp>
    </p:spTree>
    <p:extLst>
      <p:ext uri="{BB962C8B-B14F-4D97-AF65-F5344CB8AC3E}">
        <p14:creationId xmlns:p14="http://schemas.microsoft.com/office/powerpoint/2010/main" val="1417464632"/>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srcRect t="4356" b="4356"/>
          <a:stretch>
            <a:fillRect/>
          </a:stretch>
        </p:blipFill>
        <p:spPr>
          <a:prstGeom prst="rect">
            <a:avLst/>
          </a:prstGeom>
        </p:spPr>
      </p:pic>
      <p:sp>
        <p:nvSpPr>
          <p:cNvPr id="7" name="TextBox 6"/>
          <p:cNvSpPr txBox="1"/>
          <p:nvPr/>
        </p:nvSpPr>
        <p:spPr>
          <a:xfrm>
            <a:off x="178870" y="6030217"/>
            <a:ext cx="3383839"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a:t>
            </a:r>
            <a:r>
              <a:rPr lang="en-GB" sz="3600" dirty="0" err="1" smtClean="0">
                <a:solidFill>
                  <a:schemeClr val="bg1"/>
                </a:solidFill>
              </a:rPr>
              <a:t>ru</a:t>
            </a:r>
            <a:endParaRPr lang="en-GB" sz="3600" dirty="0">
              <a:solidFill>
                <a:schemeClr val="bg1"/>
              </a:solidFill>
            </a:endParaRPr>
          </a:p>
        </p:txBody>
      </p:sp>
    </p:spTree>
    <p:extLst>
      <p:ext uri="{BB962C8B-B14F-4D97-AF65-F5344CB8AC3E}">
        <p14:creationId xmlns:p14="http://schemas.microsoft.com/office/powerpoint/2010/main" val="997392554"/>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8-19 at 12.05.59.pn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101" b="6101"/>
          <a:stretch>
            <a:fillRect/>
          </a:stretch>
        </p:blipFill>
        <p:spPr/>
      </p:pic>
      <p:sp>
        <p:nvSpPr>
          <p:cNvPr id="5" name="TextBox 4"/>
          <p:cNvSpPr txBox="1"/>
          <p:nvPr/>
        </p:nvSpPr>
        <p:spPr>
          <a:xfrm>
            <a:off x="175607" y="6039754"/>
            <a:ext cx="4508537"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a:t>
            </a:r>
            <a:r>
              <a:rPr lang="en-GB" sz="3600" dirty="0" err="1" smtClean="0">
                <a:solidFill>
                  <a:schemeClr val="bg1"/>
                </a:solidFill>
              </a:rPr>
              <a:t>zh</a:t>
            </a:r>
            <a:r>
              <a:rPr lang="en-GB" sz="3600" dirty="0" smtClean="0">
                <a:solidFill>
                  <a:schemeClr val="bg1"/>
                </a:solidFill>
              </a:rPr>
              <a:t>-hans</a:t>
            </a:r>
            <a:endParaRPr lang="en-GB" sz="3600" dirty="0">
              <a:solidFill>
                <a:schemeClr val="bg1"/>
              </a:solidFill>
            </a:endParaRPr>
          </a:p>
        </p:txBody>
      </p:sp>
    </p:spTree>
    <p:extLst>
      <p:ext uri="{BB962C8B-B14F-4D97-AF65-F5344CB8AC3E}">
        <p14:creationId xmlns:p14="http://schemas.microsoft.com/office/powerpoint/2010/main" val="2066790243"/>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1" lang="zh-CN" altLang="en-US" dirty="0"/>
          </a:p>
        </p:txBody>
      </p:sp>
      <p:pic>
        <p:nvPicPr>
          <p:cNvPr id="4" name="Content Placeholder 3" descr="Screen Shot 2015-08-18 at 15.55.46.png"/>
          <p:cNvPicPr>
            <a:picLocks noGrp="1" noChangeAspect="1"/>
          </p:cNvPicPr>
          <p:nvPr>
            <p:ph idx="1"/>
          </p:nvPr>
        </p:nvPicPr>
        <p:blipFill>
          <a:blip r:embed="rId2">
            <a:extLst>
              <a:ext uri="{28A0092B-C50C-407E-A947-70E740481C1C}">
                <a14:useLocalDpi xmlns:a14="http://schemas.microsoft.com/office/drawing/2010/main" val="0"/>
              </a:ext>
            </a:extLst>
          </a:blip>
          <a:srcRect t="83" b="83"/>
          <a:stretch>
            <a:fillRect/>
          </a:stretch>
        </p:blipFill>
        <p:spPr>
          <a:xfrm>
            <a:off x="-1" y="0"/>
            <a:ext cx="9181595" cy="6858000"/>
          </a:xfrm>
        </p:spPr>
      </p:pic>
    </p:spTree>
    <p:extLst>
      <p:ext uri="{BB962C8B-B14F-4D97-AF65-F5344CB8AC3E}">
        <p14:creationId xmlns:p14="http://schemas.microsoft.com/office/powerpoint/2010/main" val="99562387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logo tells a story</a:t>
            </a:r>
            <a:endParaRPr lang="en-US" dirty="0"/>
          </a:p>
        </p:txBody>
      </p:sp>
      <p:sp>
        <p:nvSpPr>
          <p:cNvPr id="3" name="Content Placeholder 2"/>
          <p:cNvSpPr>
            <a:spLocks noGrp="1"/>
          </p:cNvSpPr>
          <p:nvPr>
            <p:ph idx="1"/>
          </p:nvPr>
        </p:nvSpPr>
        <p:spPr/>
        <p:txBody>
          <a:bodyPr/>
          <a:lstStyle/>
          <a:p>
            <a:r>
              <a:rPr lang="en-GB" dirty="0"/>
              <a:t>The circle formed by two ‘C’ shapes represents our global collaboration. </a:t>
            </a:r>
          </a:p>
          <a:p>
            <a:r>
              <a:rPr lang="en-GB" dirty="0"/>
              <a:t>The lines within illustrate the summary results from an iconic systematic review. Each horizontal line represents the results of one study, while the diamond represents the combined result, our best estimate of whether the treatment is effective or harmful. </a:t>
            </a:r>
          </a:p>
          <a:p>
            <a:r>
              <a:rPr lang="en-GB" dirty="0"/>
              <a:t>The diamond sits clearly to the left of the vertical line representing “no difference”, therefore the evidence indicates that the treatment is beneficial. We call this representation a “forest plot”</a:t>
            </a:r>
            <a:r>
              <a:rPr lang="en-GB" dirty="0" smtClean="0"/>
              <a:t>.</a:t>
            </a:r>
            <a:endParaRPr lang="en-GB" dirty="0"/>
          </a:p>
        </p:txBody>
      </p:sp>
    </p:spTree>
    <p:extLst>
      <p:ext uri="{BB962C8B-B14F-4D97-AF65-F5344CB8AC3E}">
        <p14:creationId xmlns:p14="http://schemas.microsoft.com/office/powerpoint/2010/main" val="3883122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Content Placeholder 2"/>
          <p:cNvSpPr>
            <a:spLocks noGrp="1"/>
          </p:cNvSpPr>
          <p:nvPr>
            <p:ph idx="1"/>
          </p:nvPr>
        </p:nvSpPr>
        <p:spPr/>
        <p:txBody>
          <a:bodyPr/>
          <a:lstStyle/>
          <a:p>
            <a:r>
              <a:rPr lang="en-GB" dirty="0"/>
              <a:t>If you require further information about Cochrane’s brand please contact the Communications and External Affairs Department (CEAD). </a:t>
            </a:r>
          </a:p>
          <a:p>
            <a:r>
              <a:rPr lang="en-GB" dirty="0">
                <a:latin typeface="+mn-lt"/>
              </a:rPr>
              <a:t>Email: </a:t>
            </a:r>
            <a:r>
              <a:rPr lang="en-GB" dirty="0" err="1">
                <a:latin typeface="+mn-lt"/>
              </a:rPr>
              <a:t>cead@lists.cochrane.org</a:t>
            </a:r>
            <a:endParaRPr lang="en-GB" dirty="0">
              <a:latin typeface="+mn-lt"/>
            </a:endParaRPr>
          </a:p>
          <a:p>
            <a:r>
              <a:rPr lang="en-GB" dirty="0"/>
              <a:t>St Albans House </a:t>
            </a:r>
            <a:r>
              <a:rPr lang="en-GB" dirty="0" smtClean="0"/>
              <a:t/>
            </a:r>
            <a:br>
              <a:rPr lang="en-GB" dirty="0" smtClean="0"/>
            </a:br>
            <a:r>
              <a:rPr lang="en-GB" dirty="0" smtClean="0"/>
              <a:t>57</a:t>
            </a:r>
            <a:r>
              <a:rPr lang="en-GB" dirty="0"/>
              <a:t>–59 Haymarket </a:t>
            </a:r>
            <a:r>
              <a:rPr lang="en-GB" dirty="0" smtClean="0"/>
              <a:t/>
            </a:r>
            <a:br>
              <a:rPr lang="en-GB" dirty="0" smtClean="0"/>
            </a:br>
            <a:r>
              <a:rPr lang="en-GB" dirty="0" smtClean="0"/>
              <a:t>London </a:t>
            </a:r>
            <a:r>
              <a:rPr lang="en-GB" dirty="0"/>
              <a:t>SW1</a:t>
            </a:r>
          </a:p>
          <a:p>
            <a:endParaRPr lang="en-US" dirty="0"/>
          </a:p>
        </p:txBody>
      </p:sp>
    </p:spTree>
    <p:extLst>
      <p:ext uri="{BB962C8B-B14F-4D97-AF65-F5344CB8AC3E}">
        <p14:creationId xmlns:p14="http://schemas.microsoft.com/office/powerpoint/2010/main" val="1543809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738" y="1316736"/>
            <a:ext cx="6120000" cy="4868064"/>
          </a:xfrm>
        </p:spPr>
        <p:txBody>
          <a:bodyPr/>
          <a:lstStyle/>
          <a:p>
            <a:r>
              <a:rPr lang="en-GB" dirty="0"/>
              <a:t>This forest plot within our logo illustrates an example of the potential for systematic reviews to improve health care. It shows that corticosteroids given to women who are about to give birth prematurely can save the life of the </a:t>
            </a:r>
            <a:r>
              <a:rPr lang="en-GB" dirty="0" err="1" smtClean="0"/>
              <a:t>newborn</a:t>
            </a:r>
            <a:r>
              <a:rPr lang="en-GB" dirty="0" smtClean="0"/>
              <a:t> </a:t>
            </a:r>
            <a:r>
              <a:rPr lang="en-GB" dirty="0"/>
              <a:t>child. </a:t>
            </a:r>
          </a:p>
          <a:p>
            <a:r>
              <a:rPr lang="en-GB" dirty="0"/>
              <a:t>Despite several trials showing the benefit of corticosteroids, adoption of the treatment among obstetricians was slow. The systematic review published by Crowley et al., was influential in increasing use of this treatment. This simple intervention has probably saved thousands of premature babies</a:t>
            </a:r>
            <a:r>
              <a:rPr lang="en-GB" dirty="0" smtClean="0"/>
              <a:t>.</a:t>
            </a:r>
            <a:endParaRPr lang="en-GB" dirty="0"/>
          </a:p>
          <a:p>
            <a:r>
              <a:rPr lang="en-GB" dirty="0"/>
              <a:t>During the past 20 years Cochrane has progressed the way healthcare decisions are made. And now we’re leading another change, as outlined by </a:t>
            </a:r>
            <a:r>
              <a:rPr lang="en-GB" i="1" dirty="0"/>
              <a:t>Strategy to 2020</a:t>
            </a:r>
            <a:r>
              <a:rPr lang="en-GB" dirty="0"/>
              <a:t>. A visible expression of this change is our new brand identity. </a:t>
            </a:r>
          </a:p>
          <a:p>
            <a:endParaRPr lang="en-GB" dirty="0"/>
          </a:p>
          <a:p>
            <a:endParaRPr lang="en-US" dirty="0"/>
          </a:p>
        </p:txBody>
      </p:sp>
    </p:spTree>
    <p:extLst>
      <p:ext uri="{BB962C8B-B14F-4D97-AF65-F5344CB8AC3E}">
        <p14:creationId xmlns:p14="http://schemas.microsoft.com/office/powerpoint/2010/main" val="3980896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Vision and Mission</a:t>
            </a:r>
            <a:endParaRPr lang="en-US" dirty="0"/>
          </a:p>
        </p:txBody>
      </p:sp>
      <p:sp>
        <p:nvSpPr>
          <p:cNvPr id="3" name="Content Placeholder 2"/>
          <p:cNvSpPr>
            <a:spLocks noGrp="1"/>
          </p:cNvSpPr>
          <p:nvPr>
            <p:ph idx="1"/>
          </p:nvPr>
        </p:nvSpPr>
        <p:spPr>
          <a:xfrm>
            <a:off x="439737" y="2275200"/>
            <a:ext cx="6655329" cy="3909600"/>
          </a:xfrm>
        </p:spPr>
        <p:txBody>
          <a:bodyPr/>
          <a:lstStyle/>
          <a:p>
            <a:r>
              <a:rPr lang="en-US" sz="2400" b="1" dirty="0" smtClean="0"/>
              <a:t>Our </a:t>
            </a:r>
            <a:r>
              <a:rPr lang="en-US" sz="2400" b="1" dirty="0">
                <a:solidFill>
                  <a:schemeClr val="bg2"/>
                </a:solidFill>
              </a:rPr>
              <a:t>vision</a:t>
            </a:r>
            <a:r>
              <a:rPr lang="en-US" sz="2400" b="1" dirty="0"/>
              <a:t> is a world of improved health </a:t>
            </a:r>
            <a:r>
              <a:rPr lang="en-US" sz="2400" dirty="0" smtClean="0"/>
              <a:t>where </a:t>
            </a:r>
            <a:r>
              <a:rPr lang="en-US" sz="2400" dirty="0"/>
              <a:t>decisions about health and health care are informed </a:t>
            </a:r>
            <a:r>
              <a:rPr lang="en-US" sz="2400" dirty="0" smtClean="0"/>
              <a:t>by high </a:t>
            </a:r>
            <a:r>
              <a:rPr lang="en-US" sz="2400" dirty="0"/>
              <a:t>quality, relevant and up-to-date synthesized research evidence. </a:t>
            </a:r>
          </a:p>
          <a:p>
            <a:pPr>
              <a:lnSpc>
                <a:spcPct val="50000"/>
              </a:lnSpc>
              <a:spcBef>
                <a:spcPts val="0"/>
              </a:spcBef>
            </a:pPr>
            <a:endParaRPr lang="en-US" sz="2400" b="1" dirty="0" smtClean="0"/>
          </a:p>
          <a:p>
            <a:r>
              <a:rPr lang="en-US" sz="2400" b="1" dirty="0" smtClean="0"/>
              <a:t>Our </a:t>
            </a:r>
            <a:r>
              <a:rPr lang="en-US" sz="2400" b="1" dirty="0">
                <a:solidFill>
                  <a:schemeClr val="bg2"/>
                </a:solidFill>
              </a:rPr>
              <a:t>mission</a:t>
            </a:r>
            <a:r>
              <a:rPr lang="en-US" sz="2400" b="1" dirty="0"/>
              <a:t> is to promote evidence-informed health decision-making </a:t>
            </a:r>
            <a:r>
              <a:rPr lang="en-US" sz="2400" dirty="0" smtClean="0"/>
              <a:t>by </a:t>
            </a:r>
            <a:r>
              <a:rPr lang="en-US" sz="2400" dirty="0"/>
              <a:t>producing high quality, relevant, accessible systematic reviews and other synthesized research evidence. </a:t>
            </a:r>
          </a:p>
          <a:p>
            <a:endParaRPr lang="en-US" dirty="0"/>
          </a:p>
        </p:txBody>
      </p:sp>
    </p:spTree>
    <p:extLst>
      <p:ext uri="{BB962C8B-B14F-4D97-AF65-F5344CB8AC3E}">
        <p14:creationId xmlns:p14="http://schemas.microsoft.com/office/powerpoint/2010/main" val="39077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chrane PowerPoint Template">
  <a:themeElements>
    <a:clrScheme name="Cochrane">
      <a:dk1>
        <a:srgbClr val="000000"/>
      </a:dk1>
      <a:lt1>
        <a:srgbClr val="FFFFFF"/>
      </a:lt1>
      <a:dk2>
        <a:srgbClr val="002D64"/>
      </a:dk2>
      <a:lt2>
        <a:srgbClr val="962D91"/>
      </a:lt2>
      <a:accent1>
        <a:srgbClr val="002D64"/>
      </a:accent1>
      <a:accent2>
        <a:srgbClr val="962D91"/>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Cochrane PowerPoint Template.potx</Template>
  <TotalTime>3016</TotalTime>
  <Words>2307</Words>
  <Application>Microsoft Macintosh PowerPoint</Application>
  <PresentationFormat>On-screen Show (4:3)</PresentationFormat>
  <Paragraphs>358</Paragraphs>
  <Slides>70</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Courier New</vt:lpstr>
      <vt:lpstr>Source Sans Pro</vt:lpstr>
      <vt:lpstr>Source Sans Pro Semibold</vt:lpstr>
      <vt:lpstr>Wingdings</vt:lpstr>
      <vt:lpstr>Arial</vt:lpstr>
      <vt:lpstr>Cochrane PowerPoint Template</vt:lpstr>
      <vt:lpstr>About Cochrane</vt:lpstr>
      <vt:lpstr>Who we are</vt:lpstr>
      <vt:lpstr>What is a systematic review?</vt:lpstr>
      <vt:lpstr>What is a Cochrane Review?</vt:lpstr>
      <vt:lpstr>What is a Cochrane Review?</vt:lpstr>
      <vt:lpstr>The Cochrane story</vt:lpstr>
      <vt:lpstr>Our logo tells a story</vt:lpstr>
      <vt:lpstr>PowerPoint Presentation</vt:lpstr>
      <vt:lpstr>Our Vision and Mission</vt:lpstr>
      <vt:lpstr>Cochrane exists so that healthcare decisions get better. </vt:lpstr>
      <vt:lpstr>Organizational Reach</vt:lpstr>
      <vt:lpstr>Cochrane’s organizational structure</vt:lpstr>
      <vt:lpstr>Cochrane Review Groups by health topic. The circle size is proportional to the number of reviews published by the group</vt:lpstr>
      <vt:lpstr>Reputational Audit</vt:lpstr>
      <vt:lpstr>Our Strategy to 2020 has 4 Goals</vt:lpstr>
      <vt:lpstr>Some Key Objectives: Goal 1</vt:lpstr>
      <vt:lpstr>Some Key Objectives: Goal 1</vt:lpstr>
      <vt:lpstr>Principles</vt:lpstr>
      <vt:lpstr>Principles</vt:lpstr>
      <vt:lpstr>Principles</vt:lpstr>
      <vt:lpstr>Key Cochrane partnerships</vt:lpstr>
      <vt:lpstr>Cochrane Library</vt:lpstr>
      <vt:lpstr>Cochrane Library</vt:lpstr>
      <vt:lpstr>Additional content</vt:lpstr>
      <vt:lpstr>Additional content</vt:lpstr>
      <vt:lpstr>Derivative products &amp; services</vt:lpstr>
      <vt:lpstr>Geographical reach and access</vt:lpstr>
      <vt:lpstr>Where are we now?</vt:lpstr>
      <vt:lpstr>Where are we now?</vt:lpstr>
      <vt:lpstr>The Cochrane Database of Systematic Reviews</vt:lpstr>
      <vt:lpstr>The Cochrane Database of Systematic Reviews</vt:lpstr>
      <vt:lpstr>Metrics</vt:lpstr>
      <vt:lpstr>Metrics</vt:lpstr>
      <vt:lpstr>Metrics</vt:lpstr>
      <vt:lpstr>Metrics</vt:lpstr>
      <vt:lpstr>Cochrane Reviews</vt:lpstr>
      <vt:lpstr>Cochrane Reviews</vt:lpstr>
      <vt:lpstr>How titles are selected</vt:lpstr>
      <vt:lpstr>2015 Priority list</vt:lpstr>
      <vt:lpstr>The Cochrane process</vt:lpstr>
      <vt:lpstr>Key elements of Cochrane Reviews</vt:lpstr>
      <vt:lpstr>Key elements of Cochrane Reviews</vt:lpstr>
      <vt:lpstr>Key elements of Cochrane Reviews</vt:lpstr>
      <vt:lpstr>Quality assurance</vt:lpstr>
      <vt:lpstr>Communicating the impact Cochrane Reviews have made</vt:lpstr>
      <vt:lpstr>And a little help from our friends</vt:lpstr>
      <vt:lpstr>PowerPoint Presentation</vt:lpstr>
      <vt:lpstr>Avastin for macular degeneration</vt:lpstr>
      <vt:lpstr>World Health Organization guidelines infographic</vt:lpstr>
      <vt:lpstr>Don’t go large! Portion size infographic</vt:lpstr>
      <vt:lpstr>Not always about the big-hitters</vt:lpstr>
      <vt:lpstr>Working with guidelines groups</vt:lpstr>
      <vt:lpstr>PowerPoint Presentation</vt:lpstr>
      <vt:lpstr>PowerPoint Presentation</vt:lpstr>
      <vt:lpstr>Recent experiences</vt:lpstr>
      <vt:lpstr>Technology and crowds: the “living review”</vt:lpstr>
      <vt:lpstr>The “living review”</vt:lpstr>
      <vt:lpstr>Translating Cochrane</vt:lpstr>
      <vt:lpstr>Why translate?</vt:lpstr>
      <vt:lpstr>Why translate?</vt:lpstr>
      <vt:lpstr>Cochrane translations</vt:lpstr>
      <vt:lpstr>Our 3 most translated Reviews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vt:lpstr>
    </vt:vector>
  </TitlesOfParts>
  <Manager/>
  <Company>Microsoft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dtpgraphics</dc:creator>
  <cp:keywords/>
  <dc:description/>
  <cp:lastModifiedBy>Holly Millward</cp:lastModifiedBy>
  <cp:revision>160</cp:revision>
  <cp:lastPrinted>2015-06-16T10:13:36Z</cp:lastPrinted>
  <dcterms:created xsi:type="dcterms:W3CDTF">2013-07-29T09:34:50Z</dcterms:created>
  <dcterms:modified xsi:type="dcterms:W3CDTF">2015-09-30T10:54:28Z</dcterms:modified>
  <cp:category/>
</cp:coreProperties>
</file>