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2" r:id="rId2"/>
    <p:sldId id="263" r:id="rId3"/>
    <p:sldId id="264" r:id="rId4"/>
    <p:sldId id="265" r:id="rId5"/>
    <p:sldId id="266" r:id="rId6"/>
    <p:sldId id="267" r:id="rId7"/>
    <p:sldId id="269" r:id="rId8"/>
    <p:sldId id="268"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27" autoAdjust="0"/>
  </p:normalViewPr>
  <p:slideViewPr>
    <p:cSldViewPr snapToGrid="0" showGuides="1">
      <p:cViewPr>
        <p:scale>
          <a:sx n="136" d="100"/>
          <a:sy n="136" d="100"/>
        </p:scale>
        <p:origin x="-1112" y="-440"/>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880"/>
        <p:guide/>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24744" y="4343400"/>
            <a:ext cx="4608512"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69948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GB" smtClean="0"/>
              <a:t>Click to edit Master title style</a:t>
            </a:r>
            <a:endParaRPr lang="en-GB"/>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smtClean="0"/>
              <a:t>Insert image here</a:t>
            </a:r>
            <a:endParaRPr lang="en-GB" dirty="0"/>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GB" smtClean="0"/>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GB" smtClean="0"/>
              <a:t>Click to edit Master 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GB" smtClean="0"/>
              <a:t>Click to edit Master text styles</a:t>
            </a:r>
          </a:p>
        </p:txBody>
      </p:sp>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GB" smtClean="0"/>
              <a:t>Click to edit Master title style</a:t>
            </a:r>
            <a:endParaRPr lang="en-GB"/>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smtClean="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GB" smtClean="0"/>
              <a:t>Click to edit Master title style</a:t>
            </a:r>
            <a:endParaRPr lang="en-GB"/>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smtClean="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GB" smtClean="0"/>
              <a:t>Click to edit Master title style</a:t>
            </a:r>
            <a:endParaRPr lang="en-GB"/>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GB" smtClean="0"/>
              <a:t>Click to edit Master title style</a:t>
            </a:r>
            <a:endParaRPr lang="en-GB"/>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dirty="0"/>
          </a:p>
        </p:txBody>
      </p:sp>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GB" smtClean="0"/>
              <a:t>Click to edit Master title style</a:t>
            </a:r>
            <a:endParaRPr lang="en-GB"/>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GB" smtClean="0"/>
              <a:t>Click to edit Master title style</a:t>
            </a:r>
            <a:endParaRPr lang="en-GB"/>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GB" smtClean="0"/>
              <a:t>Click to edit Master title style</a:t>
            </a:r>
            <a:endParaRPr lang="en-GB"/>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GB" smtClean="0"/>
              <a:t>Click to edit Master title style</a:t>
            </a:r>
            <a:endParaRPr lang="en-GB"/>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GB" smtClean="0"/>
              <a:t>Click to edit Master title style</a:t>
            </a:r>
            <a:endParaRPr lang="en-GB"/>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8" name="Picture 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eg"/><Relationship Id="rId5" Type="http://schemas.microsoft.com/office/2007/relationships/hdphoto" Target="../media/hdphoto1.wdp"/><Relationship Id="rId6"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iStock_000019931698Small.jpg"/>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9147" b="9147"/>
          <a:stretch>
            <a:fillRect/>
          </a:stretch>
        </p:blipFill>
        <p:spPr>
          <a:xfrm>
            <a:off x="0" y="1885950"/>
            <a:ext cx="9144000" cy="4972050"/>
          </a:xfrm>
          <a:blipFill rotWithShape="1">
            <a:blip r:embed="rId4">
              <a:extLst>
                <a:ext uri="{BEBA8EAE-BF5A-486C-A8C5-ECC9F3942E4B}">
                  <a14:imgProps xmlns:a14="http://schemas.microsoft.com/office/drawing/2010/main">
                    <a14:imgLayer r:embed="rId5">
                      <a14:imgEffect>
                        <a14:brightnessContrast contrast="-20000"/>
                      </a14:imgEffect>
                    </a14:imgLayer>
                  </a14:imgProps>
                </a:ext>
              </a:extLst>
            </a:blip>
            <a:srcRect/>
            <a:stretch>
              <a:fillRect t="-7816" b="-21040"/>
            </a:stretch>
          </a:blipFill>
        </p:spPr>
      </p:pic>
      <p:sp>
        <p:nvSpPr>
          <p:cNvPr id="2" name="Title 1"/>
          <p:cNvSpPr>
            <a:spLocks noGrp="1"/>
          </p:cNvSpPr>
          <p:nvPr>
            <p:ph type="ctrTitle"/>
          </p:nvPr>
        </p:nvSpPr>
        <p:spPr>
          <a:xfrm>
            <a:off x="439738" y="3680717"/>
            <a:ext cx="4464000" cy="1080775"/>
          </a:xfrm>
        </p:spPr>
        <p:txBody>
          <a:bodyPr/>
          <a:lstStyle/>
          <a:p>
            <a:r>
              <a:rPr lang="en-GB" sz="4000" dirty="0" smtClean="0">
                <a:solidFill>
                  <a:srgbClr val="962D91"/>
                </a:solidFill>
              </a:rPr>
              <a:t>About Cochrane</a:t>
            </a:r>
            <a:endParaRPr lang="en-GB" sz="4000" dirty="0">
              <a:solidFill>
                <a:srgbClr val="962D91"/>
              </a:solidFill>
            </a:endParaRPr>
          </a:p>
        </p:txBody>
      </p:sp>
      <p:sp>
        <p:nvSpPr>
          <p:cNvPr id="3" name="Subtitle 2"/>
          <p:cNvSpPr>
            <a:spLocks noGrp="1"/>
          </p:cNvSpPr>
          <p:nvPr>
            <p:ph type="subTitle" idx="1"/>
          </p:nvPr>
        </p:nvSpPr>
        <p:spPr>
          <a:xfrm>
            <a:off x="439738" y="4889292"/>
            <a:ext cx="3326400" cy="822600"/>
          </a:xfrm>
        </p:spPr>
        <p:txBody>
          <a:bodyPr/>
          <a:lstStyle/>
          <a:p>
            <a:r>
              <a:rPr lang="en-GB" b="0" dirty="0" smtClean="0">
                <a:solidFill>
                  <a:schemeClr val="bg1"/>
                </a:solidFill>
                <a:latin typeface="+mn-lt"/>
              </a:rPr>
              <a:t>January 2015</a:t>
            </a:r>
            <a:endParaRPr lang="en-GB" b="0" dirty="0">
              <a:solidFill>
                <a:schemeClr val="bg1"/>
              </a:solidFill>
              <a:latin typeface="+mn-lt"/>
            </a:endParaRPr>
          </a:p>
        </p:txBody>
      </p:sp>
      <p:sp>
        <p:nvSpPr>
          <p:cNvPr id="5" name="TextBox 4"/>
          <p:cNvSpPr txBox="1"/>
          <p:nvPr/>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rgbClr val="FFFFFF"/>
                </a:solidFill>
                <a:latin typeface="+mn-lt"/>
              </a:rPr>
              <a:t>Trusted evidence.</a:t>
            </a:r>
          </a:p>
          <a:p>
            <a:pPr>
              <a:lnSpc>
                <a:spcPts val="2000"/>
              </a:lnSpc>
            </a:pPr>
            <a:r>
              <a:rPr lang="en-GB" spc="-30" baseline="0" dirty="0" smtClean="0">
                <a:solidFill>
                  <a:srgbClr val="FFFFFF"/>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t="7641" r="19344" b="52361"/>
          <a:stretch/>
        </p:blipFill>
        <p:spPr>
          <a:xfrm>
            <a:off x="5129395" y="0"/>
            <a:ext cx="4014606" cy="6857999"/>
          </a:xfrm>
          <a:prstGeom prst="rect">
            <a:avLst/>
          </a:prstGeom>
        </p:spPr>
      </p:pic>
    </p:spTree>
    <p:extLst>
      <p:ext uri="{BB962C8B-B14F-4D97-AF65-F5344CB8AC3E}">
        <p14:creationId xmlns:p14="http://schemas.microsoft.com/office/powerpoint/2010/main" val="13896328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3" name="Content Placeholder 2"/>
          <p:cNvSpPr>
            <a:spLocks noGrp="1"/>
          </p:cNvSpPr>
          <p:nvPr>
            <p:ph idx="1"/>
          </p:nvPr>
        </p:nvSpPr>
        <p:spPr/>
        <p:txBody>
          <a:bodyPr/>
          <a:lstStyle/>
          <a:p>
            <a:r>
              <a:rPr lang="en-GB" b="1" dirty="0" smtClean="0"/>
              <a:t>Goal 3: Advocating for evidence</a:t>
            </a:r>
            <a:r>
              <a:rPr lang="en-GB" dirty="0"/>
              <a:t/>
            </a:r>
            <a:br>
              <a:rPr lang="en-GB" dirty="0"/>
            </a:br>
            <a:r>
              <a:rPr lang="en-GB" dirty="0" smtClean="0"/>
              <a:t>To make Cochrane the ‘home of evidence’ to inform health decision-making, build greater recognition of our work, and become the leading advocate for evidence-informed health care.</a:t>
            </a:r>
          </a:p>
          <a:p>
            <a:r>
              <a:rPr lang="en-GB" b="1" dirty="0" smtClean="0"/>
              <a:t>Goal </a:t>
            </a:r>
            <a:r>
              <a:rPr lang="en-GB" b="1" dirty="0"/>
              <a:t>4: Building an effective and sustainable </a:t>
            </a:r>
            <a:r>
              <a:rPr lang="en-GB" b="1" dirty="0" smtClean="0"/>
              <a:t>organization</a:t>
            </a:r>
            <a:r>
              <a:rPr lang="en-GB" dirty="0"/>
              <a:t/>
            </a:r>
            <a:br>
              <a:rPr lang="en-GB" dirty="0"/>
            </a:br>
            <a:r>
              <a:rPr lang="en-GB" dirty="0" smtClean="0"/>
              <a:t>To </a:t>
            </a:r>
            <a:r>
              <a:rPr lang="en-GB" dirty="0"/>
              <a:t>be a diverse, inclusive and transparent international </a:t>
            </a:r>
            <a:r>
              <a:rPr lang="en-GB" dirty="0" smtClean="0"/>
              <a:t>organization </a:t>
            </a:r>
            <a:r>
              <a:rPr lang="en-GB" dirty="0"/>
              <a:t>that effectively harnesses the enthusiasm and skills of our contributors, is guided by our principles, governed accountably, managed efficiently, and makes optimal use of its resources. </a:t>
            </a:r>
            <a:endParaRPr lang="en-US" dirty="0"/>
          </a:p>
        </p:txBody>
      </p:sp>
    </p:spTree>
    <p:extLst>
      <p:ext uri="{BB962C8B-B14F-4D97-AF65-F5344CB8AC3E}">
        <p14:creationId xmlns:p14="http://schemas.microsoft.com/office/powerpoint/2010/main" val="2403140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a:t>
            </a:r>
            <a:endParaRPr lang="en-US" dirty="0"/>
          </a:p>
        </p:txBody>
      </p:sp>
      <p:sp>
        <p:nvSpPr>
          <p:cNvPr id="3" name="Content Placeholder 2"/>
          <p:cNvSpPr>
            <a:spLocks noGrp="1"/>
          </p:cNvSpPr>
          <p:nvPr>
            <p:ph idx="1"/>
          </p:nvPr>
        </p:nvSpPr>
        <p:spPr>
          <a:xfrm>
            <a:off x="439738" y="2275200"/>
            <a:ext cx="6526230" cy="3909600"/>
          </a:xfrm>
        </p:spPr>
        <p:txBody>
          <a:bodyPr/>
          <a:lstStyle/>
          <a:p>
            <a:r>
              <a:rPr lang="en-GB" b="1" dirty="0"/>
              <a:t>1 </a:t>
            </a:r>
            <a:r>
              <a:rPr lang="en-GB" b="1" dirty="0" smtClean="0"/>
              <a:t>Collaboration</a:t>
            </a:r>
            <a:r>
              <a:rPr lang="en-GB" dirty="0"/>
              <a:t/>
            </a:r>
            <a:br>
              <a:rPr lang="en-GB" dirty="0"/>
            </a:br>
            <a:r>
              <a:rPr lang="en-GB" dirty="0" smtClean="0"/>
              <a:t>by </a:t>
            </a:r>
            <a:r>
              <a:rPr lang="en-GB" dirty="0"/>
              <a:t>fostering global co-operation, teamwork, and open and transparent communication and decision-making.</a:t>
            </a:r>
          </a:p>
          <a:p>
            <a:r>
              <a:rPr lang="en-GB" b="1" dirty="0"/>
              <a:t>2 Building on the enthusiasm of </a:t>
            </a:r>
            <a:r>
              <a:rPr lang="en-GB" b="1" dirty="0" smtClean="0"/>
              <a:t>individuals</a:t>
            </a:r>
            <a:r>
              <a:rPr lang="en-GB" dirty="0"/>
              <a:t/>
            </a:r>
            <a:br>
              <a:rPr lang="en-GB" dirty="0"/>
            </a:br>
            <a:r>
              <a:rPr lang="en-GB" dirty="0" smtClean="0"/>
              <a:t>by </a:t>
            </a:r>
            <a:r>
              <a:rPr lang="en-GB" dirty="0"/>
              <a:t>involving, supporting, and training people of different skills and backgrounds.</a:t>
            </a:r>
          </a:p>
          <a:p>
            <a:r>
              <a:rPr lang="en-GB" b="1" dirty="0"/>
              <a:t>3 Avoiding duplication of </a:t>
            </a:r>
            <a:r>
              <a:rPr lang="en-GB" b="1" dirty="0" smtClean="0"/>
              <a:t>effort</a:t>
            </a:r>
            <a:r>
              <a:rPr lang="en-GB" dirty="0"/>
              <a:t/>
            </a:r>
            <a:br>
              <a:rPr lang="en-GB" dirty="0"/>
            </a:br>
            <a:r>
              <a:rPr lang="en-GB" dirty="0" smtClean="0"/>
              <a:t>by </a:t>
            </a:r>
            <a:r>
              <a:rPr lang="en-GB" dirty="0"/>
              <a:t>good management, co-ordination and effective internal communications to </a:t>
            </a:r>
            <a:r>
              <a:rPr lang="en-GB" dirty="0" smtClean="0"/>
              <a:t>maximize </a:t>
            </a:r>
            <a:r>
              <a:rPr lang="en-GB" dirty="0"/>
              <a:t>economy of effort</a:t>
            </a:r>
            <a:r>
              <a:rPr lang="en-GB" dirty="0" smtClean="0"/>
              <a:t>.</a:t>
            </a:r>
          </a:p>
          <a:p>
            <a:r>
              <a:rPr lang="en-GB" b="1" dirty="0"/>
              <a:t>4 Minimising </a:t>
            </a:r>
            <a:r>
              <a:rPr lang="en-GB" b="1" dirty="0" smtClean="0"/>
              <a:t>bias</a:t>
            </a:r>
            <a:r>
              <a:rPr lang="en-GB" dirty="0" smtClean="0"/>
              <a:t/>
            </a:r>
            <a:br>
              <a:rPr lang="en-GB" dirty="0" smtClean="0"/>
            </a:br>
            <a:r>
              <a:rPr lang="en-GB" dirty="0" smtClean="0"/>
              <a:t>through </a:t>
            </a:r>
            <a:r>
              <a:rPr lang="en-GB" dirty="0"/>
              <a:t>a variety of approaches such as scientific rigour, ensuring broad participation, and avoiding conflicts of interest.</a:t>
            </a:r>
          </a:p>
          <a:p>
            <a:endParaRPr lang="en-GB" dirty="0"/>
          </a:p>
        </p:txBody>
      </p:sp>
    </p:spTree>
    <p:extLst>
      <p:ext uri="{BB962C8B-B14F-4D97-AF65-F5344CB8AC3E}">
        <p14:creationId xmlns:p14="http://schemas.microsoft.com/office/powerpoint/2010/main" val="1372117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738" y="1307397"/>
            <a:ext cx="6120000" cy="4877403"/>
          </a:xfrm>
        </p:spPr>
        <p:txBody>
          <a:bodyPr/>
          <a:lstStyle/>
          <a:p>
            <a:r>
              <a:rPr lang="en-GB" b="1" dirty="0" smtClean="0"/>
              <a:t>5 </a:t>
            </a:r>
            <a:r>
              <a:rPr lang="en-GB" b="1" dirty="0"/>
              <a:t>Keeping up to </a:t>
            </a:r>
            <a:r>
              <a:rPr lang="en-GB" b="1" dirty="0" smtClean="0"/>
              <a:t>date</a:t>
            </a:r>
            <a:r>
              <a:rPr lang="en-GB" dirty="0"/>
              <a:t/>
            </a:r>
            <a:br>
              <a:rPr lang="en-GB" dirty="0"/>
            </a:br>
            <a:r>
              <a:rPr lang="en-GB" dirty="0" smtClean="0"/>
              <a:t>by </a:t>
            </a:r>
            <a:r>
              <a:rPr lang="en-GB" dirty="0"/>
              <a:t>a commitment to ensure that Cochrane Systematic Reviews are maintained through identification and incorporation of new evidence. </a:t>
            </a:r>
          </a:p>
          <a:p>
            <a:r>
              <a:rPr lang="en-GB" b="1" dirty="0"/>
              <a:t>6 Striving for </a:t>
            </a:r>
            <a:r>
              <a:rPr lang="en-GB" b="1" dirty="0" smtClean="0"/>
              <a:t>relevance</a:t>
            </a:r>
            <a:r>
              <a:rPr lang="en-GB" dirty="0"/>
              <a:t/>
            </a:r>
            <a:br>
              <a:rPr lang="en-GB" dirty="0"/>
            </a:br>
            <a:r>
              <a:rPr lang="en-GB" dirty="0" smtClean="0"/>
              <a:t>by </a:t>
            </a:r>
            <a:r>
              <a:rPr lang="en-GB" dirty="0"/>
              <a:t>promoting the assessment of health questions using outcomes that matter to people making choices in health and health care</a:t>
            </a:r>
            <a:r>
              <a:rPr lang="en-GB" dirty="0" smtClean="0"/>
              <a:t>.</a:t>
            </a:r>
          </a:p>
          <a:p>
            <a:r>
              <a:rPr lang="en-GB" b="1" dirty="0"/>
              <a:t>7 Promoting </a:t>
            </a:r>
            <a:r>
              <a:rPr lang="en-GB" b="1" dirty="0" smtClean="0"/>
              <a:t>access</a:t>
            </a:r>
            <a:r>
              <a:rPr lang="en-GB" dirty="0" smtClean="0"/>
              <a:t/>
            </a:r>
            <a:br>
              <a:rPr lang="en-GB" dirty="0" smtClean="0"/>
            </a:br>
            <a:r>
              <a:rPr lang="en-GB" dirty="0" smtClean="0"/>
              <a:t>by </a:t>
            </a:r>
            <a:r>
              <a:rPr lang="en-GB" dirty="0"/>
              <a:t>wide dissemination of our outputs, taking advantage of strategic alliances, and by promoting appropriate access models and delivery solutions to meet the needs of users worldwide.</a:t>
            </a:r>
          </a:p>
          <a:p>
            <a:endParaRPr lang="en-GB" dirty="0"/>
          </a:p>
        </p:txBody>
      </p:sp>
    </p:spTree>
    <p:extLst>
      <p:ext uri="{BB962C8B-B14F-4D97-AF65-F5344CB8AC3E}">
        <p14:creationId xmlns:p14="http://schemas.microsoft.com/office/powerpoint/2010/main" val="2245782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738" y="1307397"/>
            <a:ext cx="6120000" cy="4877403"/>
          </a:xfrm>
        </p:spPr>
        <p:txBody>
          <a:bodyPr/>
          <a:lstStyle/>
          <a:p>
            <a:r>
              <a:rPr lang="en-GB" b="1" dirty="0"/>
              <a:t>8 Ensuring </a:t>
            </a:r>
            <a:r>
              <a:rPr lang="en-GB" b="1" dirty="0" smtClean="0"/>
              <a:t>quality</a:t>
            </a:r>
            <a:r>
              <a:rPr lang="en-GB" dirty="0" smtClean="0"/>
              <a:t/>
            </a:r>
            <a:br>
              <a:rPr lang="en-GB" dirty="0" smtClean="0"/>
            </a:br>
            <a:r>
              <a:rPr lang="en-GB" dirty="0" smtClean="0"/>
              <a:t>by </a:t>
            </a:r>
            <a:r>
              <a:rPr lang="en-GB" dirty="0"/>
              <a:t>applying advances in methodology, developing systems for quality improvement, and being open and responsive to criticism.</a:t>
            </a:r>
          </a:p>
          <a:p>
            <a:r>
              <a:rPr lang="en-GB" b="1" dirty="0" smtClean="0"/>
              <a:t>9 Continuity</a:t>
            </a:r>
            <a:r>
              <a:rPr lang="en-GB" dirty="0"/>
              <a:t/>
            </a:r>
            <a:br>
              <a:rPr lang="en-GB" dirty="0"/>
            </a:br>
            <a:r>
              <a:rPr lang="en-GB" dirty="0" smtClean="0"/>
              <a:t>by </a:t>
            </a:r>
            <a:r>
              <a:rPr lang="en-GB" dirty="0"/>
              <a:t>ensuring that responsibility for reviews, editorial processes, and key functions is maintained and renewed.</a:t>
            </a:r>
          </a:p>
          <a:p>
            <a:r>
              <a:rPr lang="en-GB" b="1" dirty="0"/>
              <a:t>10 Enabling wide </a:t>
            </a:r>
            <a:r>
              <a:rPr lang="en-GB" b="1" dirty="0" smtClean="0"/>
              <a:t>participation</a:t>
            </a:r>
            <a:r>
              <a:rPr lang="en-GB" dirty="0"/>
              <a:t/>
            </a:r>
            <a:br>
              <a:rPr lang="en-GB" dirty="0"/>
            </a:br>
            <a:r>
              <a:rPr lang="en-GB" dirty="0" smtClean="0"/>
              <a:t>in </a:t>
            </a:r>
            <a:r>
              <a:rPr lang="en-GB" dirty="0"/>
              <a:t>our work by reducing barriers to contributing and by encouraging diversity. </a:t>
            </a:r>
            <a:endParaRPr lang="en-US" dirty="0"/>
          </a:p>
        </p:txBody>
      </p:sp>
    </p:spTree>
    <p:extLst>
      <p:ext uri="{BB962C8B-B14F-4D97-AF65-F5344CB8AC3E}">
        <p14:creationId xmlns:p14="http://schemas.microsoft.com/office/powerpoint/2010/main" val="2772128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What we stand for</a:t>
            </a:r>
            <a:endParaRPr lang="en-US" dirty="0"/>
          </a:p>
        </p:txBody>
      </p:sp>
      <p:sp>
        <p:nvSpPr>
          <p:cNvPr id="5" name="Subtitle 4"/>
          <p:cNvSpPr>
            <a:spLocks noGrp="1"/>
          </p:cNvSpPr>
          <p:nvPr>
            <p:ph type="subTitle" idx="1"/>
          </p:nvPr>
        </p:nvSpPr>
        <p:spPr/>
        <p:txBody>
          <a:bodyPr/>
          <a:lstStyle/>
          <a:p>
            <a:r>
              <a:rPr lang="en-US" dirty="0" smtClean="0"/>
              <a:t>We have three defining statements that guide our </a:t>
            </a:r>
            <a:r>
              <a:rPr lang="en-US" dirty="0" err="1" smtClean="0"/>
              <a:t>behaviour</a:t>
            </a:r>
            <a:r>
              <a:rPr lang="en-US" dirty="0" smtClean="0"/>
              <a:t>, culture, and decisions.</a:t>
            </a:r>
            <a:endParaRPr lang="en-US" dirty="0"/>
          </a:p>
        </p:txBody>
      </p:sp>
    </p:spTree>
    <p:extLst>
      <p:ext uri="{BB962C8B-B14F-4D97-AF65-F5344CB8AC3E}">
        <p14:creationId xmlns:p14="http://schemas.microsoft.com/office/powerpoint/2010/main" val="2145260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Together we stand…</a:t>
            </a:r>
            <a:endParaRPr lang="en-US" dirty="0"/>
          </a:p>
        </p:txBody>
      </p:sp>
      <p:sp>
        <p:nvSpPr>
          <p:cNvPr id="5" name="Content Placeholder 4"/>
          <p:cNvSpPr>
            <a:spLocks noGrp="1"/>
          </p:cNvSpPr>
          <p:nvPr>
            <p:ph idx="1"/>
          </p:nvPr>
        </p:nvSpPr>
        <p:spPr/>
        <p:txBody>
          <a:bodyPr/>
          <a:lstStyle/>
          <a:p>
            <a:r>
              <a:rPr lang="en-GB" dirty="0">
                <a:latin typeface="+mn-lt"/>
              </a:rPr>
              <a:t>for you </a:t>
            </a:r>
            <a:r>
              <a:rPr lang="en-GB" dirty="0" smtClean="0">
                <a:latin typeface="+mn-lt"/>
              </a:rPr>
              <a:t/>
            </a:r>
            <a:br>
              <a:rPr lang="en-GB" dirty="0" smtClean="0">
                <a:latin typeface="+mn-lt"/>
              </a:rPr>
            </a:br>
            <a:r>
              <a:rPr lang="en-GB" dirty="0" smtClean="0"/>
              <a:t>We’re </a:t>
            </a:r>
            <a:r>
              <a:rPr lang="en-GB" dirty="0"/>
              <a:t>open, collaborative, and inclusive: everyone can get involved and everyone benefits.</a:t>
            </a:r>
          </a:p>
          <a:p>
            <a:r>
              <a:rPr lang="en-GB" dirty="0"/>
              <a:t>We show warmth and humanity</a:t>
            </a:r>
            <a:r>
              <a:rPr lang="en-GB" dirty="0" smtClean="0"/>
              <a:t>, using </a:t>
            </a:r>
            <a:r>
              <a:rPr lang="en-GB" dirty="0"/>
              <a:t>everyday language.</a:t>
            </a:r>
          </a:p>
          <a:p>
            <a:r>
              <a:rPr lang="en-GB" dirty="0">
                <a:latin typeface="+mn-lt"/>
              </a:rPr>
              <a:t>for knowledge </a:t>
            </a:r>
            <a:r>
              <a:rPr lang="en-GB" dirty="0" smtClean="0">
                <a:latin typeface="+mn-lt"/>
              </a:rPr>
              <a:t/>
            </a:r>
            <a:br>
              <a:rPr lang="en-GB" dirty="0" smtClean="0">
                <a:latin typeface="+mn-lt"/>
              </a:rPr>
            </a:br>
            <a:r>
              <a:rPr lang="en-GB" dirty="0" smtClean="0"/>
              <a:t>We </a:t>
            </a:r>
            <a:r>
              <a:rPr lang="en-GB" dirty="0"/>
              <a:t>accept only the best evidence that research can provide. This sets us apart and makes us strong. </a:t>
            </a:r>
          </a:p>
          <a:p>
            <a:r>
              <a:rPr lang="en-GB" dirty="0"/>
              <a:t>We express ourselves clearly and precisely, giving evidence for what we say.</a:t>
            </a:r>
          </a:p>
          <a:p>
            <a:endParaRPr lang="en-US" dirty="0"/>
          </a:p>
        </p:txBody>
      </p:sp>
    </p:spTree>
    <p:extLst>
      <p:ext uri="{BB962C8B-B14F-4D97-AF65-F5344CB8AC3E}">
        <p14:creationId xmlns:p14="http://schemas.microsoft.com/office/powerpoint/2010/main" val="3298316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nd…</a:t>
            </a:r>
            <a:endParaRPr lang="en-US" dirty="0"/>
          </a:p>
        </p:txBody>
      </p:sp>
      <p:sp>
        <p:nvSpPr>
          <p:cNvPr id="3" name="Content Placeholder 2"/>
          <p:cNvSpPr>
            <a:spLocks noGrp="1"/>
          </p:cNvSpPr>
          <p:nvPr>
            <p:ph idx="1"/>
          </p:nvPr>
        </p:nvSpPr>
        <p:spPr/>
        <p:txBody>
          <a:bodyPr/>
          <a:lstStyle/>
          <a:p>
            <a:r>
              <a:rPr lang="en-GB" dirty="0">
                <a:latin typeface="+mn-lt"/>
              </a:rPr>
              <a:t>for change </a:t>
            </a:r>
            <a:r>
              <a:rPr lang="en-GB" dirty="0"/>
              <a:t/>
            </a:r>
            <a:br>
              <a:rPr lang="en-GB" dirty="0"/>
            </a:br>
            <a:r>
              <a:rPr lang="en-GB" dirty="0"/>
              <a:t>We’re working for a future where everyone can be sure of the best possible healthcare decisions.</a:t>
            </a:r>
          </a:p>
          <a:p>
            <a:r>
              <a:rPr lang="en-GB" dirty="0"/>
              <a:t>We’re positive, energetic, and forward-looking, giving encouragement and inspiration to those around us.</a:t>
            </a:r>
          </a:p>
          <a:p>
            <a:endParaRPr lang="en-US" dirty="0"/>
          </a:p>
        </p:txBody>
      </p:sp>
    </p:spTree>
    <p:extLst>
      <p:ext uri="{BB962C8B-B14F-4D97-AF65-F5344CB8AC3E}">
        <p14:creationId xmlns:p14="http://schemas.microsoft.com/office/powerpoint/2010/main" val="2519057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About Cochrane</a:t>
            </a:r>
            <a:endParaRPr lang="en-US" dirty="0"/>
          </a:p>
        </p:txBody>
      </p:sp>
      <p:sp>
        <p:nvSpPr>
          <p:cNvPr id="5" name="Subtitle 4"/>
          <p:cNvSpPr>
            <a:spLocks noGrp="1"/>
          </p:cNvSpPr>
          <p:nvPr>
            <p:ph type="subTitle" idx="1"/>
          </p:nvPr>
        </p:nvSpPr>
        <p:spPr/>
        <p:txBody>
          <a:bodyPr/>
          <a:lstStyle/>
          <a:p>
            <a:r>
              <a:rPr lang="en-US" dirty="0" smtClean="0"/>
              <a:t>How we describe ourselves.</a:t>
            </a:r>
            <a:endParaRPr lang="en-US" dirty="0"/>
          </a:p>
        </p:txBody>
      </p:sp>
    </p:spTree>
    <p:extLst>
      <p:ext uri="{BB962C8B-B14F-4D97-AF65-F5344CB8AC3E}">
        <p14:creationId xmlns:p14="http://schemas.microsoft.com/office/powerpoint/2010/main" val="1535259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9737" y="1317600"/>
            <a:ext cx="6544905" cy="1026377"/>
          </a:xfrm>
        </p:spPr>
        <p:txBody>
          <a:bodyPr/>
          <a:lstStyle/>
          <a:p>
            <a:r>
              <a:rPr lang="en-GB" dirty="0"/>
              <a:t>Cochrane exists so that healthcare decisions get better. </a:t>
            </a:r>
            <a:endParaRPr lang="en-US" dirty="0"/>
          </a:p>
        </p:txBody>
      </p:sp>
      <p:sp>
        <p:nvSpPr>
          <p:cNvPr id="5" name="Content Placeholder 4"/>
          <p:cNvSpPr>
            <a:spLocks noGrp="1"/>
          </p:cNvSpPr>
          <p:nvPr>
            <p:ph idx="1"/>
          </p:nvPr>
        </p:nvSpPr>
        <p:spPr>
          <a:xfrm>
            <a:off x="439737" y="2474718"/>
            <a:ext cx="6498217" cy="3710082"/>
          </a:xfrm>
        </p:spPr>
        <p:txBody>
          <a:bodyPr/>
          <a:lstStyle/>
          <a:p>
            <a:r>
              <a:rPr lang="en-GB" dirty="0"/>
              <a:t>During the past 20 years, Cochrane has helped to transform the way health decisions are made.</a:t>
            </a:r>
          </a:p>
          <a:p>
            <a:r>
              <a:rPr lang="en-GB" dirty="0"/>
              <a:t>Cochrane produces reviews that </a:t>
            </a:r>
            <a:r>
              <a:rPr lang="en-GB" dirty="0" smtClean="0"/>
              <a:t>summarize </a:t>
            </a:r>
            <a:r>
              <a:rPr lang="en-GB" dirty="0"/>
              <a:t>the best available evidence generated through research to inform decisions about health. </a:t>
            </a:r>
          </a:p>
          <a:p>
            <a:r>
              <a:rPr lang="en-GB" dirty="0"/>
              <a:t>We are a global independent network of researchers, professionals, patients, carers, and people interested in health. </a:t>
            </a:r>
          </a:p>
          <a:p>
            <a:r>
              <a:rPr lang="en-GB" dirty="0"/>
              <a:t>Our work is </a:t>
            </a:r>
            <a:r>
              <a:rPr lang="en-GB" dirty="0" smtClean="0"/>
              <a:t>recognized </a:t>
            </a:r>
            <a:r>
              <a:rPr lang="en-GB" dirty="0"/>
              <a:t>as representing an international gold standard for high quality, trusted information. </a:t>
            </a:r>
          </a:p>
          <a:p>
            <a:r>
              <a:rPr lang="en-GB" dirty="0"/>
              <a:t>We want to be the leading advocate for evidence-informed health across the world</a:t>
            </a:r>
            <a:r>
              <a:rPr lang="en-GB" dirty="0" smtClean="0"/>
              <a:t>.</a:t>
            </a:r>
            <a:endParaRPr lang="en-US" dirty="0"/>
          </a:p>
        </p:txBody>
      </p:sp>
    </p:spTree>
    <p:extLst>
      <p:ext uri="{BB962C8B-B14F-4D97-AF65-F5344CB8AC3E}">
        <p14:creationId xmlns:p14="http://schemas.microsoft.com/office/powerpoint/2010/main" val="3838310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a:t>
            </a:r>
            <a:endParaRPr lang="en-US" dirty="0"/>
          </a:p>
        </p:txBody>
      </p:sp>
      <p:sp>
        <p:nvSpPr>
          <p:cNvPr id="3" name="Content Placeholder 2"/>
          <p:cNvSpPr>
            <a:spLocks noGrp="1"/>
          </p:cNvSpPr>
          <p:nvPr>
            <p:ph idx="1"/>
          </p:nvPr>
        </p:nvSpPr>
        <p:spPr/>
        <p:txBody>
          <a:bodyPr/>
          <a:lstStyle/>
          <a:p>
            <a:r>
              <a:rPr lang="en-GB" dirty="0"/>
              <a:t>Cochrane Reviews are systematic reviews of primary research in human health care and health policy, and are internationally </a:t>
            </a:r>
            <a:r>
              <a:rPr lang="en-GB" dirty="0" smtClean="0"/>
              <a:t>recognized </a:t>
            </a:r>
            <a:r>
              <a:rPr lang="en-GB" dirty="0"/>
              <a:t>as the highest standard in evidence-based health care. They investigate the effects of interventions for prevention, treatment, and rehabilitation. They also assess the accuracy of a diagnostic test for a given condition in a specific patient group and setting. They are published online in the </a:t>
            </a:r>
            <a:r>
              <a:rPr lang="en-GB" i="1" dirty="0"/>
              <a:t>Cochrane Database of Systematic Reviews </a:t>
            </a:r>
            <a:r>
              <a:rPr lang="en-GB" dirty="0"/>
              <a:t>in the </a:t>
            </a:r>
            <a:r>
              <a:rPr lang="en-GB" i="1" dirty="0"/>
              <a:t>Cochrane Library</a:t>
            </a:r>
            <a:r>
              <a:rPr lang="en-GB" dirty="0" smtClean="0"/>
              <a:t>.</a:t>
            </a:r>
            <a:endParaRPr lang="en-GB" dirty="0"/>
          </a:p>
        </p:txBody>
      </p:sp>
    </p:spTree>
    <p:extLst>
      <p:ext uri="{BB962C8B-B14F-4D97-AF65-F5344CB8AC3E}">
        <p14:creationId xmlns:p14="http://schemas.microsoft.com/office/powerpoint/2010/main" val="78903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 we are</a:t>
            </a:r>
            <a:endParaRPr lang="en-US" dirty="0"/>
          </a:p>
        </p:txBody>
      </p:sp>
      <p:sp>
        <p:nvSpPr>
          <p:cNvPr id="6" name="Content Placeholder 5"/>
          <p:cNvSpPr>
            <a:spLocks noGrp="1"/>
          </p:cNvSpPr>
          <p:nvPr>
            <p:ph idx="1"/>
          </p:nvPr>
        </p:nvSpPr>
        <p:spPr>
          <a:xfrm>
            <a:off x="439738" y="2275200"/>
            <a:ext cx="6591594" cy="3909600"/>
          </a:xfrm>
        </p:spPr>
        <p:txBody>
          <a:bodyPr/>
          <a:lstStyle/>
          <a:p>
            <a:r>
              <a:rPr lang="en-GB" dirty="0"/>
              <a:t>Cochrane is a global independent network of researchers, professionals, patients, carers and people interested in health. </a:t>
            </a:r>
          </a:p>
          <a:p>
            <a:r>
              <a:rPr lang="en-GB" dirty="0"/>
              <a:t>We respond to the challenge of making the vast amounts of best available evidence generated through research useful for informing decisions about health. </a:t>
            </a:r>
          </a:p>
          <a:p>
            <a:r>
              <a:rPr lang="en-GB" dirty="0"/>
              <a:t>Cochrane is a not-for-profit </a:t>
            </a:r>
            <a:r>
              <a:rPr lang="en-GB" dirty="0" smtClean="0"/>
              <a:t>organization </a:t>
            </a:r>
            <a:r>
              <a:rPr lang="en-GB" dirty="0"/>
              <a:t>with collaborators from more than 120 countries working together to produce credible, accessible health information that is free from commercial sponsorship and other conflicts of interest. </a:t>
            </a:r>
          </a:p>
          <a:p>
            <a:r>
              <a:rPr lang="en-GB" sz="1400" dirty="0">
                <a:latin typeface="+mn-lt"/>
              </a:rPr>
              <a:t>Find out more at </a:t>
            </a:r>
            <a:r>
              <a:rPr lang="en-GB" sz="1400" dirty="0" err="1" smtClean="0">
                <a:latin typeface="+mn-lt"/>
              </a:rPr>
              <a:t>cochrane.org</a:t>
            </a:r>
            <a:r>
              <a:rPr lang="en-GB" sz="1400" dirty="0">
                <a:latin typeface="+mn-lt"/>
              </a:rPr>
              <a:t/>
            </a:r>
            <a:br>
              <a:rPr lang="en-GB" sz="1400" dirty="0">
                <a:latin typeface="+mn-lt"/>
              </a:rPr>
            </a:br>
            <a:r>
              <a:rPr lang="en-GB" sz="1400" dirty="0" smtClean="0">
                <a:latin typeface="+mn-lt"/>
              </a:rPr>
              <a:t>Email </a:t>
            </a:r>
            <a:r>
              <a:rPr lang="en-GB" sz="1400" dirty="0">
                <a:latin typeface="+mn-lt"/>
              </a:rPr>
              <a:t>the Communications and External Affairs Department: </a:t>
            </a:r>
            <a:r>
              <a:rPr lang="en-GB" sz="1400" dirty="0" err="1">
                <a:latin typeface="+mn-lt"/>
              </a:rPr>
              <a:t>cead@</a:t>
            </a:r>
            <a:r>
              <a:rPr lang="en-GB" sz="1400" dirty="0" err="1" smtClean="0">
                <a:latin typeface="+mn-lt"/>
              </a:rPr>
              <a:t>lists.cochrane.org</a:t>
            </a:r>
            <a:r>
              <a:rPr lang="en-GB" sz="1400" dirty="0">
                <a:latin typeface="+mn-lt"/>
              </a:rPr>
              <a:t/>
            </a:r>
            <a:br>
              <a:rPr lang="en-GB" sz="1400" dirty="0">
                <a:latin typeface="+mn-lt"/>
              </a:rPr>
            </a:br>
            <a:r>
              <a:rPr lang="en-GB" sz="1400" dirty="0" smtClean="0">
                <a:latin typeface="+mn-lt"/>
              </a:rPr>
              <a:t>Follow </a:t>
            </a:r>
            <a:r>
              <a:rPr lang="en-GB" sz="1400" dirty="0">
                <a:latin typeface="+mn-lt"/>
              </a:rPr>
              <a:t>us on twitter @</a:t>
            </a:r>
            <a:r>
              <a:rPr lang="en-GB" sz="1400" dirty="0" err="1">
                <a:latin typeface="+mn-lt"/>
              </a:rPr>
              <a:t>cochranecollab</a:t>
            </a:r>
            <a:endParaRPr lang="en-GB" sz="1400" dirty="0">
              <a:latin typeface="+mn-lt"/>
            </a:endParaRPr>
          </a:p>
          <a:p>
            <a:endParaRPr lang="en-US" dirty="0"/>
          </a:p>
        </p:txBody>
      </p:sp>
    </p:spTree>
    <p:extLst>
      <p:ext uri="{BB962C8B-B14F-4D97-AF65-F5344CB8AC3E}">
        <p14:creationId xmlns:p14="http://schemas.microsoft.com/office/powerpoint/2010/main" val="9911732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GB" dirty="0" smtClean="0"/>
              <a:t>Each </a:t>
            </a:r>
            <a:r>
              <a:rPr lang="en-GB" dirty="0"/>
              <a:t>systematic review addresses a clearly formulated question; for example: Can antibiotics help in alleviating the symptoms of a sore throat? All the existing primary research on a topic that meets certain criteria is searched for and collated, and then assessed using stringent guidelines, to establish whether or not there is conclusive evidence about a specific treatment. The reviews are updated as new evidence becomes available, ensuring that treatment decisions can be based on </a:t>
            </a:r>
          </a:p>
          <a:p>
            <a:r>
              <a:rPr lang="en-GB" dirty="0"/>
              <a:t> </a:t>
            </a:r>
            <a:endParaRPr lang="en-US" dirty="0"/>
          </a:p>
        </p:txBody>
      </p:sp>
    </p:spTree>
    <p:extLst>
      <p:ext uri="{BB962C8B-B14F-4D97-AF65-F5344CB8AC3E}">
        <p14:creationId xmlns:p14="http://schemas.microsoft.com/office/powerpoint/2010/main" val="621009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Cochrane Library</a:t>
            </a:r>
            <a:endParaRPr lang="en-US" dirty="0"/>
          </a:p>
        </p:txBody>
      </p:sp>
      <p:sp>
        <p:nvSpPr>
          <p:cNvPr id="3" name="Content Placeholder 2"/>
          <p:cNvSpPr>
            <a:spLocks noGrp="1"/>
          </p:cNvSpPr>
          <p:nvPr>
            <p:ph idx="1"/>
          </p:nvPr>
        </p:nvSpPr>
        <p:spPr>
          <a:xfrm>
            <a:off x="439737" y="2275200"/>
            <a:ext cx="6395501" cy="3909600"/>
          </a:xfrm>
        </p:spPr>
        <p:txBody>
          <a:bodyPr/>
          <a:lstStyle/>
          <a:p>
            <a:r>
              <a:rPr lang="en-GB" dirty="0" smtClean="0"/>
              <a:t>The </a:t>
            </a:r>
            <a:r>
              <a:rPr lang="en-GB" dirty="0"/>
              <a:t>Cochrane Library is a collection of six databases that contain different types of high quality, independent evidence to inform healthcare decision-making, and a seventh database that provides information about Cochrane groups.</a:t>
            </a:r>
          </a:p>
          <a:p>
            <a:r>
              <a:rPr lang="en-GB" dirty="0"/>
              <a:t>Systematic reviews are our main publication. They are published electronically in full text in the Cochrane Library. The abstracts and plain language summaries of all Cochrane Reviews are also freely available on </a:t>
            </a:r>
            <a:r>
              <a:rPr lang="en-GB" dirty="0" err="1">
                <a:latin typeface="+mn-lt"/>
              </a:rPr>
              <a:t>cochrane.org</a:t>
            </a:r>
            <a:endParaRPr lang="en-GB" dirty="0">
              <a:latin typeface="+mn-lt"/>
            </a:endParaRPr>
          </a:p>
          <a:p>
            <a:r>
              <a:rPr lang="en-GB" dirty="0"/>
              <a:t>All Cochrane Reviews are published in the </a:t>
            </a:r>
            <a:r>
              <a:rPr lang="en-GB" i="1" dirty="0"/>
              <a:t>Cochrane Database of Systematic Reviews </a:t>
            </a:r>
            <a:r>
              <a:rPr lang="en-GB" dirty="0"/>
              <a:t>in the Cochrane Library – </a:t>
            </a:r>
            <a:r>
              <a:rPr lang="en-GB" dirty="0" err="1">
                <a:latin typeface="+mn-lt"/>
              </a:rPr>
              <a:t>cochranelibrary.com</a:t>
            </a:r>
            <a:r>
              <a:rPr lang="en-GB" dirty="0">
                <a:latin typeface="+mn-lt"/>
              </a:rPr>
              <a:t> </a:t>
            </a:r>
            <a:endParaRPr lang="en-US" dirty="0">
              <a:latin typeface="+mn-lt"/>
            </a:endParaRPr>
          </a:p>
        </p:txBody>
      </p:sp>
      <p:sp>
        <p:nvSpPr>
          <p:cNvPr id="5" name="Rectangle 4"/>
          <p:cNvSpPr/>
          <p:nvPr/>
        </p:nvSpPr>
        <p:spPr>
          <a:xfrm>
            <a:off x="429537" y="364204"/>
            <a:ext cx="2138347" cy="50428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chrane_Library_Logo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791" y="472069"/>
            <a:ext cx="2127431" cy="683100"/>
          </a:xfrm>
          <a:prstGeom prst="rect">
            <a:avLst/>
          </a:prstGeom>
        </p:spPr>
      </p:pic>
    </p:spTree>
    <p:extLst>
      <p:ext uri="{BB962C8B-B14F-4D97-AF65-F5344CB8AC3E}">
        <p14:creationId xmlns:p14="http://schemas.microsoft.com/office/powerpoint/2010/main" val="64493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p:txBody>
          <a:bodyPr/>
          <a:lstStyle/>
          <a:p>
            <a:r>
              <a:rPr lang="en-GB" dirty="0"/>
              <a:t>If you require further information about Cochrane’s brand please contact the Communications and External Affairs Department (CEAD). </a:t>
            </a:r>
          </a:p>
          <a:p>
            <a:r>
              <a:rPr lang="en-GB" dirty="0">
                <a:latin typeface="+mn-lt"/>
              </a:rPr>
              <a:t>Email: </a:t>
            </a:r>
            <a:r>
              <a:rPr lang="en-GB" dirty="0" err="1">
                <a:latin typeface="+mn-lt"/>
              </a:rPr>
              <a:t>cead@lists.cochrane.org</a:t>
            </a:r>
            <a:endParaRPr lang="en-GB" dirty="0">
              <a:latin typeface="+mn-lt"/>
            </a:endParaRPr>
          </a:p>
          <a:p>
            <a:r>
              <a:rPr lang="en-GB" dirty="0"/>
              <a:t>St Albans House </a:t>
            </a:r>
            <a:r>
              <a:rPr lang="en-GB" dirty="0" smtClean="0"/>
              <a:t/>
            </a:r>
            <a:br>
              <a:rPr lang="en-GB" dirty="0" smtClean="0"/>
            </a:br>
            <a:r>
              <a:rPr lang="en-GB" dirty="0" smtClean="0"/>
              <a:t>57</a:t>
            </a:r>
            <a:r>
              <a:rPr lang="en-GB" dirty="0"/>
              <a:t>–59 Haymarket </a:t>
            </a:r>
            <a:r>
              <a:rPr lang="en-GB" dirty="0" smtClean="0"/>
              <a:t/>
            </a:r>
            <a:br>
              <a:rPr lang="en-GB" dirty="0" smtClean="0"/>
            </a:br>
            <a:r>
              <a:rPr lang="en-GB" dirty="0" smtClean="0"/>
              <a:t>London </a:t>
            </a:r>
            <a:r>
              <a:rPr lang="en-GB" dirty="0"/>
              <a:t>SW1</a:t>
            </a:r>
          </a:p>
          <a:p>
            <a:endParaRPr lang="en-US" dirty="0"/>
          </a:p>
        </p:txBody>
      </p:sp>
    </p:spTree>
    <p:extLst>
      <p:ext uri="{BB962C8B-B14F-4D97-AF65-F5344CB8AC3E}">
        <p14:creationId xmlns:p14="http://schemas.microsoft.com/office/powerpoint/2010/main" val="93977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Cochrane story</a:t>
            </a:r>
            <a:endParaRPr lang="en-US" dirty="0"/>
          </a:p>
        </p:txBody>
      </p:sp>
      <p:pic>
        <p:nvPicPr>
          <p:cNvPr id="7" name="Picture 6" descr="Cochrane_Logo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3417" y="3570970"/>
            <a:ext cx="5766192" cy="1186929"/>
          </a:xfrm>
          <a:prstGeom prst="rect">
            <a:avLst/>
          </a:prstGeom>
        </p:spPr>
      </p:pic>
      <p:sp>
        <p:nvSpPr>
          <p:cNvPr id="8" name="Rectangle 7"/>
          <p:cNvSpPr/>
          <p:nvPr/>
        </p:nvSpPr>
        <p:spPr>
          <a:xfrm>
            <a:off x="382848" y="392219"/>
            <a:ext cx="2166360" cy="494944"/>
          </a:xfrm>
          <a:prstGeom prst="rect">
            <a:avLst/>
          </a:pr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0426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logo tells a story</a:t>
            </a:r>
            <a:endParaRPr lang="en-US" dirty="0"/>
          </a:p>
        </p:txBody>
      </p:sp>
      <p:sp>
        <p:nvSpPr>
          <p:cNvPr id="3" name="Content Placeholder 2"/>
          <p:cNvSpPr>
            <a:spLocks noGrp="1"/>
          </p:cNvSpPr>
          <p:nvPr>
            <p:ph idx="1"/>
          </p:nvPr>
        </p:nvSpPr>
        <p:spPr/>
        <p:txBody>
          <a:bodyPr/>
          <a:lstStyle/>
          <a:p>
            <a:r>
              <a:rPr lang="en-GB" dirty="0"/>
              <a:t>The circle formed by two ‘C’ shapes represents our global collaboration. </a:t>
            </a:r>
          </a:p>
          <a:p>
            <a:r>
              <a:rPr lang="en-GB" dirty="0"/>
              <a:t>The lines within illustrate the summary results from an iconic systematic review. Each horizontal line represents the results of one study, while the diamond represents the combined result, our best estimate of whether the treatment is effective or harmful. </a:t>
            </a:r>
          </a:p>
          <a:p>
            <a:r>
              <a:rPr lang="en-GB" dirty="0"/>
              <a:t>The diamond sits clearly to the left of the vertical line representing “no difference”, therefore the evidence indicates that the treatment is beneficial. We call this representation a “forest plot”</a:t>
            </a:r>
            <a:r>
              <a:rPr lang="en-GB" dirty="0" smtClean="0"/>
              <a:t>.</a:t>
            </a:r>
            <a:endParaRPr lang="en-GB" dirty="0"/>
          </a:p>
        </p:txBody>
      </p:sp>
    </p:spTree>
    <p:extLst>
      <p:ext uri="{BB962C8B-B14F-4D97-AF65-F5344CB8AC3E}">
        <p14:creationId xmlns:p14="http://schemas.microsoft.com/office/powerpoint/2010/main" val="4145038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738" y="1316736"/>
            <a:ext cx="6120000" cy="4868064"/>
          </a:xfrm>
        </p:spPr>
        <p:txBody>
          <a:bodyPr/>
          <a:lstStyle/>
          <a:p>
            <a:r>
              <a:rPr lang="en-GB" dirty="0"/>
              <a:t>This forest plot within our logo illustrates an example of the potential for systematic reviews to improve health care. It shows that corticosteroids given to women who are about to give birth prematurely can save the life of the </a:t>
            </a:r>
            <a:r>
              <a:rPr lang="en-GB" dirty="0" err="1" smtClean="0"/>
              <a:t>newborn</a:t>
            </a:r>
            <a:r>
              <a:rPr lang="en-GB" dirty="0" smtClean="0"/>
              <a:t> </a:t>
            </a:r>
            <a:r>
              <a:rPr lang="en-GB" dirty="0"/>
              <a:t>child. </a:t>
            </a:r>
          </a:p>
          <a:p>
            <a:r>
              <a:rPr lang="en-GB" dirty="0"/>
              <a:t>Despite several trials showing the benefit of corticosteroids, adoption of the treatment among obstetricians was slow. The systematic review published by Crowley et al., was influential in increasing use of this treatment. This simple intervention has probably saved thousands of premature babies</a:t>
            </a:r>
            <a:r>
              <a:rPr lang="en-GB" dirty="0" smtClean="0"/>
              <a:t>.</a:t>
            </a:r>
            <a:endParaRPr lang="en-GB" dirty="0"/>
          </a:p>
          <a:p>
            <a:r>
              <a:rPr lang="en-GB" dirty="0"/>
              <a:t>During the past 20 years Cochrane has progressed the way healthcare decisions are made. And now we’re leading another change, as outlined by </a:t>
            </a:r>
            <a:r>
              <a:rPr lang="en-GB" i="1" dirty="0"/>
              <a:t>Strategy to 2020</a:t>
            </a:r>
            <a:r>
              <a:rPr lang="en-GB" dirty="0"/>
              <a:t>. A visible expression of this change is our new brand identity. </a:t>
            </a:r>
          </a:p>
          <a:p>
            <a:endParaRPr lang="en-GB" dirty="0"/>
          </a:p>
          <a:p>
            <a:endParaRPr lang="en-US" dirty="0"/>
          </a:p>
        </p:txBody>
      </p:sp>
    </p:spTree>
    <p:extLst>
      <p:ext uri="{BB962C8B-B14F-4D97-AF65-F5344CB8AC3E}">
        <p14:creationId xmlns:p14="http://schemas.microsoft.com/office/powerpoint/2010/main" val="89315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Our </a:t>
            </a:r>
            <a:r>
              <a:rPr lang="en-GB" dirty="0"/>
              <a:t>strength is in our people — an independent and highly respected global network that links the world of research with the reality of making informed health decisions. </a:t>
            </a:r>
          </a:p>
          <a:p>
            <a:r>
              <a:rPr lang="en-GB" dirty="0"/>
              <a:t>Together we can use the new wealth of information we generate to achieve trusted evidence, informed decisions, and better health for everyone.</a:t>
            </a:r>
          </a:p>
          <a:p>
            <a:endParaRPr lang="en-GB" dirty="0" smtClean="0">
              <a:latin typeface="+mn-lt"/>
            </a:endParaRPr>
          </a:p>
          <a:p>
            <a:r>
              <a:rPr lang="en-GB" dirty="0" smtClean="0">
                <a:latin typeface="+mn-lt"/>
              </a:rPr>
              <a:t>Our </a:t>
            </a:r>
            <a:r>
              <a:rPr lang="en-GB" dirty="0">
                <a:latin typeface="+mn-lt"/>
              </a:rPr>
              <a:t>strapline</a:t>
            </a:r>
          </a:p>
          <a:p>
            <a:r>
              <a:rPr lang="en-GB" dirty="0"/>
              <a:t>Trusted evidence. Informed decisions. </a:t>
            </a:r>
            <a:r>
              <a:rPr lang="en-GB" dirty="0">
                <a:solidFill>
                  <a:schemeClr val="bg2"/>
                </a:solidFill>
              </a:rPr>
              <a:t>Better health. </a:t>
            </a:r>
            <a:endParaRPr lang="en-US" dirty="0">
              <a:solidFill>
                <a:schemeClr val="bg2"/>
              </a:solidFill>
            </a:endParaRPr>
          </a:p>
          <a:p>
            <a:endParaRPr lang="en-US" dirty="0">
              <a:latin typeface="+mn-lt"/>
            </a:endParaRPr>
          </a:p>
        </p:txBody>
      </p:sp>
    </p:spTree>
    <p:extLst>
      <p:ext uri="{BB962C8B-B14F-4D97-AF65-F5344CB8AC3E}">
        <p14:creationId xmlns:p14="http://schemas.microsoft.com/office/powerpoint/2010/main" val="3977888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About Cochrane</a:t>
            </a:r>
            <a:endParaRPr lang="en-US" dirty="0"/>
          </a:p>
        </p:txBody>
      </p:sp>
      <p:sp>
        <p:nvSpPr>
          <p:cNvPr id="5" name="Subtitle 4"/>
          <p:cNvSpPr>
            <a:spLocks noGrp="1"/>
          </p:cNvSpPr>
          <p:nvPr>
            <p:ph type="subTitle" idx="1"/>
          </p:nvPr>
        </p:nvSpPr>
        <p:spPr/>
        <p:txBody>
          <a:bodyPr/>
          <a:lstStyle/>
          <a:p>
            <a:r>
              <a:rPr lang="en-US" i="1" dirty="0" smtClean="0"/>
              <a:t>Strategy to 2020</a:t>
            </a:r>
            <a:endParaRPr lang="en-US" i="1" dirty="0"/>
          </a:p>
        </p:txBody>
      </p:sp>
    </p:spTree>
    <p:extLst>
      <p:ext uri="{BB962C8B-B14F-4D97-AF65-F5344CB8AC3E}">
        <p14:creationId xmlns:p14="http://schemas.microsoft.com/office/powerpoint/2010/main" val="1588662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b="1" dirty="0">
                <a:solidFill>
                  <a:srgbClr val="962D91"/>
                </a:solidFill>
              </a:rPr>
              <a:t>Our vision is a world of improved </a:t>
            </a:r>
            <a:r>
              <a:rPr lang="en-GB" b="1" dirty="0" smtClean="0">
                <a:solidFill>
                  <a:srgbClr val="962D91"/>
                </a:solidFill>
              </a:rPr>
              <a:t>health</a:t>
            </a:r>
            <a:r>
              <a:rPr lang="en-GB" dirty="0">
                <a:solidFill>
                  <a:srgbClr val="962D91"/>
                </a:solidFill>
              </a:rPr>
              <a:t/>
            </a:r>
            <a:br>
              <a:rPr lang="en-GB" dirty="0">
                <a:solidFill>
                  <a:srgbClr val="962D91"/>
                </a:solidFill>
              </a:rPr>
            </a:br>
            <a:r>
              <a:rPr lang="en-GB" dirty="0"/>
              <a:t>w</a:t>
            </a:r>
            <a:r>
              <a:rPr lang="en-GB" dirty="0" smtClean="0"/>
              <a:t>here </a:t>
            </a:r>
            <a:r>
              <a:rPr lang="en-GB" dirty="0"/>
              <a:t>decision about health and health care are informed by high-quality, relevant and up-to-date synthesized evidence. </a:t>
            </a:r>
            <a:endParaRPr lang="en-GB" dirty="0" smtClean="0"/>
          </a:p>
          <a:p>
            <a:endParaRPr lang="en-GB" dirty="0"/>
          </a:p>
          <a:p>
            <a:r>
              <a:rPr lang="en-GB" b="1" dirty="0">
                <a:solidFill>
                  <a:srgbClr val="962D91"/>
                </a:solidFill>
              </a:rPr>
              <a:t>Our mission is to promote evidence-informed health decision-</a:t>
            </a:r>
            <a:r>
              <a:rPr lang="en-GB" b="1" dirty="0" smtClean="0">
                <a:solidFill>
                  <a:srgbClr val="962D91"/>
                </a:solidFill>
              </a:rPr>
              <a:t>making</a:t>
            </a:r>
            <a:r>
              <a:rPr lang="en-GB" dirty="0" smtClean="0">
                <a:solidFill>
                  <a:srgbClr val="962D91"/>
                </a:solidFill>
              </a:rPr>
              <a:t> </a:t>
            </a:r>
            <a:r>
              <a:rPr lang="en-GB" dirty="0" smtClean="0"/>
              <a:t>by </a:t>
            </a:r>
            <a:r>
              <a:rPr lang="en-GB" dirty="0"/>
              <a:t>producing high-quality, relevant, accessible systematic reviews and other synthesized evidence. </a:t>
            </a:r>
          </a:p>
          <a:p>
            <a:endParaRPr lang="en-US" dirty="0"/>
          </a:p>
        </p:txBody>
      </p:sp>
    </p:spTree>
    <p:extLst>
      <p:ext uri="{BB962C8B-B14F-4D97-AF65-F5344CB8AC3E}">
        <p14:creationId xmlns:p14="http://schemas.microsoft.com/office/powerpoint/2010/main" val="22633740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goals</a:t>
            </a:r>
            <a:endParaRPr lang="en-US" dirty="0"/>
          </a:p>
        </p:txBody>
      </p:sp>
      <p:sp>
        <p:nvSpPr>
          <p:cNvPr id="3" name="Content Placeholder 2"/>
          <p:cNvSpPr>
            <a:spLocks noGrp="1"/>
          </p:cNvSpPr>
          <p:nvPr>
            <p:ph idx="1"/>
          </p:nvPr>
        </p:nvSpPr>
        <p:spPr/>
        <p:txBody>
          <a:bodyPr/>
          <a:lstStyle/>
          <a:p>
            <a:r>
              <a:rPr lang="en-GB" b="1" dirty="0"/>
              <a:t>Goal 1: Producing </a:t>
            </a:r>
            <a:r>
              <a:rPr lang="en-GB" b="1" dirty="0" smtClean="0"/>
              <a:t>evidence</a:t>
            </a:r>
            <a:r>
              <a:rPr lang="en-GB" dirty="0"/>
              <a:t/>
            </a:r>
            <a:br>
              <a:rPr lang="en-GB" dirty="0"/>
            </a:br>
            <a:r>
              <a:rPr lang="en-GB" dirty="0" smtClean="0"/>
              <a:t>To </a:t>
            </a:r>
            <a:r>
              <a:rPr lang="en-GB" dirty="0"/>
              <a:t>produce high quality, relevant, up-to-date systematic reviews and other </a:t>
            </a:r>
            <a:r>
              <a:rPr lang="en-GB" dirty="0" smtClean="0"/>
              <a:t>synthesized </a:t>
            </a:r>
            <a:r>
              <a:rPr lang="en-GB" dirty="0"/>
              <a:t>research evidence to inform health decision-making.</a:t>
            </a:r>
          </a:p>
          <a:p>
            <a:r>
              <a:rPr lang="en-GB" b="1" dirty="0"/>
              <a:t>Goal 2: Accessible </a:t>
            </a:r>
            <a:r>
              <a:rPr lang="en-GB" b="1" dirty="0" smtClean="0"/>
              <a:t>evidence</a:t>
            </a:r>
            <a:r>
              <a:rPr lang="en-GB" dirty="0"/>
              <a:t/>
            </a:r>
            <a:br>
              <a:rPr lang="en-GB" dirty="0"/>
            </a:br>
            <a:r>
              <a:rPr lang="en-GB" dirty="0" smtClean="0"/>
              <a:t>To </a:t>
            </a:r>
            <a:r>
              <a:rPr lang="en-GB" dirty="0"/>
              <a:t>make Cochrane evidence accessible and useful to everybody, everywhere in the world</a:t>
            </a:r>
            <a:r>
              <a:rPr lang="en-GB" dirty="0" smtClean="0"/>
              <a:t>.</a:t>
            </a:r>
            <a:endParaRPr lang="en-GB" dirty="0"/>
          </a:p>
        </p:txBody>
      </p:sp>
    </p:spTree>
    <p:extLst>
      <p:ext uri="{BB962C8B-B14F-4D97-AF65-F5344CB8AC3E}">
        <p14:creationId xmlns:p14="http://schemas.microsoft.com/office/powerpoint/2010/main" val="4145675497"/>
      </p:ext>
    </p:extLst>
  </p:cSld>
  <p:clrMapOvr>
    <a:masterClrMapping/>
  </p:clrMapOvr>
</p:sld>
</file>

<file path=ppt/theme/theme1.xml><?xml version="1.0" encoding="utf-8"?>
<a:theme xmlns:a="http://schemas.openxmlformats.org/drawingml/2006/main" name="Cochrane PowerPoint Template">
  <a:themeElements>
    <a:clrScheme name="Cochrane">
      <a:dk1>
        <a:srgbClr val="000000"/>
      </a:dk1>
      <a:lt1>
        <a:srgbClr val="FFFFFF"/>
      </a:lt1>
      <a:dk2>
        <a:srgbClr val="002D64"/>
      </a:dk2>
      <a:lt2>
        <a:srgbClr val="962D91"/>
      </a:lt2>
      <a:accent1>
        <a:srgbClr val="002D64"/>
      </a:accent1>
      <a:accent2>
        <a:srgbClr val="962D91"/>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Cochrane PowerPoint Template.potx</Template>
  <TotalTime>367</TotalTime>
  <Words>864</Words>
  <Application>Microsoft Macintosh PowerPoint</Application>
  <PresentationFormat>On-screen Show (4:3)</PresentationFormat>
  <Paragraphs>76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Cochrane PowerPoint Template</vt:lpstr>
      <vt:lpstr>About Cochrane</vt:lpstr>
      <vt:lpstr>Who we are</vt:lpstr>
      <vt:lpstr>The Cochrane story</vt:lpstr>
      <vt:lpstr>Our logo tells a story</vt:lpstr>
      <vt:lpstr>PowerPoint Presentation</vt:lpstr>
      <vt:lpstr>PowerPoint Presentation</vt:lpstr>
      <vt:lpstr>About Cochrane</vt:lpstr>
      <vt:lpstr>PowerPoint Presentation</vt:lpstr>
      <vt:lpstr>Our goals</vt:lpstr>
      <vt:lpstr>and…</vt:lpstr>
      <vt:lpstr>Principles</vt:lpstr>
      <vt:lpstr>PowerPoint Presentation</vt:lpstr>
      <vt:lpstr>PowerPoint Presentation</vt:lpstr>
      <vt:lpstr>What we stand for</vt:lpstr>
      <vt:lpstr>Together we stand…</vt:lpstr>
      <vt:lpstr>and…</vt:lpstr>
      <vt:lpstr>About Cochrane</vt:lpstr>
      <vt:lpstr>Cochrane exists so that healthcare decisions get better. </vt:lpstr>
      <vt:lpstr>What we do</vt:lpstr>
      <vt:lpstr>PowerPoint Presentation</vt:lpstr>
      <vt:lpstr>Cochrane Library</vt:lpstr>
      <vt:lpstr>Contact us</vt:lpstr>
    </vt:vector>
  </TitlesOfParts>
  <Manager/>
  <Company>Microsoft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dtpgraphics</dc:creator>
  <cp:keywords/>
  <dc:description/>
  <cp:lastModifiedBy>Holly Millward</cp:lastModifiedBy>
  <cp:revision>49</cp:revision>
  <dcterms:created xsi:type="dcterms:W3CDTF">2013-07-29T09:34:50Z</dcterms:created>
  <dcterms:modified xsi:type="dcterms:W3CDTF">2015-01-30T09:56:24Z</dcterms:modified>
  <cp:category/>
</cp:coreProperties>
</file>