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3" r:id="rId2"/>
    <p:sldId id="264" r:id="rId3"/>
    <p:sldId id="284" r:id="rId4"/>
    <p:sldId id="287" r:id="rId5"/>
    <p:sldId id="292" r:id="rId6"/>
    <p:sldId id="294" r:id="rId7"/>
    <p:sldId id="274" r:id="rId8"/>
    <p:sldId id="298" r:id="rId9"/>
    <p:sldId id="297" r:id="rId10"/>
  </p:sldIdLst>
  <p:sldSz cx="30267275" cy="427942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64"/>
    <a:srgbClr val="DC2882"/>
    <a:srgbClr val="00AAAA"/>
    <a:srgbClr val="561033"/>
    <a:srgbClr val="162882"/>
    <a:srgbClr val="55AF3C"/>
    <a:srgbClr val="E12328"/>
    <a:srgbClr val="008CD2"/>
    <a:srgbClr val="E6E6E6"/>
    <a:srgbClr val="96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18" d="100"/>
          <a:sy n="18" d="100"/>
        </p:scale>
        <p:origin x="289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7003597"/>
            <a:ext cx="25727184" cy="14898735"/>
          </a:xfrm>
        </p:spPr>
        <p:txBody>
          <a:bodyPr anchor="b"/>
          <a:lstStyle>
            <a:lvl1pPr algn="ctr"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3410" y="22476884"/>
            <a:ext cx="22700456" cy="10332032"/>
          </a:xfrm>
        </p:spPr>
        <p:txBody>
          <a:bodyPr/>
          <a:lstStyle>
            <a:lvl1pPr marL="0" indent="0" algn="ctr">
              <a:buNone/>
              <a:defRPr sz="7944"/>
            </a:lvl1pPr>
            <a:lvl2pPr marL="1513378" indent="0" algn="ctr">
              <a:buNone/>
              <a:defRPr sz="6620"/>
            </a:lvl2pPr>
            <a:lvl3pPr marL="3026755" indent="0" algn="ctr">
              <a:buNone/>
              <a:defRPr sz="5958"/>
            </a:lvl3pPr>
            <a:lvl4pPr marL="4540133" indent="0" algn="ctr">
              <a:buNone/>
              <a:defRPr sz="5296"/>
            </a:lvl4pPr>
            <a:lvl5pPr marL="6053511" indent="0" algn="ctr">
              <a:buNone/>
              <a:defRPr sz="5296"/>
            </a:lvl5pPr>
            <a:lvl6pPr marL="7566889" indent="0" algn="ctr">
              <a:buNone/>
              <a:defRPr sz="5296"/>
            </a:lvl6pPr>
            <a:lvl7pPr marL="9080266" indent="0" algn="ctr">
              <a:buNone/>
              <a:defRPr sz="5296"/>
            </a:lvl7pPr>
            <a:lvl8pPr marL="10593644" indent="0" algn="ctr">
              <a:buNone/>
              <a:defRPr sz="5296"/>
            </a:lvl8pPr>
            <a:lvl9pPr marL="12107022" indent="0" algn="ctr">
              <a:buNone/>
              <a:defRPr sz="529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27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36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0020" y="2278397"/>
            <a:ext cx="6526381" cy="362661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0877" y="2278397"/>
            <a:ext cx="19200803" cy="362661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3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87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112" y="10668854"/>
            <a:ext cx="26105525" cy="17801211"/>
          </a:xfrm>
        </p:spPr>
        <p:txBody>
          <a:bodyPr anchor="b"/>
          <a:lstStyle>
            <a:lvl1pPr>
              <a:defRPr sz="1986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112" y="28638472"/>
            <a:ext cx="26105525" cy="9361236"/>
          </a:xfrm>
        </p:spPr>
        <p:txBody>
          <a:bodyPr/>
          <a:lstStyle>
            <a:lvl1pPr marL="0" indent="0">
              <a:buNone/>
              <a:defRPr sz="7944">
                <a:solidFill>
                  <a:schemeClr val="tx1"/>
                </a:solidFill>
              </a:defRPr>
            </a:lvl1pPr>
            <a:lvl2pPr marL="1513378" indent="0">
              <a:buNone/>
              <a:defRPr sz="6620">
                <a:solidFill>
                  <a:schemeClr val="tx1">
                    <a:tint val="75000"/>
                  </a:schemeClr>
                </a:solidFill>
              </a:defRPr>
            </a:lvl2pPr>
            <a:lvl3pPr marL="3026755" indent="0">
              <a:buNone/>
              <a:defRPr sz="5958">
                <a:solidFill>
                  <a:schemeClr val="tx1">
                    <a:tint val="75000"/>
                  </a:schemeClr>
                </a:solidFill>
              </a:defRPr>
            </a:lvl3pPr>
            <a:lvl4pPr marL="4540133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4pPr>
            <a:lvl5pPr marL="6053511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5pPr>
            <a:lvl6pPr marL="7566889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6pPr>
            <a:lvl7pPr marL="9080266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7pPr>
            <a:lvl8pPr marL="10593644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8pPr>
            <a:lvl9pPr marL="12107022" indent="0">
              <a:buNone/>
              <a:defRPr sz="52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9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0875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2808" y="11391985"/>
            <a:ext cx="12863592" cy="27152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97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278406"/>
            <a:ext cx="26105525" cy="82715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4821" y="10490535"/>
            <a:ext cx="1280447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4821" y="15631784"/>
            <a:ext cx="1280447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2810" y="10490535"/>
            <a:ext cx="12867534" cy="5141249"/>
          </a:xfrm>
        </p:spPr>
        <p:txBody>
          <a:bodyPr anchor="b"/>
          <a:lstStyle>
            <a:lvl1pPr marL="0" indent="0">
              <a:buNone/>
              <a:defRPr sz="7944" b="1"/>
            </a:lvl1pPr>
            <a:lvl2pPr marL="1513378" indent="0">
              <a:buNone/>
              <a:defRPr sz="6620" b="1"/>
            </a:lvl2pPr>
            <a:lvl3pPr marL="3026755" indent="0">
              <a:buNone/>
              <a:defRPr sz="5958" b="1"/>
            </a:lvl3pPr>
            <a:lvl4pPr marL="4540133" indent="0">
              <a:buNone/>
              <a:defRPr sz="5296" b="1"/>
            </a:lvl4pPr>
            <a:lvl5pPr marL="6053511" indent="0">
              <a:buNone/>
              <a:defRPr sz="5296" b="1"/>
            </a:lvl5pPr>
            <a:lvl6pPr marL="7566889" indent="0">
              <a:buNone/>
              <a:defRPr sz="5296" b="1"/>
            </a:lvl6pPr>
            <a:lvl7pPr marL="9080266" indent="0">
              <a:buNone/>
              <a:defRPr sz="5296" b="1"/>
            </a:lvl7pPr>
            <a:lvl8pPr marL="10593644" indent="0">
              <a:buNone/>
              <a:defRPr sz="5296" b="1"/>
            </a:lvl8pPr>
            <a:lvl9pPr marL="12107022" indent="0">
              <a:buNone/>
              <a:defRPr sz="52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2810" y="15631784"/>
            <a:ext cx="12867534" cy="2299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8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7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536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67534" y="6161587"/>
            <a:ext cx="15322808" cy="30411646"/>
          </a:xfrm>
        </p:spPr>
        <p:txBody>
          <a:bodyPr/>
          <a:lstStyle>
            <a:lvl1pPr>
              <a:defRPr sz="10592"/>
            </a:lvl1pPr>
            <a:lvl2pPr>
              <a:defRPr sz="9268"/>
            </a:lvl2pPr>
            <a:lvl3pPr>
              <a:defRPr sz="7944"/>
            </a:lvl3pPr>
            <a:lvl4pPr>
              <a:defRPr sz="6620"/>
            </a:lvl4pPr>
            <a:lvl5pPr>
              <a:defRPr sz="6620"/>
            </a:lvl5pPr>
            <a:lvl6pPr>
              <a:defRPr sz="6620"/>
            </a:lvl6pPr>
            <a:lvl7pPr>
              <a:defRPr sz="6620"/>
            </a:lvl7pPr>
            <a:lvl8pPr>
              <a:defRPr sz="6620"/>
            </a:lvl8pPr>
            <a:lvl9pPr>
              <a:defRPr sz="6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3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4817" y="2852949"/>
            <a:ext cx="9761984" cy="9985322"/>
          </a:xfrm>
        </p:spPr>
        <p:txBody>
          <a:bodyPr anchor="b"/>
          <a:lstStyle>
            <a:lvl1pPr>
              <a:defRPr sz="1059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67534" y="6161587"/>
            <a:ext cx="15322808" cy="30411646"/>
          </a:xfrm>
        </p:spPr>
        <p:txBody>
          <a:bodyPr anchor="t"/>
          <a:lstStyle>
            <a:lvl1pPr marL="0" indent="0">
              <a:buNone/>
              <a:defRPr sz="10592"/>
            </a:lvl1pPr>
            <a:lvl2pPr marL="1513378" indent="0">
              <a:buNone/>
              <a:defRPr sz="9268"/>
            </a:lvl2pPr>
            <a:lvl3pPr marL="3026755" indent="0">
              <a:buNone/>
              <a:defRPr sz="7944"/>
            </a:lvl3pPr>
            <a:lvl4pPr marL="4540133" indent="0">
              <a:buNone/>
              <a:defRPr sz="6620"/>
            </a:lvl4pPr>
            <a:lvl5pPr marL="6053511" indent="0">
              <a:buNone/>
              <a:defRPr sz="6620"/>
            </a:lvl5pPr>
            <a:lvl6pPr marL="7566889" indent="0">
              <a:buNone/>
              <a:defRPr sz="6620"/>
            </a:lvl6pPr>
            <a:lvl7pPr marL="9080266" indent="0">
              <a:buNone/>
              <a:defRPr sz="6620"/>
            </a:lvl7pPr>
            <a:lvl8pPr marL="10593644" indent="0">
              <a:buNone/>
              <a:defRPr sz="6620"/>
            </a:lvl8pPr>
            <a:lvl9pPr marL="12107022" indent="0">
              <a:buNone/>
              <a:defRPr sz="66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4817" y="12838271"/>
            <a:ext cx="9761984" cy="23784486"/>
          </a:xfrm>
        </p:spPr>
        <p:txBody>
          <a:bodyPr/>
          <a:lstStyle>
            <a:lvl1pPr marL="0" indent="0">
              <a:buNone/>
              <a:defRPr sz="5296"/>
            </a:lvl1pPr>
            <a:lvl2pPr marL="1513378" indent="0">
              <a:buNone/>
              <a:defRPr sz="4634"/>
            </a:lvl2pPr>
            <a:lvl3pPr marL="3026755" indent="0">
              <a:buNone/>
              <a:defRPr sz="3972"/>
            </a:lvl3pPr>
            <a:lvl4pPr marL="4540133" indent="0">
              <a:buNone/>
              <a:defRPr sz="3310"/>
            </a:lvl4pPr>
            <a:lvl5pPr marL="6053511" indent="0">
              <a:buNone/>
              <a:defRPr sz="3310"/>
            </a:lvl5pPr>
            <a:lvl6pPr marL="7566889" indent="0">
              <a:buNone/>
              <a:defRPr sz="3310"/>
            </a:lvl6pPr>
            <a:lvl7pPr marL="9080266" indent="0">
              <a:buNone/>
              <a:defRPr sz="3310"/>
            </a:lvl7pPr>
            <a:lvl8pPr marL="10593644" indent="0">
              <a:buNone/>
              <a:defRPr sz="3310"/>
            </a:lvl8pPr>
            <a:lvl9pPr marL="12107022" indent="0">
              <a:buNone/>
              <a:defRPr sz="33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50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0875" y="2278406"/>
            <a:ext cx="26105525" cy="82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0875" y="11391985"/>
            <a:ext cx="26105525" cy="27152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0875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0B498-9D4D-4FAD-891F-E57FF8B5A028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6035" y="39663928"/>
            <a:ext cx="10215205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76263" y="39663928"/>
            <a:ext cx="6810137" cy="22783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513E7-4515-4082-A960-D4704025B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026755" rtl="0" eaLnBrk="1" latinLnBrk="0" hangingPunct="1">
        <a:lnSpc>
          <a:spcPct val="90000"/>
        </a:lnSpc>
        <a:spcBef>
          <a:spcPct val="0"/>
        </a:spcBef>
        <a:buNone/>
        <a:defRPr sz="145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689" indent="-756689" algn="l" defTabSz="3026755" rtl="0" eaLnBrk="1" latinLnBrk="0" hangingPunct="1">
        <a:lnSpc>
          <a:spcPct val="90000"/>
        </a:lnSpc>
        <a:spcBef>
          <a:spcPts val="3310"/>
        </a:spcBef>
        <a:buFont typeface="Arial" panose="020B0604020202020204" pitchFamily="34" charset="0"/>
        <a:buChar char="•"/>
        <a:defRPr sz="9268" kern="1200">
          <a:solidFill>
            <a:schemeClr val="tx1"/>
          </a:solidFill>
          <a:latin typeface="+mn-lt"/>
          <a:ea typeface="+mn-ea"/>
          <a:cs typeface="+mn-cs"/>
        </a:defRPr>
      </a:lvl1pPr>
      <a:lvl2pPr marL="227006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4" kern="1200">
          <a:solidFill>
            <a:schemeClr val="tx1"/>
          </a:solidFill>
          <a:latin typeface="+mn-lt"/>
          <a:ea typeface="+mn-ea"/>
          <a:cs typeface="+mn-cs"/>
        </a:defRPr>
      </a:lvl2pPr>
      <a:lvl3pPr marL="3783444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0" kern="1200">
          <a:solidFill>
            <a:schemeClr val="tx1"/>
          </a:solidFill>
          <a:latin typeface="+mn-lt"/>
          <a:ea typeface="+mn-ea"/>
          <a:cs typeface="+mn-cs"/>
        </a:defRPr>
      </a:lvl3pPr>
      <a:lvl4pPr marL="5296822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810200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8323577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836955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1350333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863711" indent="-756689" algn="l" defTabSz="3026755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1pPr>
      <a:lvl2pPr marL="1513378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2pPr>
      <a:lvl3pPr marL="3026755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3pPr>
      <a:lvl4pPr marL="4540133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4pPr>
      <a:lvl5pPr marL="6053511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5pPr>
      <a:lvl6pPr marL="7566889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6pPr>
      <a:lvl7pPr marL="9080266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7pPr>
      <a:lvl8pPr marL="10593644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8pPr>
      <a:lvl9pPr marL="12107022" algn="l" defTabSz="3026755" rtl="0" eaLnBrk="1" latinLnBrk="0" hangingPunct="1">
        <a:defRPr sz="595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2" Type="http://schemas.openxmlformats.org/officeDocument/2006/relationships/hyperlink" Target="https://stephanieevergreen.com/blo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twitter.com/search?q=%23VisualAbstract&amp;src=typed_query" TargetMode="Externa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witter.com/kristinrojasmd/status/1124418213050298368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qrcode-monkey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hyperlink" Target="https://linktr.e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community.cochrane.org/organizational-info/resources/resources-groups/brand-resources/cochrane-community-brand-resource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ElzaRechtman/status/1121783109480009729" TargetMode="External"/><Relationship Id="rId3" Type="http://schemas.openxmlformats.org/officeDocument/2006/relationships/image" Target="../media/image15.jpeg"/><Relationship Id="rId7" Type="http://schemas.openxmlformats.org/officeDocument/2006/relationships/hyperlink" Target="https://twitter.com/MCLaScience/status/112250541338623181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DStroumsa/status/1125164961611833344" TargetMode="External"/><Relationship Id="rId11" Type="http://schemas.openxmlformats.org/officeDocument/2006/relationships/hyperlink" Target="https://twitter.com/akreutzer82" TargetMode="External"/><Relationship Id="rId5" Type="http://schemas.openxmlformats.org/officeDocument/2006/relationships/image" Target="../media/image17.jpeg"/><Relationship Id="rId10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hyperlink" Target="https://twitter.com/mikemorris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henounproject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branden0walker" TargetMode="External"/><Relationship Id="rId3" Type="http://schemas.openxmlformats.org/officeDocument/2006/relationships/hyperlink" Target="https://twitter.com/mnthydro" TargetMode="External"/><Relationship Id="rId7" Type="http://schemas.openxmlformats.org/officeDocument/2006/relationships/image" Target="../media/image22.jpeg"/><Relationship Id="rId12" Type="http://schemas.openxmlformats.org/officeDocument/2006/relationships/hyperlink" Target="https://twitter.com/americoamorim" TargetMode="External"/><Relationship Id="rId2" Type="http://schemas.openxmlformats.org/officeDocument/2006/relationships/hyperlink" Target="https://twitter.com/hydrogawk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mikemorrison" TargetMode="External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hyperlink" Target="https://twitter.com/SarraceniaMason" TargetMode="External"/><Relationship Id="rId4" Type="http://schemas.openxmlformats.org/officeDocument/2006/relationships/image" Target="../media/image20.jpe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katrinar1203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hyperlink" Target="https://twistedsifter.com/2012/10/billboards-with-quirky-science-facts-science-wor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ribbble.com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A88E987E-1C70-49D4-80F5-9E40B6A19F71}"/>
              </a:ext>
            </a:extLst>
          </p:cNvPr>
          <p:cNvSpPr/>
          <p:nvPr/>
        </p:nvSpPr>
        <p:spPr>
          <a:xfrm>
            <a:off x="22409269" y="11033218"/>
            <a:ext cx="7858004" cy="258500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074D9C-0647-4697-8C43-9C38EB7E0278}"/>
              </a:ext>
            </a:extLst>
          </p:cNvPr>
          <p:cNvSpPr/>
          <p:nvPr/>
        </p:nvSpPr>
        <p:spPr>
          <a:xfrm>
            <a:off x="-86948" y="36585830"/>
            <a:ext cx="30354224" cy="6208408"/>
          </a:xfrm>
          <a:prstGeom prst="rect">
            <a:avLst/>
          </a:prstGeom>
          <a:solidFill>
            <a:srgbClr val="EDF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 dirty="0"/>
          </a:p>
        </p:txBody>
      </p:sp>
      <p:sp>
        <p:nvSpPr>
          <p:cNvPr id="7" name="logo area">
            <a:extLst>
              <a:ext uri="{FF2B5EF4-FFF2-40B4-BE49-F238E27FC236}">
                <a16:creationId xmlns:a16="http://schemas.microsoft.com/office/drawing/2014/main" id="{F85D545F-81F1-4BFD-9F5B-88A6A5D1F956}"/>
              </a:ext>
            </a:extLst>
          </p:cNvPr>
          <p:cNvSpPr/>
          <p:nvPr/>
        </p:nvSpPr>
        <p:spPr>
          <a:xfrm>
            <a:off x="25328880" y="37912592"/>
            <a:ext cx="4452036" cy="4207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You can delete the Cochrane logo and add your group’s logo in it’s place. Have multiple logos? Just stack them above</a:t>
            </a:r>
          </a:p>
        </p:txBody>
      </p:sp>
      <p:sp>
        <p:nvSpPr>
          <p:cNvPr id="60" name="h2-bg">
            <a:extLst>
              <a:ext uri="{FF2B5EF4-FFF2-40B4-BE49-F238E27FC236}">
                <a16:creationId xmlns:a16="http://schemas.microsoft.com/office/drawing/2014/main" id="{C2CE4AAD-791F-41D2-8944-B872E88F28D3}"/>
              </a:ext>
            </a:extLst>
          </p:cNvPr>
          <p:cNvSpPr/>
          <p:nvPr/>
        </p:nvSpPr>
        <p:spPr>
          <a:xfrm>
            <a:off x="2015914" y="16084612"/>
            <a:ext cx="8757098" cy="1209869"/>
          </a:xfrm>
          <a:prstGeom prst="rect">
            <a:avLst/>
          </a:prstGeom>
          <a:solidFill>
            <a:srgbClr val="DC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Methods">
            <a:extLst>
              <a:ext uri="{FF2B5EF4-FFF2-40B4-BE49-F238E27FC236}">
                <a16:creationId xmlns:a16="http://schemas.microsoft.com/office/drawing/2014/main" id="{F98AF760-C359-4592-BF1F-0C7A94DA9F89}"/>
              </a:ext>
            </a:extLst>
          </p:cNvPr>
          <p:cNvSpPr txBox="1"/>
          <p:nvPr/>
        </p:nvSpPr>
        <p:spPr>
          <a:xfrm>
            <a:off x="2232691" y="16059233"/>
            <a:ext cx="3794033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386EC-D1AC-48D0-B2EC-0AD1DA88A8AB}"/>
              </a:ext>
            </a:extLst>
          </p:cNvPr>
          <p:cNvSpPr/>
          <p:nvPr/>
        </p:nvSpPr>
        <p:spPr>
          <a:xfrm>
            <a:off x="-1" y="0"/>
            <a:ext cx="30267273" cy="11189436"/>
          </a:xfrm>
          <a:prstGeom prst="rect">
            <a:avLst/>
          </a:prstGeom>
          <a:solidFill>
            <a:srgbClr val="002D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9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9EE2F9-E368-471F-966F-6846CB3D7866}"/>
              </a:ext>
            </a:extLst>
          </p:cNvPr>
          <p:cNvSpPr/>
          <p:nvPr/>
        </p:nvSpPr>
        <p:spPr>
          <a:xfrm>
            <a:off x="1810102" y="1465661"/>
            <a:ext cx="26647071" cy="8016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Main finding goes here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, translated into plain English. </a:t>
            </a:r>
            <a:r>
              <a:rPr lang="en-US" sz="136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Emphasize</a:t>
            </a:r>
            <a:r>
              <a:rPr lang="en-US" sz="13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the important words.</a:t>
            </a:r>
            <a:endParaRPr lang="en-US" sz="13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43038D2-6694-4FF1-AFD6-35D55E87C41A}"/>
              </a:ext>
            </a:extLst>
          </p:cNvPr>
          <p:cNvSpPr/>
          <p:nvPr/>
        </p:nvSpPr>
        <p:spPr>
          <a:xfrm>
            <a:off x="11648460" y="17760172"/>
            <a:ext cx="8757098" cy="403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Graph or table with essential results only.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All the other correlations in the ammo bar.</a:t>
            </a:r>
          </a:p>
          <a:p>
            <a:pPr marL="622021" indent="-6220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2"/>
              </a:rPr>
              <a:t>Stephanie Evergreen’s blog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on how to create quickly-understandable figures.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09AAC-A47D-43E5-A106-FABBAC32BA3E}"/>
              </a:ext>
            </a:extLst>
          </p:cNvPr>
          <p:cNvSpPr txBox="1"/>
          <p:nvPr/>
        </p:nvSpPr>
        <p:spPr>
          <a:xfrm>
            <a:off x="8387566" y="37260224"/>
            <a:ext cx="140216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Lato" panose="020F0502020204030203" pitchFamily="34" charset="0"/>
                <a:cs typeface="Lato" panose="020F0502020204030203" pitchFamily="34" charset="0"/>
              </a:rPr>
              <a:t>Title goes down here, because your main finding sentence makes it redundant. </a:t>
            </a:r>
            <a:endParaRPr lang="en-US" sz="60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44F5FC-ACA9-410F-87AE-D337A6A2883B}"/>
              </a:ext>
            </a:extLst>
          </p:cNvPr>
          <p:cNvGrpSpPr/>
          <p:nvPr/>
        </p:nvGrpSpPr>
        <p:grpSpPr>
          <a:xfrm>
            <a:off x="1952921" y="37260224"/>
            <a:ext cx="4960460" cy="4859619"/>
            <a:chOff x="8496436" y="33018139"/>
            <a:chExt cx="5698443" cy="55825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2CAA3C-1489-4B76-BE55-54F7895EC144}"/>
                </a:ext>
              </a:extLst>
            </p:cNvPr>
            <p:cNvSpPr/>
            <p:nvPr/>
          </p:nvSpPr>
          <p:spPr>
            <a:xfrm>
              <a:off x="8496436" y="33018139"/>
              <a:ext cx="5698443" cy="55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9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E3B82C2-9541-4FAF-87B2-E59C27A55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71139" y="33274840"/>
              <a:ext cx="5149036" cy="5149036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5045767-D451-47EC-8C33-AF2C20FBB84D}"/>
              </a:ext>
            </a:extLst>
          </p:cNvPr>
          <p:cNvSpPr txBox="1"/>
          <p:nvPr/>
        </p:nvSpPr>
        <p:spPr>
          <a:xfrm>
            <a:off x="22849270" y="12218801"/>
            <a:ext cx="693164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STUFF</a:t>
            </a:r>
          </a:p>
          <a:p>
            <a:endParaRPr lang="en-US" sz="3600" b="1" dirty="0"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Delete this and replace it with your…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Graphs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Correlation tables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Figures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Extra nuance that you’re worried about leaving out.</a:t>
            </a:r>
          </a:p>
          <a:p>
            <a:pPr marL="1244041" indent="-1244041">
              <a:buFont typeface="Arial" panose="020B0604020202020204" pitchFamily="34" charset="0"/>
              <a:buChar char="•"/>
            </a:pPr>
            <a:r>
              <a:rPr lang="en-US" sz="3600" b="1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Keep it messy!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This section is just for you.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2919549-79DA-41CA-A4CF-8171A20A9A4C}"/>
              </a:ext>
            </a:extLst>
          </p:cNvPr>
          <p:cNvSpPr txBox="1"/>
          <p:nvPr/>
        </p:nvSpPr>
        <p:spPr>
          <a:xfrm>
            <a:off x="2003452" y="13868823"/>
            <a:ext cx="17921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Just give context for the gap you’re filling with your research.</a:t>
            </a:r>
          </a:p>
        </p:txBody>
      </p:sp>
      <p:sp>
        <p:nvSpPr>
          <p:cNvPr id="59" name="h2-bg">
            <a:extLst>
              <a:ext uri="{FF2B5EF4-FFF2-40B4-BE49-F238E27FC236}">
                <a16:creationId xmlns:a16="http://schemas.microsoft.com/office/drawing/2014/main" id="{610F0B70-B344-4060-9523-E32CA94A2E6C}"/>
              </a:ext>
            </a:extLst>
          </p:cNvPr>
          <p:cNvSpPr/>
          <p:nvPr/>
        </p:nvSpPr>
        <p:spPr>
          <a:xfrm>
            <a:off x="2015914" y="12478484"/>
            <a:ext cx="5121686" cy="1209869"/>
          </a:xfrm>
          <a:prstGeom prst="rect">
            <a:avLst/>
          </a:prstGeom>
          <a:solidFill>
            <a:srgbClr val="DC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he Problem">
            <a:extLst>
              <a:ext uri="{FF2B5EF4-FFF2-40B4-BE49-F238E27FC236}">
                <a16:creationId xmlns:a16="http://schemas.microsoft.com/office/drawing/2014/main" id="{A31CD3E1-3A66-40C8-A422-28F40A5746F6}"/>
              </a:ext>
            </a:extLst>
          </p:cNvPr>
          <p:cNvSpPr txBox="1"/>
          <p:nvPr/>
        </p:nvSpPr>
        <p:spPr>
          <a:xfrm>
            <a:off x="2232692" y="12591059"/>
            <a:ext cx="4680690" cy="1031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Source Sans Pro" panose="020B0604020202020204" pitchFamily="34" charset="0"/>
              </a:rPr>
              <a:t>The Problem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5677FD-E033-4879-8774-9E6BD8605A01}"/>
              </a:ext>
            </a:extLst>
          </p:cNvPr>
          <p:cNvSpPr/>
          <p:nvPr/>
        </p:nvSpPr>
        <p:spPr>
          <a:xfrm>
            <a:off x="2003452" y="17781934"/>
            <a:ext cx="8757098" cy="3370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 = ###, 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Collected this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Tested with X statistical test</a:t>
            </a:r>
          </a:p>
          <a:p>
            <a:pPr marL="808627" indent="-808627">
              <a:lnSpc>
                <a:spcPct val="120000"/>
              </a:lnSpc>
              <a:buFont typeface="+mj-lt"/>
              <a:buAutoNum type="arabicPeriod"/>
            </a:pP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Check out 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#</a:t>
            </a:r>
            <a:r>
              <a:rPr lang="en-US" sz="3600" dirty="0" err="1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VisualAbstract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  <a:hlinkClick r:id="rId5"/>
              </a:rPr>
              <a:t> on Twitter</a:t>
            </a:r>
            <a:r>
              <a:rPr lang="en-US" sz="3600" dirty="0"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for examples.</a:t>
            </a:r>
          </a:p>
        </p:txBody>
      </p:sp>
      <p:sp>
        <p:nvSpPr>
          <p:cNvPr id="47" name="h2-bg">
            <a:extLst>
              <a:ext uri="{FF2B5EF4-FFF2-40B4-BE49-F238E27FC236}">
                <a16:creationId xmlns:a16="http://schemas.microsoft.com/office/drawing/2014/main" id="{C87CB186-6126-43F5-96A9-6AAC38332D21}"/>
              </a:ext>
            </a:extLst>
          </p:cNvPr>
          <p:cNvSpPr/>
          <p:nvPr/>
        </p:nvSpPr>
        <p:spPr>
          <a:xfrm>
            <a:off x="11648460" y="16084613"/>
            <a:ext cx="8757098" cy="1209869"/>
          </a:xfrm>
          <a:prstGeom prst="rect">
            <a:avLst/>
          </a:prstGeom>
          <a:solidFill>
            <a:srgbClr val="DC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2F141C6-8848-4738-86E1-8CA5052B08DD}"/>
              </a:ext>
            </a:extLst>
          </p:cNvPr>
          <p:cNvSpPr txBox="1"/>
          <p:nvPr/>
        </p:nvSpPr>
        <p:spPr>
          <a:xfrm>
            <a:off x="11992766" y="16059155"/>
            <a:ext cx="5670215" cy="112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Key Results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11F673E-95AC-44D9-AC90-4EDE1FC10E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574697" y="39338601"/>
            <a:ext cx="2206219" cy="276667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C78579-75EA-4798-90F3-B1C9AC3BB953}"/>
              </a:ext>
            </a:extLst>
          </p:cNvPr>
          <p:cNvSpPr/>
          <p:nvPr/>
        </p:nvSpPr>
        <p:spPr>
          <a:xfrm>
            <a:off x="0" y="1"/>
            <a:ext cx="30267272" cy="337314"/>
          </a:xfrm>
          <a:prstGeom prst="rect">
            <a:avLst/>
          </a:prstGeom>
          <a:solidFill>
            <a:srgbClr val="DC2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D9E91-769A-4827-B63F-94B70F7AEEA6}"/>
              </a:ext>
            </a:extLst>
          </p:cNvPr>
          <p:cNvSpPr txBox="1"/>
          <p:nvPr/>
        </p:nvSpPr>
        <p:spPr>
          <a:xfrm rot="19638453">
            <a:off x="1901336" y="38633088"/>
            <a:ext cx="5080662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</a:rPr>
              <a:t>SAMPLE</a:t>
            </a:r>
          </a:p>
        </p:txBody>
      </p:sp>
      <p:sp>
        <p:nvSpPr>
          <p:cNvPr id="30" name="get full paper">
            <a:extLst>
              <a:ext uri="{FF2B5EF4-FFF2-40B4-BE49-F238E27FC236}">
                <a16:creationId xmlns:a16="http://schemas.microsoft.com/office/drawing/2014/main" id="{157813A2-A7EA-4745-BE60-6205C9AE1A1B}"/>
              </a:ext>
            </a:extLst>
          </p:cNvPr>
          <p:cNvSpPr/>
          <p:nvPr/>
        </p:nvSpPr>
        <p:spPr>
          <a:xfrm>
            <a:off x="9042392" y="41308293"/>
            <a:ext cx="6536093" cy="796978"/>
          </a:xfrm>
          <a:prstGeom prst="roundRect">
            <a:avLst>
              <a:gd name="adj" fmla="val 8896"/>
            </a:avLst>
          </a:prstGeom>
          <a:solidFill>
            <a:srgbClr val="002D64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Graphic 18">
            <a:extLst>
              <a:ext uri="{FF2B5EF4-FFF2-40B4-BE49-F238E27FC236}">
                <a16:creationId xmlns:a16="http://schemas.microsoft.com/office/drawing/2014/main" id="{ED7C33C8-24D5-4B04-A28E-DA6A3483ED78}"/>
              </a:ext>
            </a:extLst>
          </p:cNvPr>
          <p:cNvSpPr/>
          <p:nvPr/>
        </p:nvSpPr>
        <p:spPr>
          <a:xfrm>
            <a:off x="8514356" y="40214910"/>
            <a:ext cx="614970" cy="571916"/>
          </a:xfrm>
          <a:custGeom>
            <a:avLst/>
            <a:gdLst>
              <a:gd name="connsiteX0" fmla="*/ 310594 w 327663"/>
              <a:gd name="connsiteY0" fmla="*/ 219906 h 335196"/>
              <a:gd name="connsiteX1" fmla="*/ 246568 w 327663"/>
              <a:gd name="connsiteY1" fmla="*/ 176217 h 335196"/>
              <a:gd name="connsiteX2" fmla="*/ 212295 w 327663"/>
              <a:gd name="connsiteY2" fmla="*/ 176217 h 335196"/>
              <a:gd name="connsiteX3" fmla="*/ 165217 w 327663"/>
              <a:gd name="connsiteY3" fmla="*/ 189022 h 335196"/>
              <a:gd name="connsiteX4" fmla="*/ 118138 w 327663"/>
              <a:gd name="connsiteY4" fmla="*/ 176217 h 335196"/>
              <a:gd name="connsiteX5" fmla="*/ 83866 w 327663"/>
              <a:gd name="connsiteY5" fmla="*/ 176217 h 335196"/>
              <a:gd name="connsiteX6" fmla="*/ 19839 w 327663"/>
              <a:gd name="connsiteY6" fmla="*/ 219906 h 335196"/>
              <a:gd name="connsiteX7" fmla="*/ 1385 w 327663"/>
              <a:gd name="connsiteY7" fmla="*/ 299750 h 335196"/>
              <a:gd name="connsiteX8" fmla="*/ 165970 w 327663"/>
              <a:gd name="connsiteY8" fmla="*/ 335529 h 335196"/>
              <a:gd name="connsiteX9" fmla="*/ 329802 w 327663"/>
              <a:gd name="connsiteY9" fmla="*/ 299750 h 335196"/>
              <a:gd name="connsiteX10" fmla="*/ 310594 w 327663"/>
              <a:gd name="connsiteY10" fmla="*/ 219906 h 335196"/>
              <a:gd name="connsiteX11" fmla="*/ 165593 w 327663"/>
              <a:gd name="connsiteY11" fmla="*/ 154749 h 335196"/>
              <a:gd name="connsiteX12" fmla="*/ 242425 w 327663"/>
              <a:gd name="connsiteY12" fmla="*/ 77918 h 335196"/>
              <a:gd name="connsiteX13" fmla="*/ 165593 w 327663"/>
              <a:gd name="connsiteY13" fmla="*/ 1086 h 335196"/>
              <a:gd name="connsiteX14" fmla="*/ 88762 w 327663"/>
              <a:gd name="connsiteY14" fmla="*/ 77918 h 335196"/>
              <a:gd name="connsiteX15" fmla="*/ 165593 w 327663"/>
              <a:gd name="connsiteY15" fmla="*/ 154749 h 335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27663" h="335196">
                <a:moveTo>
                  <a:pt x="310594" y="219906"/>
                </a:moveTo>
                <a:cubicBezTo>
                  <a:pt x="287243" y="179983"/>
                  <a:pt x="246568" y="176217"/>
                  <a:pt x="246568" y="176217"/>
                </a:cubicBezTo>
                <a:lnTo>
                  <a:pt x="212295" y="176217"/>
                </a:lnTo>
                <a:cubicBezTo>
                  <a:pt x="198360" y="184126"/>
                  <a:pt x="182541" y="189022"/>
                  <a:pt x="165217" y="189022"/>
                </a:cubicBezTo>
                <a:cubicBezTo>
                  <a:pt x="147892" y="189022"/>
                  <a:pt x="132074" y="184503"/>
                  <a:pt x="118138" y="176217"/>
                </a:cubicBezTo>
                <a:lnTo>
                  <a:pt x="83866" y="176217"/>
                </a:lnTo>
                <a:cubicBezTo>
                  <a:pt x="83866" y="176217"/>
                  <a:pt x="43190" y="179983"/>
                  <a:pt x="19839" y="219906"/>
                </a:cubicBezTo>
                <a:cubicBezTo>
                  <a:pt x="-2758" y="259828"/>
                  <a:pt x="1385" y="299750"/>
                  <a:pt x="1385" y="299750"/>
                </a:cubicBezTo>
                <a:cubicBezTo>
                  <a:pt x="1385" y="299750"/>
                  <a:pt x="37164" y="335529"/>
                  <a:pt x="165970" y="335529"/>
                </a:cubicBezTo>
                <a:cubicBezTo>
                  <a:pt x="294776" y="335529"/>
                  <a:pt x="329802" y="299750"/>
                  <a:pt x="329802" y="299750"/>
                </a:cubicBezTo>
                <a:cubicBezTo>
                  <a:pt x="329802" y="299750"/>
                  <a:pt x="333945" y="259828"/>
                  <a:pt x="310594" y="219906"/>
                </a:cubicBezTo>
                <a:close/>
                <a:moveTo>
                  <a:pt x="165593" y="154749"/>
                </a:moveTo>
                <a:cubicBezTo>
                  <a:pt x="208152" y="154749"/>
                  <a:pt x="242425" y="120477"/>
                  <a:pt x="242425" y="77918"/>
                </a:cubicBezTo>
                <a:cubicBezTo>
                  <a:pt x="242425" y="35359"/>
                  <a:pt x="208152" y="1086"/>
                  <a:pt x="165593" y="1086"/>
                </a:cubicBezTo>
                <a:cubicBezTo>
                  <a:pt x="123035" y="1086"/>
                  <a:pt x="88762" y="35736"/>
                  <a:pt x="88762" y="77918"/>
                </a:cubicBezTo>
                <a:cubicBezTo>
                  <a:pt x="88762" y="120477"/>
                  <a:pt x="123035" y="154749"/>
                  <a:pt x="165593" y="154749"/>
                </a:cubicBezTo>
                <a:close/>
              </a:path>
            </a:pathLst>
          </a:custGeom>
          <a:solidFill>
            <a:srgbClr val="002D64"/>
          </a:solidFill>
          <a:ln w="36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/>
          </a:p>
        </p:txBody>
      </p:sp>
      <p:sp>
        <p:nvSpPr>
          <p:cNvPr id="32" name="Graphic 7">
            <a:extLst>
              <a:ext uri="{FF2B5EF4-FFF2-40B4-BE49-F238E27FC236}">
                <a16:creationId xmlns:a16="http://schemas.microsoft.com/office/drawing/2014/main" id="{04230981-F1ED-4886-856B-B5C77BDBBB3B}"/>
              </a:ext>
            </a:extLst>
          </p:cNvPr>
          <p:cNvSpPr/>
          <p:nvPr/>
        </p:nvSpPr>
        <p:spPr>
          <a:xfrm>
            <a:off x="8582113" y="41290513"/>
            <a:ext cx="479456" cy="829330"/>
          </a:xfrm>
          <a:custGeom>
            <a:avLst/>
            <a:gdLst>
              <a:gd name="connsiteX0" fmla="*/ 321256 w 2089376"/>
              <a:gd name="connsiteY0" fmla="*/ 0 h 3614056"/>
              <a:gd name="connsiteX1" fmla="*/ 0 w 2089376"/>
              <a:gd name="connsiteY1" fmla="*/ 321256 h 3614056"/>
              <a:gd name="connsiteX2" fmla="*/ 0 w 2089376"/>
              <a:gd name="connsiteY2" fmla="*/ 3292801 h 3614056"/>
              <a:gd name="connsiteX3" fmla="*/ 321256 w 2089376"/>
              <a:gd name="connsiteY3" fmla="*/ 3614057 h 3614056"/>
              <a:gd name="connsiteX4" fmla="*/ 1815047 w 2089376"/>
              <a:gd name="connsiteY4" fmla="*/ 3614057 h 3614056"/>
              <a:gd name="connsiteX5" fmla="*/ 2136303 w 2089376"/>
              <a:gd name="connsiteY5" fmla="*/ 3292801 h 3614056"/>
              <a:gd name="connsiteX6" fmla="*/ 2136303 w 2089376"/>
              <a:gd name="connsiteY6" fmla="*/ 321256 h 3614056"/>
              <a:gd name="connsiteX7" fmla="*/ 1815047 w 2089376"/>
              <a:gd name="connsiteY7" fmla="*/ 0 h 3614056"/>
              <a:gd name="connsiteX8" fmla="*/ 321256 w 2089376"/>
              <a:gd name="connsiteY8" fmla="*/ 0 h 3614056"/>
              <a:gd name="connsiteX9" fmla="*/ 889115 w 2089376"/>
              <a:gd name="connsiteY9" fmla="*/ 309397 h 3614056"/>
              <a:gd name="connsiteX10" fmla="*/ 1247302 w 2089376"/>
              <a:gd name="connsiteY10" fmla="*/ 309397 h 3614056"/>
              <a:gd name="connsiteX11" fmla="*/ 1289936 w 2089376"/>
              <a:gd name="connsiteY11" fmla="*/ 369650 h 3614056"/>
              <a:gd name="connsiteX12" fmla="*/ 1247302 w 2089376"/>
              <a:gd name="connsiteY12" fmla="*/ 429903 h 3614056"/>
              <a:gd name="connsiteX13" fmla="*/ 889115 w 2089376"/>
              <a:gd name="connsiteY13" fmla="*/ 429903 h 3614056"/>
              <a:gd name="connsiteX14" fmla="*/ 846480 w 2089376"/>
              <a:gd name="connsiteY14" fmla="*/ 369650 h 3614056"/>
              <a:gd name="connsiteX15" fmla="*/ 889115 w 2089376"/>
              <a:gd name="connsiteY15" fmla="*/ 309397 h 3614056"/>
              <a:gd name="connsiteX16" fmla="*/ 176468 w 2089376"/>
              <a:gd name="connsiteY16" fmla="*/ 738905 h 3614056"/>
              <a:gd name="connsiteX17" fmla="*/ 1959892 w 2089376"/>
              <a:gd name="connsiteY17" fmla="*/ 738905 h 3614056"/>
              <a:gd name="connsiteX18" fmla="*/ 1959892 w 2089376"/>
              <a:gd name="connsiteY18" fmla="*/ 2875208 h 3614056"/>
              <a:gd name="connsiteX19" fmla="*/ 176468 w 2089376"/>
              <a:gd name="connsiteY19" fmla="*/ 2875208 h 3614056"/>
              <a:gd name="connsiteX20" fmla="*/ 176468 w 2089376"/>
              <a:gd name="connsiteY20" fmla="*/ 738905 h 3614056"/>
              <a:gd name="connsiteX21" fmla="*/ 1068180 w 2089376"/>
              <a:gd name="connsiteY21" fmla="*/ 3045747 h 3614056"/>
              <a:gd name="connsiteX22" fmla="*/ 1068180 w 2089376"/>
              <a:gd name="connsiteY22" fmla="*/ 3045747 h 3614056"/>
              <a:gd name="connsiteX23" fmla="*/ 1267066 w 2089376"/>
              <a:gd name="connsiteY23" fmla="*/ 3244633 h 3614056"/>
              <a:gd name="connsiteX24" fmla="*/ 1267066 w 2089376"/>
              <a:gd name="connsiteY24" fmla="*/ 3244633 h 3614056"/>
              <a:gd name="connsiteX25" fmla="*/ 1267066 w 2089376"/>
              <a:gd name="connsiteY25" fmla="*/ 3244633 h 3614056"/>
              <a:gd name="connsiteX26" fmla="*/ 1267066 w 2089376"/>
              <a:gd name="connsiteY26" fmla="*/ 3244633 h 3614056"/>
              <a:gd name="connsiteX27" fmla="*/ 1068180 w 2089376"/>
              <a:gd name="connsiteY27" fmla="*/ 3443519 h 3614056"/>
              <a:gd name="connsiteX28" fmla="*/ 1068180 w 2089376"/>
              <a:gd name="connsiteY28" fmla="*/ 3443519 h 3614056"/>
              <a:gd name="connsiteX29" fmla="*/ 1068180 w 2089376"/>
              <a:gd name="connsiteY29" fmla="*/ 3443519 h 3614056"/>
              <a:gd name="connsiteX30" fmla="*/ 1068180 w 2089376"/>
              <a:gd name="connsiteY30" fmla="*/ 3443519 h 3614056"/>
              <a:gd name="connsiteX31" fmla="*/ 869294 w 2089376"/>
              <a:gd name="connsiteY31" fmla="*/ 3244633 h 3614056"/>
              <a:gd name="connsiteX32" fmla="*/ 869294 w 2089376"/>
              <a:gd name="connsiteY32" fmla="*/ 3244633 h 3614056"/>
              <a:gd name="connsiteX33" fmla="*/ 869294 w 2089376"/>
              <a:gd name="connsiteY33" fmla="*/ 3244633 h 3614056"/>
              <a:gd name="connsiteX34" fmla="*/ 869294 w 2089376"/>
              <a:gd name="connsiteY34" fmla="*/ 3244633 h 3614056"/>
              <a:gd name="connsiteX35" fmla="*/ 1068180 w 2089376"/>
              <a:gd name="connsiteY35" fmla="*/ 3045747 h 3614056"/>
              <a:gd name="connsiteX36" fmla="*/ 1068180 w 2089376"/>
              <a:gd name="connsiteY36" fmla="*/ 3045747 h 3614056"/>
              <a:gd name="connsiteX37" fmla="*/ 1068180 w 2089376"/>
              <a:gd name="connsiteY37" fmla="*/ 3045747 h 3614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9376" h="3614056">
                <a:moveTo>
                  <a:pt x="321256" y="0"/>
                </a:moveTo>
                <a:cubicBezTo>
                  <a:pt x="144562" y="0"/>
                  <a:pt x="0" y="144562"/>
                  <a:pt x="0" y="321256"/>
                </a:cubicBezTo>
                <a:lnTo>
                  <a:pt x="0" y="3292801"/>
                </a:lnTo>
                <a:cubicBezTo>
                  <a:pt x="0" y="3469495"/>
                  <a:pt x="144562" y="3614057"/>
                  <a:pt x="321256" y="3614057"/>
                </a:cubicBezTo>
                <a:lnTo>
                  <a:pt x="1815047" y="3614057"/>
                </a:lnTo>
                <a:cubicBezTo>
                  <a:pt x="1991741" y="3614057"/>
                  <a:pt x="2136303" y="3469495"/>
                  <a:pt x="2136303" y="3292801"/>
                </a:cubicBezTo>
                <a:lnTo>
                  <a:pt x="2136303" y="321256"/>
                </a:lnTo>
                <a:cubicBezTo>
                  <a:pt x="2136303" y="144562"/>
                  <a:pt x="1991741" y="0"/>
                  <a:pt x="1815047" y="0"/>
                </a:cubicBezTo>
                <a:lnTo>
                  <a:pt x="321256" y="0"/>
                </a:lnTo>
                <a:close/>
                <a:moveTo>
                  <a:pt x="889115" y="309397"/>
                </a:moveTo>
                <a:lnTo>
                  <a:pt x="1247302" y="309397"/>
                </a:lnTo>
                <a:cubicBezTo>
                  <a:pt x="1270849" y="309397"/>
                  <a:pt x="1289936" y="336390"/>
                  <a:pt x="1289936" y="369650"/>
                </a:cubicBezTo>
                <a:cubicBezTo>
                  <a:pt x="1289936" y="402911"/>
                  <a:pt x="1270849" y="429903"/>
                  <a:pt x="1247302" y="429903"/>
                </a:cubicBezTo>
                <a:lnTo>
                  <a:pt x="889115" y="429903"/>
                </a:lnTo>
                <a:cubicBezTo>
                  <a:pt x="865567" y="429903"/>
                  <a:pt x="846480" y="402911"/>
                  <a:pt x="846480" y="369650"/>
                </a:cubicBezTo>
                <a:cubicBezTo>
                  <a:pt x="846480" y="336390"/>
                  <a:pt x="865567" y="309397"/>
                  <a:pt x="889115" y="309397"/>
                </a:cubicBezTo>
                <a:close/>
                <a:moveTo>
                  <a:pt x="176468" y="738905"/>
                </a:moveTo>
                <a:lnTo>
                  <a:pt x="1959892" y="738905"/>
                </a:lnTo>
                <a:lnTo>
                  <a:pt x="1959892" y="2875208"/>
                </a:lnTo>
                <a:lnTo>
                  <a:pt x="176468" y="2875208"/>
                </a:lnTo>
                <a:lnTo>
                  <a:pt x="176468" y="738905"/>
                </a:lnTo>
                <a:close/>
                <a:moveTo>
                  <a:pt x="1068180" y="3045747"/>
                </a:moveTo>
                <a:cubicBezTo>
                  <a:pt x="1068180" y="3045747"/>
                  <a:pt x="1068180" y="3045747"/>
                  <a:pt x="1068180" y="3045747"/>
                </a:cubicBezTo>
                <a:cubicBezTo>
                  <a:pt x="1178013" y="3045747"/>
                  <a:pt x="1267066" y="3134799"/>
                  <a:pt x="1267066" y="3244633"/>
                </a:cubicBezTo>
                <a:cubicBezTo>
                  <a:pt x="1267066" y="3244633"/>
                  <a:pt x="1267066" y="3244633"/>
                  <a:pt x="1267066" y="3244633"/>
                </a:cubicBezTo>
                <a:lnTo>
                  <a:pt x="1267066" y="3244633"/>
                </a:lnTo>
                <a:cubicBezTo>
                  <a:pt x="1267066" y="3244633"/>
                  <a:pt x="1267066" y="3244633"/>
                  <a:pt x="1267066" y="3244633"/>
                </a:cubicBezTo>
                <a:cubicBezTo>
                  <a:pt x="1267066" y="3354466"/>
                  <a:pt x="1178013" y="3443519"/>
                  <a:pt x="1068180" y="3443519"/>
                </a:cubicBezTo>
                <a:cubicBezTo>
                  <a:pt x="1068180" y="3443519"/>
                  <a:pt x="1068180" y="3443519"/>
                  <a:pt x="1068180" y="3443519"/>
                </a:cubicBezTo>
                <a:lnTo>
                  <a:pt x="1068180" y="3443519"/>
                </a:lnTo>
                <a:cubicBezTo>
                  <a:pt x="1068180" y="3443519"/>
                  <a:pt x="1068180" y="3443519"/>
                  <a:pt x="1068180" y="3443519"/>
                </a:cubicBezTo>
                <a:cubicBezTo>
                  <a:pt x="958346" y="3443519"/>
                  <a:pt x="869294" y="3354466"/>
                  <a:pt x="869294" y="3244633"/>
                </a:cubicBezTo>
                <a:cubicBezTo>
                  <a:pt x="869294" y="3244633"/>
                  <a:pt x="869294" y="3244633"/>
                  <a:pt x="869294" y="3244633"/>
                </a:cubicBezTo>
                <a:lnTo>
                  <a:pt x="869294" y="3244633"/>
                </a:lnTo>
                <a:cubicBezTo>
                  <a:pt x="869294" y="3244633"/>
                  <a:pt x="869294" y="3244633"/>
                  <a:pt x="869294" y="3244633"/>
                </a:cubicBezTo>
                <a:cubicBezTo>
                  <a:pt x="869294" y="3134799"/>
                  <a:pt x="958346" y="3045747"/>
                  <a:pt x="1068180" y="3045747"/>
                </a:cubicBezTo>
                <a:cubicBezTo>
                  <a:pt x="1068180" y="3045747"/>
                  <a:pt x="1068180" y="3045747"/>
                  <a:pt x="1068180" y="3045747"/>
                </a:cubicBezTo>
                <a:lnTo>
                  <a:pt x="1068180" y="3045747"/>
                </a:lnTo>
                <a:close/>
              </a:path>
            </a:pathLst>
          </a:custGeom>
          <a:solidFill>
            <a:srgbClr val="002D64"/>
          </a:solidFill>
          <a:ln w="5640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59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3" name="Take a picture">
            <a:extLst>
              <a:ext uri="{FF2B5EF4-FFF2-40B4-BE49-F238E27FC236}">
                <a16:creationId xmlns:a16="http://schemas.microsoft.com/office/drawing/2014/main" id="{AA94C167-CFAA-4E41-A21B-48BA3ADB4BF6}"/>
              </a:ext>
            </a:extLst>
          </p:cNvPr>
          <p:cNvSpPr txBox="1"/>
          <p:nvPr/>
        </p:nvSpPr>
        <p:spPr>
          <a:xfrm>
            <a:off x="9189044" y="41402719"/>
            <a:ext cx="81845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D64"/>
                </a:solidFill>
              </a:rPr>
              <a:t>Take a picture to get the full paper.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D3042F6-015A-4018-8305-15AAAF3C9901}"/>
              </a:ext>
            </a:extLst>
          </p:cNvPr>
          <p:cNvCxnSpPr>
            <a:cxnSpLocks/>
          </p:cNvCxnSpPr>
          <p:nvPr/>
        </p:nvCxnSpPr>
        <p:spPr>
          <a:xfrm flipH="1">
            <a:off x="6929565" y="41665890"/>
            <a:ext cx="1668732" cy="0"/>
          </a:xfrm>
          <a:prstGeom prst="straightConnector1">
            <a:avLst/>
          </a:prstGeom>
          <a:ln w="28575">
            <a:solidFill>
              <a:srgbClr val="002D64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9D6B55A-1256-4213-8445-50BA10BE9D95}"/>
              </a:ext>
            </a:extLst>
          </p:cNvPr>
          <p:cNvSpPr txBox="1"/>
          <p:nvPr/>
        </p:nvSpPr>
        <p:spPr>
          <a:xfrm>
            <a:off x="9393692" y="40146925"/>
            <a:ext cx="1427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highlight>
                  <a:srgbClr val="FFD54F"/>
                </a:highlight>
                <a:latin typeface="Lato" panose="020F0502020204030203" pitchFamily="34" charset="0"/>
                <a:cs typeface="Lato" panose="020F0502020204030203" pitchFamily="34" charset="0"/>
              </a:rPr>
              <a:t>Leeroy </a:t>
            </a:r>
            <a:r>
              <a:rPr lang="en-US" sz="4000" dirty="0">
                <a:latin typeface="Lato" panose="020F0502020204030203" pitchFamily="34" charset="0"/>
                <a:cs typeface="Lato" panose="020F0502020204030203" pitchFamily="34" charset="0"/>
              </a:rPr>
              <a:t>Jenkins, author2, author3, author4</a:t>
            </a:r>
            <a:endParaRPr lang="en-US" sz="4000" b="1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585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1ABED-F630-40F1-81A5-EEC922E48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74898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12934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How to create a QR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E007E-F751-4980-B13D-3DDB6802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32503" y="5477630"/>
            <a:ext cx="16503553" cy="12773616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do I create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https://www.qrcode-monkey.com/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 is free, URLs don’t expire, and you can add cool features like images.</a:t>
            </a: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</a:b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4800" dirty="0">
              <a:latin typeface="Lato" panose="020F050202020403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do I scan a QR code?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Just pull out your phone and take a picture!</a:t>
            </a:r>
            <a:r>
              <a:rPr lang="en-US" sz="4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modern iPhones and most Android phones have built-in QR detection in their cameras. Some Android phones may need an app. </a:t>
            </a:r>
            <a:r>
              <a:rPr lang="en-US" sz="4800" dirty="0">
                <a:solidFill>
                  <a:srgbClr val="008C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https://twitter.com/kristinrojasmd/status/1124418213050298368</a:t>
            </a: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br>
              <a:rPr lang="en-US" sz="48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4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How can I link the QR to my paper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a copy of my poster </a:t>
            </a:r>
            <a:r>
              <a:rPr lang="en-US" sz="4800" b="1" i="1" dirty="0">
                <a:latin typeface="Lato" panose="020F0502020204030203" pitchFamily="34" charset="0"/>
                <a:cs typeface="Arial" panose="020B0604020202020204" pitchFamily="34" charset="0"/>
              </a:rPr>
              <a:t>and</a:t>
            </a:r>
            <a:r>
              <a:rPr lang="en-US" sz="4800" b="1" dirty="0">
                <a:latin typeface="Lato" panose="020F0502020204030203" pitchFamily="34" charset="0"/>
                <a:cs typeface="Arial" panose="020B0604020202020204" pitchFamily="34" charset="0"/>
              </a:rPr>
              <a:t> my contact details.</a:t>
            </a:r>
          </a:p>
          <a:p>
            <a:pPr>
              <a:lnSpc>
                <a:spcPct val="110000"/>
              </a:lnSpc>
            </a:pP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Try creating a multi-page link for free via </a:t>
            </a:r>
            <a:r>
              <a:rPr lang="en-US" sz="4800" dirty="0">
                <a:solidFill>
                  <a:srgbClr val="008CD2"/>
                </a:solidFill>
                <a:latin typeface="Lato" panose="020F0502020204030203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https://linktr.ee/</a:t>
            </a:r>
            <a:r>
              <a:rPr lang="en-US" sz="4800" dirty="0">
                <a:latin typeface="Lato" panose="020F0502020204030203" pitchFamily="34" charset="0"/>
                <a:cs typeface="Arial" panose="020B0604020202020204" pitchFamily="34" charset="0"/>
              </a:rPr>
              <a:t>. (Still trying to figure out the best answer to this though.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C9D3D64-A9B7-4AFC-A66C-1B29B4F9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7486" y="5560096"/>
            <a:ext cx="4065444" cy="4065444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CAF5EFFD-3E2B-4BB2-93BE-1BF0E052C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7486" y="11645232"/>
            <a:ext cx="4065444" cy="39001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7E6096-B3BF-47AC-962E-5C88CBF8FB4A}"/>
              </a:ext>
            </a:extLst>
          </p:cNvPr>
          <p:cNvSpPr txBox="1"/>
          <p:nvPr/>
        </p:nvSpPr>
        <p:spPr>
          <a:xfrm>
            <a:off x="914400" y="10547783"/>
            <a:ext cx="46439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62D91"/>
                </a:solidFill>
              </a:rPr>
              <a:t>Ctrl-click</a:t>
            </a:r>
            <a:r>
              <a:rPr lang="en-US" sz="3600" dirty="0">
                <a:solidFill>
                  <a:srgbClr val="962D91"/>
                </a:solidFill>
              </a:rPr>
              <a:t> this thumbnail to watch a video on scanning #betterposter QR codes.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F06F7F1-B026-4D3E-9F80-50B4EBBCC9D3}"/>
              </a:ext>
            </a:extLst>
          </p:cNvPr>
          <p:cNvSpPr/>
          <p:nvPr/>
        </p:nvSpPr>
        <p:spPr>
          <a:xfrm>
            <a:off x="3780010" y="12547002"/>
            <a:ext cx="2124620" cy="1268512"/>
          </a:xfrm>
          <a:custGeom>
            <a:avLst/>
            <a:gdLst>
              <a:gd name="connsiteX0" fmla="*/ 980 w 1589149"/>
              <a:gd name="connsiteY0" fmla="*/ 0 h 2069432"/>
              <a:gd name="connsiteX1" fmla="*/ 257654 w 1589149"/>
              <a:gd name="connsiteY1" fmla="*/ 1780674 h 2069432"/>
              <a:gd name="connsiteX2" fmla="*/ 1589149 w 1589149"/>
              <a:gd name="connsiteY2" fmla="*/ 2069432 h 2069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9149" h="2069432">
                <a:moveTo>
                  <a:pt x="980" y="0"/>
                </a:moveTo>
                <a:cubicBezTo>
                  <a:pt x="-3031" y="717884"/>
                  <a:pt x="-7041" y="1435769"/>
                  <a:pt x="257654" y="1780674"/>
                </a:cubicBezTo>
                <a:cubicBezTo>
                  <a:pt x="522349" y="2125579"/>
                  <a:pt x="1131949" y="2007937"/>
                  <a:pt x="1589149" y="2069432"/>
                </a:cubicBezTo>
              </a:path>
            </a:pathLst>
          </a:custGeom>
          <a:noFill/>
          <a:ln w="76200">
            <a:solidFill>
              <a:schemeClr val="bg1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3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121F6-B91D-476D-86A5-BE12FBC00551}"/>
              </a:ext>
            </a:extLst>
          </p:cNvPr>
          <p:cNvGrpSpPr/>
          <p:nvPr/>
        </p:nvGrpSpPr>
        <p:grpSpPr>
          <a:xfrm>
            <a:off x="6157486" y="19819409"/>
            <a:ext cx="4065444" cy="4065444"/>
            <a:chOff x="6492517" y="15116463"/>
            <a:chExt cx="2872589" cy="2872589"/>
          </a:xfrm>
        </p:grpSpPr>
        <p:sp>
          <p:nvSpPr>
            <p:cNvPr id="26" name="Rectangle 25">
              <a:hlinkClick r:id="rId4"/>
              <a:extLst>
                <a:ext uri="{FF2B5EF4-FFF2-40B4-BE49-F238E27FC236}">
                  <a16:creationId xmlns:a16="http://schemas.microsoft.com/office/drawing/2014/main" id="{08346F16-E6F8-42FC-BA64-9229E18AAB57}"/>
                </a:ext>
              </a:extLst>
            </p:cNvPr>
            <p:cNvSpPr/>
            <p:nvPr/>
          </p:nvSpPr>
          <p:spPr>
            <a:xfrm>
              <a:off x="6492517" y="15116463"/>
              <a:ext cx="2872589" cy="28725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3"/>
            </a:p>
          </p:txBody>
        </p:sp>
        <p:pic>
          <p:nvPicPr>
            <p:cNvPr id="7170" name="Picture 2" descr="Related image">
              <a:hlinkClick r:id="rId4"/>
              <a:extLst>
                <a:ext uri="{FF2B5EF4-FFF2-40B4-BE49-F238E27FC236}">
                  <a16:creationId xmlns:a16="http://schemas.microsoft.com/office/drawing/2014/main" id="{7D11D1B2-CB83-49C5-8982-1F9CDC493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3240" y="16043332"/>
              <a:ext cx="2648027" cy="760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445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6284-0E01-4E27-BABE-DA14B9D5F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210167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26849" b="1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Add Images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600735-116B-428A-BB24-2F6D9129A2EA}"/>
              </a:ext>
            </a:extLst>
          </p:cNvPr>
          <p:cNvSpPr txBox="1"/>
          <p:nvPr/>
        </p:nvSpPr>
        <p:spPr>
          <a:xfrm>
            <a:off x="4174288" y="6307920"/>
            <a:ext cx="21918699" cy="12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85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Prime &amp; reinforce the topic of your study with accent imagery.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CD350F-0507-487A-8FE9-98E790FE5B43}"/>
              </a:ext>
            </a:extLst>
          </p:cNvPr>
          <p:cNvGrpSpPr/>
          <p:nvPr/>
        </p:nvGrpSpPr>
        <p:grpSpPr>
          <a:xfrm>
            <a:off x="2080874" y="9691416"/>
            <a:ext cx="26105526" cy="13791674"/>
            <a:chOff x="9856687" y="18609281"/>
            <a:chExt cx="10553900" cy="5575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B0A7E2-9D38-45D1-8301-CDEF9D03D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6687" y="21581514"/>
              <a:ext cx="3711546" cy="247217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BE230CC-C0CE-4099-8CB3-847DC66EE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9591" y="21581514"/>
              <a:ext cx="3425763" cy="24721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6CC641-ACB4-42DB-B89F-2A7215AEB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447" y="18609281"/>
              <a:ext cx="3582140" cy="2388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6537116-3DA0-4F5E-B4C8-B4B7B20A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6713" y="21183549"/>
              <a:ext cx="2003298" cy="300140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2C9C96-845D-4C19-9D57-F3CE73273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2625" y="18609281"/>
              <a:ext cx="3585306" cy="238809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F4C74D5-D476-4028-A219-84EFB3E07FD9}"/>
              </a:ext>
            </a:extLst>
          </p:cNvPr>
          <p:cNvSpPr txBox="1"/>
          <p:nvPr/>
        </p:nvSpPr>
        <p:spPr>
          <a:xfrm>
            <a:off x="2080874" y="23943601"/>
            <a:ext cx="26925926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Cochrane branded images should follow the Cochrane brand guidelines. We suggest:</a:t>
            </a:r>
          </a:p>
          <a:p>
            <a:r>
              <a:rPr lang="en-US" sz="6000" dirty="0"/>
              <a:t>All images should illustrate our strapline: ‘</a:t>
            </a:r>
            <a:r>
              <a:rPr lang="en-US" sz="6000" i="1" dirty="0"/>
              <a:t>Trusted evidence. Informed decisions. Better health</a:t>
            </a:r>
            <a:r>
              <a:rPr lang="en-US" sz="6000" dirty="0"/>
              <a:t>’.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Choose light and bright imagery that works in harmony with your group’s </a:t>
            </a:r>
            <a:r>
              <a:rPr lang="en-US" sz="6000" dirty="0" err="1"/>
              <a:t>colour</a:t>
            </a:r>
            <a:r>
              <a:rPr lang="en-US" sz="6000" dirty="0"/>
              <a:t> palette.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Select positive, simple, and close-up images.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/>
              <a:t>Please see the </a:t>
            </a:r>
            <a:r>
              <a:rPr lang="en-US" sz="6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Community brand resources</a:t>
            </a:r>
            <a:r>
              <a:rPr lang="en-US" sz="6000" dirty="0"/>
              <a:t> for our Brand Guidelines and information on how to get access to our Cochrane photos </a:t>
            </a:r>
            <a:r>
              <a:rPr lang="en-US" sz="6000" dirty="0" err="1"/>
              <a:t>dropbox</a:t>
            </a:r>
            <a:r>
              <a:rPr lang="en-US" sz="6000" dirty="0"/>
              <a:t>, and request purchasing of pictures.’</a:t>
            </a:r>
          </a:p>
          <a:p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84496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65816"/>
            <a:ext cx="28202021" cy="8271575"/>
          </a:xfrm>
        </p:spPr>
        <p:txBody>
          <a:bodyPr>
            <a:normAutofit/>
          </a:bodyPr>
          <a:lstStyle/>
          <a:p>
            <a:pPr algn="ctr"/>
            <a:r>
              <a:rPr lang="en-US" sz="14500" dirty="0">
                <a:latin typeface="Lato Black" panose="020F0A02020204030203" pitchFamily="34" charset="0"/>
              </a:rPr>
              <a:t>A simple icon.</a:t>
            </a:r>
            <a:br>
              <a:rPr lang="en-US" sz="10100" b="1" dirty="0">
                <a:latin typeface="Lato" panose="020F0502020204030203" pitchFamily="34" charset="0"/>
              </a:rPr>
            </a:br>
            <a:r>
              <a:rPr lang="en-US" sz="8000" b="1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F</a:t>
            </a: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un, reinforces your finding, makes your poster memorable </a:t>
            </a:r>
            <a:b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800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— and can be interpreted at-a-glance.</a:t>
            </a:r>
            <a:endParaRPr lang="en-US" sz="10100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5AA18-BB05-4CC0-83D4-334274C63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478" y="17607019"/>
            <a:ext cx="6887207" cy="4589694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2052" name="Picture 4" descr="https://pbs.twimg.com/media/D5vlURVXkAATLRO.jpg">
            <a:extLst>
              <a:ext uri="{FF2B5EF4-FFF2-40B4-BE49-F238E27FC236}">
                <a16:creationId xmlns:a16="http://schemas.microsoft.com/office/drawing/2014/main" id="{93B32201-781E-408B-B222-52252052C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003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5PwuE1W0AAg8Cf.jpg:large">
            <a:extLst>
              <a:ext uri="{FF2B5EF4-FFF2-40B4-BE49-F238E27FC236}">
                <a16:creationId xmlns:a16="http://schemas.microsoft.com/office/drawing/2014/main" id="{A749D5FE-6A6B-4082-AD54-E62B08BCE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79" y="10349982"/>
            <a:ext cx="6887207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5FfR67W4AAM_Sq.jpg:large">
            <a:extLst>
              <a:ext uri="{FF2B5EF4-FFF2-40B4-BE49-F238E27FC236}">
                <a16:creationId xmlns:a16="http://schemas.microsoft.com/office/drawing/2014/main" id="{168E125E-84DB-4725-A81E-0598E814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192" y="10349982"/>
            <a:ext cx="6887208" cy="516540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A7ED45-A6C3-4A2C-AD1D-A0B1AA698F20}"/>
              </a:ext>
            </a:extLst>
          </p:cNvPr>
          <p:cNvSpPr txBox="1"/>
          <p:nvPr/>
        </p:nvSpPr>
        <p:spPr>
          <a:xfrm>
            <a:off x="11690033" y="1558417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DStroumsa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67473D-F999-4744-BCF2-847A43BFE7F7}"/>
              </a:ext>
            </a:extLst>
          </p:cNvPr>
          <p:cNvSpPr txBox="1"/>
          <p:nvPr/>
        </p:nvSpPr>
        <p:spPr>
          <a:xfrm>
            <a:off x="2442479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7"/>
              </a:rPr>
              <a:t>MCLaScience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CE380-2575-42C3-959F-D25F76A9073C}"/>
              </a:ext>
            </a:extLst>
          </p:cNvPr>
          <p:cNvSpPr txBox="1"/>
          <p:nvPr/>
        </p:nvSpPr>
        <p:spPr>
          <a:xfrm>
            <a:off x="21299193" y="15584175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ElzaRechtman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2442477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9"/>
              </a:rPr>
              <a:t>mikemorrison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2050" name="Picture 2" descr="https://pbs.twimg.com/media/D7-X4G4W4AEaSQg.jpg:large">
            <a:extLst>
              <a:ext uri="{FF2B5EF4-FFF2-40B4-BE49-F238E27FC236}">
                <a16:creationId xmlns:a16="http://schemas.microsoft.com/office/drawing/2014/main" id="{B72DCCA3-9370-4D30-AD90-8076F1A36A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t="9156" r="1131" b="6787"/>
          <a:stretch/>
        </p:blipFill>
        <p:spPr bwMode="auto">
          <a:xfrm>
            <a:off x="11690033" y="17607019"/>
            <a:ext cx="6938588" cy="45896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45A6C0-A151-4BFF-ABC8-146838C7D391}"/>
              </a:ext>
            </a:extLst>
          </p:cNvPr>
          <p:cNvSpPr txBox="1"/>
          <p:nvPr/>
        </p:nvSpPr>
        <p:spPr>
          <a:xfrm>
            <a:off x="11690032" y="22288337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</a:t>
            </a:r>
            <a:r>
              <a:rPr lang="en-US" sz="3310" b="1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1"/>
              </a:rPr>
              <a:t>@akreutzer82</a:t>
            </a:r>
            <a:endParaRPr lang="en-US" sz="3310" b="1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7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57549941-F103-4DCF-BA7A-7363833C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681" y="9155473"/>
            <a:ext cx="12989913" cy="84853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5" y="4669568"/>
            <a:ext cx="26105525" cy="3900182"/>
          </a:xfrm>
        </p:spPr>
        <p:txBody>
          <a:bodyPr>
            <a:normAutofit/>
          </a:bodyPr>
          <a:lstStyle/>
          <a:p>
            <a:pPr algn="ctr"/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You can get icons from</a:t>
            </a:r>
            <a:br>
              <a:rPr lang="en-US" dirty="0">
                <a:latin typeface="Lato Black" panose="020F0A02020204030203" pitchFamily="34" charset="0"/>
              </a:rPr>
            </a:br>
            <a:r>
              <a:rPr lang="en-US" dirty="0">
                <a:latin typeface="Lato Black" panose="020F0A02020204030203" pitchFamily="34" charset="0"/>
              </a:rPr>
              <a:t>TheNounProject.com</a:t>
            </a:r>
            <a:endParaRPr lang="en-US" dirty="0">
              <a:latin typeface="Lato Hairline" panose="020F02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7640819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https://thenounproject.com</a:t>
            </a:r>
            <a:endParaRPr lang="en-US" sz="5394" dirty="0"/>
          </a:p>
        </p:txBody>
      </p:sp>
    </p:spTree>
    <p:extLst>
      <p:ext uri="{BB962C8B-B14F-4D97-AF65-F5344CB8AC3E}">
        <p14:creationId xmlns:p14="http://schemas.microsoft.com/office/powerpoint/2010/main" val="182463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63C-C288-4AB9-8F15-106E35034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50" y="1390167"/>
            <a:ext cx="25566774" cy="8271575"/>
          </a:xfrm>
        </p:spPr>
        <p:txBody>
          <a:bodyPr>
            <a:normAutofit/>
          </a:bodyPr>
          <a:lstStyle/>
          <a:p>
            <a:r>
              <a:rPr lang="en-US" dirty="0">
                <a:latin typeface="Lato Black" panose="020F0A02020204030203" pitchFamily="34" charset="0"/>
              </a:rPr>
              <a:t>The on-theme background.</a:t>
            </a:r>
            <a:br>
              <a:rPr lang="en-US" b="1" dirty="0">
                <a:latin typeface="Lato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Add fun and reinforce your study’s context. </a:t>
            </a:r>
            <a:b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9011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Tip :Keep a high contrast between your text and background!</a:t>
            </a:r>
            <a:endParaRPr lang="en-US" dirty="0"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807296-5153-4B54-B768-82E3C864305E}"/>
              </a:ext>
            </a:extLst>
          </p:cNvPr>
          <p:cNvSpPr txBox="1"/>
          <p:nvPr/>
        </p:nvSpPr>
        <p:spPr>
          <a:xfrm>
            <a:off x="11484611" y="15733025"/>
            <a:ext cx="6887207" cy="1519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hydrogawker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Mountain photo by </a:t>
            </a:r>
            <a:r>
              <a:rPr lang="en-US" sz="3310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@</a:t>
            </a:r>
            <a:r>
              <a:rPr lang="en-US" sz="3310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3"/>
              </a:rPr>
              <a:t>mnthydro</a:t>
            </a:r>
            <a:endParaRPr lang="en-US" sz="3310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1026" name="Picture 2" descr="https://pbs.twimg.com/media/D8YooLiW4AEwocS.jpg:large">
            <a:extLst>
              <a:ext uri="{FF2B5EF4-FFF2-40B4-BE49-F238E27FC236}">
                <a16:creationId xmlns:a16="http://schemas.microsoft.com/office/drawing/2014/main" id="{35653C21-61DA-4430-858E-3DBDF7A8C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r="15614"/>
          <a:stretch/>
        </p:blipFill>
        <p:spPr bwMode="auto">
          <a:xfrm>
            <a:off x="11352191" y="10574232"/>
            <a:ext cx="7152046" cy="51587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7A8EA-5ED6-467A-8AE1-92CBA825E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72531" y="10574231"/>
            <a:ext cx="7944493" cy="455287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9AE7884F-1E83-4128-91F4-83E575ADDDCB}"/>
              </a:ext>
            </a:extLst>
          </p:cNvPr>
          <p:cNvSpPr txBox="1"/>
          <p:nvPr/>
        </p:nvSpPr>
        <p:spPr>
          <a:xfrm>
            <a:off x="20501173" y="15777456"/>
            <a:ext cx="6887207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6"/>
              </a:rPr>
              <a:t>mikemorrison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9" name="Picture 2" descr="https://pbs.twimg.com/media/D-uEB0PXsAEP4Zp.jpg:large">
            <a:extLst>
              <a:ext uri="{FF2B5EF4-FFF2-40B4-BE49-F238E27FC236}">
                <a16:creationId xmlns:a16="http://schemas.microsoft.com/office/drawing/2014/main" id="{708F1DDE-9FC1-42C3-A828-0A9F66D0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033" y="10574232"/>
            <a:ext cx="6916299" cy="518722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A28D1AF3-8EE8-41C1-A1BE-A48A6F08CE1D}"/>
              </a:ext>
            </a:extLst>
          </p:cNvPr>
          <p:cNvSpPr txBox="1"/>
          <p:nvPr/>
        </p:nvSpPr>
        <p:spPr>
          <a:xfrm>
            <a:off x="2350250" y="15777456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8"/>
              </a:rPr>
              <a:t>@brenden0walker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46B7E-D34E-4F08-95CA-1993E5AC06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6033" y="18048222"/>
            <a:ext cx="6916299" cy="5199340"/>
          </a:xfrm>
          <a:prstGeom prst="rect">
            <a:avLst/>
          </a:prstGeom>
          <a:ln>
            <a:solidFill>
              <a:srgbClr val="263238"/>
            </a:solidFill>
          </a:ln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9804C421-C50F-42A5-BB04-226BA1D19D50}"/>
              </a:ext>
            </a:extLst>
          </p:cNvPr>
          <p:cNvSpPr txBox="1"/>
          <p:nvPr/>
        </p:nvSpPr>
        <p:spPr>
          <a:xfrm>
            <a:off x="2350250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0"/>
              </a:rPr>
              <a:t>SarraceniaMason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BE0D0-E7F4-469E-8DF4-78638E9804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2191" y="18048222"/>
            <a:ext cx="10511694" cy="5158793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E7537303-D137-4F34-B213-4A6386A51704}"/>
              </a:ext>
            </a:extLst>
          </p:cNvPr>
          <p:cNvSpPr txBox="1"/>
          <p:nvPr/>
        </p:nvSpPr>
        <p:spPr>
          <a:xfrm>
            <a:off x="11176372" y="23251294"/>
            <a:ext cx="7327865" cy="755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Example donated by </a:t>
            </a:r>
            <a:r>
              <a:rPr lang="en-US" sz="3310" b="1" dirty="0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@</a:t>
            </a:r>
            <a:r>
              <a:rPr lang="en-US" sz="3310" b="1" dirty="0" err="1">
                <a:solidFill>
                  <a:srgbClr val="90A4AE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12"/>
              </a:rPr>
              <a:t>americoamorim</a:t>
            </a:r>
            <a:endParaRPr lang="en-US" sz="3310" b="1" dirty="0">
              <a:solidFill>
                <a:srgbClr val="90A4AE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637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819F-FE92-412D-A3A4-C7AB34024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76" y="2326737"/>
            <a:ext cx="26563321" cy="3419061"/>
          </a:xfrm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More Examples</a:t>
            </a:r>
            <a:br>
              <a:rPr lang="en-US" sz="10369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443EF1DE-541D-4FA2-838A-2B99BEDF3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358" y="6157119"/>
            <a:ext cx="11430000" cy="15240000"/>
          </a:xfrm>
          <a:prstGeom prst="rect">
            <a:avLst/>
          </a:prstGeom>
          <a:noFill/>
          <a:ln>
            <a:solidFill>
              <a:srgbClr val="EEC8E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61FDF6-3901-400C-A6BD-7ABF49AE22F2}"/>
              </a:ext>
            </a:extLst>
          </p:cNvPr>
          <p:cNvSpPr txBox="1"/>
          <p:nvPr/>
        </p:nvSpPr>
        <p:spPr>
          <a:xfrm>
            <a:off x="2606358" y="2180844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EC8EC"/>
                </a:solidFill>
              </a:rPr>
              <a:t>Example donated by </a:t>
            </a:r>
            <a:r>
              <a:rPr lang="en-US" sz="4800" dirty="0">
                <a:solidFill>
                  <a:srgbClr val="EEC8E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Katrina Rosenberger</a:t>
            </a:r>
            <a:endParaRPr lang="en-US" sz="4800" dirty="0">
              <a:solidFill>
                <a:srgbClr val="EEC8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0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294496"/>
            <a:ext cx="26105525" cy="305305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Memorable science billboards</a:t>
            </a:r>
            <a:r>
              <a:rPr lang="en-US" sz="7540" dirty="0"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for inspiration. </a:t>
            </a:r>
            <a:b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</a:b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  <a:hlinkClick r:id="rId2"/>
              </a:rPr>
              <a:t>Ctrl+Click here for more</a:t>
            </a:r>
            <a:r>
              <a:rPr lang="en-US" sz="7540" dirty="0">
                <a:solidFill>
                  <a:schemeClr val="bg1"/>
                </a:solidFill>
                <a:latin typeface="Lato Thin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.</a:t>
            </a:r>
            <a:endParaRPr lang="en-US" sz="10789" dirty="0">
              <a:solidFill>
                <a:schemeClr val="bg1"/>
              </a:solidFill>
              <a:latin typeface="Lato Thin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pic>
        <p:nvPicPr>
          <p:cNvPr id="3074" name="Picture 2" descr="interesting science facts on billboards science world vancouver bc outdoor ooh ads rethink 19 25 Billboards with Fascinating Science Facts">
            <a:extLst>
              <a:ext uri="{FF2B5EF4-FFF2-40B4-BE49-F238E27FC236}">
                <a16:creationId xmlns:a16="http://schemas.microsoft.com/office/drawing/2014/main" id="{71386244-DB72-4F91-AE1D-D18DA7F3A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3" y="5967855"/>
            <a:ext cx="6286724" cy="492722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6" name="Picture 4" descr="interesting science facts on billboards science world vancouver bc outdoor ooh ads rethink 20 25 Billboards with Fascinating Science Facts">
            <a:extLst>
              <a:ext uri="{FF2B5EF4-FFF2-40B4-BE49-F238E27FC236}">
                <a16:creationId xmlns:a16="http://schemas.microsoft.com/office/drawing/2014/main" id="{BF9BB6C9-AF75-4C82-B1EA-CCF5BE98E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782" y="5967854"/>
            <a:ext cx="3935685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78" name="Picture 6" descr="interesting science facts on billboards science world vancouver bc outdoor ooh ads rethink 13 25 Billboards with Fascinating Science Facts">
            <a:extLst>
              <a:ext uri="{FF2B5EF4-FFF2-40B4-BE49-F238E27FC236}">
                <a16:creationId xmlns:a16="http://schemas.microsoft.com/office/drawing/2014/main" id="{72F81C53-4BBF-4400-8E67-CF3B44E23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3767" y="5967854"/>
            <a:ext cx="9708944" cy="486660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0" name="Picture 8" descr="interesting science facts on billboards science world vancouver bc outdoor ooh ads rethink 7 25 Billboards with Fascinating Science Facts">
            <a:extLst>
              <a:ext uri="{FF2B5EF4-FFF2-40B4-BE49-F238E27FC236}">
                <a16:creationId xmlns:a16="http://schemas.microsoft.com/office/drawing/2014/main" id="{5E3DA9B9-2515-41EC-AA43-96AF5EE1A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692" y="11814599"/>
            <a:ext cx="6277199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2" name="Picture 10" descr="interesting science facts on billboards science world vancouver bc outdoor ooh ads rethink 18 25 Billboards with Fascinating Science Facts">
            <a:extLst>
              <a:ext uri="{FF2B5EF4-FFF2-40B4-BE49-F238E27FC236}">
                <a16:creationId xmlns:a16="http://schemas.microsoft.com/office/drawing/2014/main" id="{6345CD82-2654-40CB-9327-B7F6167FD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11"/>
          <a:stretch/>
        </p:blipFill>
        <p:spPr bwMode="auto">
          <a:xfrm>
            <a:off x="11698782" y="11814597"/>
            <a:ext cx="8365254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3084" name="Picture 12" descr="interesting science facts on billboards science world vancouver bc outdoor ooh ads rethink 9 25 Billboards with Fascinating Science Facts">
            <a:extLst>
              <a:ext uri="{FF2B5EF4-FFF2-40B4-BE49-F238E27FC236}">
                <a16:creationId xmlns:a16="http://schemas.microsoft.com/office/drawing/2014/main" id="{D344607A-E694-4170-8660-534D958B9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8" t="10186" r="10172" b="14298"/>
          <a:stretch/>
        </p:blipFill>
        <p:spPr bwMode="auto">
          <a:xfrm>
            <a:off x="21634211" y="11814598"/>
            <a:ext cx="3935030" cy="657203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6240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E4B570-8593-4488-9E59-36427ACC0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0874" y="2608671"/>
            <a:ext cx="26105525" cy="305305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7540" dirty="0">
                <a:latin typeface="Lato Black" panose="020F0A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Stuck on a design dilemma?</a:t>
            </a:r>
            <a:r>
              <a:rPr lang="en-US" sz="7540" dirty="0"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 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Do what other designers do! Go to </a:t>
            </a:r>
            <a:r>
              <a:rPr lang="en-US" sz="7540" dirty="0">
                <a:solidFill>
                  <a:srgbClr val="962D91"/>
                </a:solidFill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dribbble.com</a:t>
            </a:r>
            <a:r>
              <a:rPr lang="en-US" sz="7540" dirty="0">
                <a:latin typeface="Lato" panose="020F05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 and scroll through stuff until a solution jumps out at you. Try searching “posters” or “graph”.</a:t>
            </a:r>
            <a:endParaRPr lang="en-US" sz="10789" dirty="0">
              <a:latin typeface="Lato" panose="020F0502020204030203" pitchFamily="34" charset="0"/>
              <a:ea typeface="Lato Thin" panose="020F0502020204030203" pitchFamily="34" charset="0"/>
              <a:cs typeface="Lato Thin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3FB7BD-F28C-45DC-A173-13DB06F35FFC}"/>
              </a:ext>
            </a:extLst>
          </p:cNvPr>
          <p:cNvSpPr txBox="1"/>
          <p:nvPr/>
        </p:nvSpPr>
        <p:spPr>
          <a:xfrm>
            <a:off x="8638681" y="18072707"/>
            <a:ext cx="12989913" cy="92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94" dirty="0">
                <a:hlinkClick r:id="rId2"/>
              </a:rPr>
              <a:t>https://dribbble.com/</a:t>
            </a:r>
            <a:endParaRPr lang="en-US" sz="5394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A924EA-C439-465C-8A43-AA33102CF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896" y="6665895"/>
            <a:ext cx="16049480" cy="1084598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7532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1299</TotalTime>
  <Words>424</Words>
  <Application>Microsoft Office PowerPoint</Application>
  <PresentationFormat>Custom</PresentationFormat>
  <Paragraphs>61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</vt:lpstr>
      <vt:lpstr>Calibri Light</vt:lpstr>
      <vt:lpstr>Lato</vt:lpstr>
      <vt:lpstr>Lato Black</vt:lpstr>
      <vt:lpstr>Lato Hairline</vt:lpstr>
      <vt:lpstr>Lato Semibold</vt:lpstr>
      <vt:lpstr>Lato Thin</vt:lpstr>
      <vt:lpstr>Source Sans Pro</vt:lpstr>
      <vt:lpstr>Verdana</vt:lpstr>
      <vt:lpstr>Office Theme</vt:lpstr>
      <vt:lpstr>PowerPoint Presentation</vt:lpstr>
      <vt:lpstr>How to create a QR Code</vt:lpstr>
      <vt:lpstr>Add Images</vt:lpstr>
      <vt:lpstr>A simple icon. Fun, reinforces your finding, makes your poster memorable  — and can be interpreted at-a-glance.</vt:lpstr>
      <vt:lpstr>You can get icons from TheNounProject.com</vt:lpstr>
      <vt:lpstr>The on-theme background. Add fun and reinforce your study’s context.  Tip :Keep a high contrast between your text and background!</vt:lpstr>
      <vt:lpstr>More Examples </vt:lpstr>
      <vt:lpstr>Memorable science billboards for inspiration.  Ctrl+Click here for more.</vt:lpstr>
      <vt:lpstr>Stuck on a design dilemma? Do what other designers do! Go to dribbble.com and scroll through stuff until a solution jumps out at you. Try searching “posters” or “graph”.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Morrison</dc:creator>
  <cp:lastModifiedBy>Sabrina Khamissa</cp:lastModifiedBy>
  <cp:revision>69</cp:revision>
  <dcterms:created xsi:type="dcterms:W3CDTF">2019-04-03T04:48:47Z</dcterms:created>
  <dcterms:modified xsi:type="dcterms:W3CDTF">2019-08-28T08:41:00Z</dcterms:modified>
</cp:coreProperties>
</file>