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1397" r:id="rId3"/>
    <p:sldId id="1404" r:id="rId4"/>
    <p:sldId id="1414" r:id="rId5"/>
    <p:sldId id="1405" r:id="rId6"/>
    <p:sldId id="1410" r:id="rId7"/>
    <p:sldId id="1413" r:id="rId8"/>
    <p:sldId id="1415" r:id="rId9"/>
    <p:sldId id="1406" r:id="rId10"/>
    <p:sldId id="1416" r:id="rId11"/>
    <p:sldId id="314" r:id="rId12"/>
    <p:sldId id="1417" r:id="rId13"/>
    <p:sldId id="1389" r:id="rId14"/>
    <p:sldId id="1392" r:id="rId15"/>
    <p:sldId id="1393" r:id="rId16"/>
    <p:sldId id="1421" r:id="rId17"/>
    <p:sldId id="310" r:id="rId18"/>
    <p:sldId id="1422" r:id="rId19"/>
    <p:sldId id="1420" r:id="rId20"/>
    <p:sldId id="407" r:id="rId21"/>
    <p:sldId id="311" r:id="rId22"/>
    <p:sldId id="634" r:id="rId23"/>
    <p:sldId id="396" r:id="rId24"/>
    <p:sldId id="1423" r:id="rId25"/>
    <p:sldId id="1419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88"/>
    <p:restoredTop sz="93554" autoAdjust="0"/>
  </p:normalViewPr>
  <p:slideViewPr>
    <p:cSldViewPr snapToGrid="0" showGuides="1">
      <p:cViewPr varScale="1">
        <p:scale>
          <a:sx n="115" d="100"/>
          <a:sy n="115" d="100"/>
        </p:scale>
        <p:origin x="560" y="19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labunde.COUCEU\Dropbox%20(Cochrane)\Strategy%20to%202025%20-%20communications\Cochrane%20membership%20numb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Million Visits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Sheet1!$A$3:$A$10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Sheet1!$E$3:$E$10</c:f>
              <c:numCache>
                <c:formatCode>General</c:formatCode>
                <c:ptCount val="8"/>
                <c:pt idx="0">
                  <c:v>4</c:v>
                </c:pt>
                <c:pt idx="1">
                  <c:v>4.5</c:v>
                </c:pt>
                <c:pt idx="2">
                  <c:v>5.7</c:v>
                </c:pt>
                <c:pt idx="3">
                  <c:v>10</c:v>
                </c:pt>
                <c:pt idx="4">
                  <c:v>22.3</c:v>
                </c:pt>
                <c:pt idx="5">
                  <c:v>37.15</c:v>
                </c:pt>
                <c:pt idx="6">
                  <c:v>77.2</c:v>
                </c:pt>
                <c:pt idx="7">
                  <c:v>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F-450F-8ACE-6824693BE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7996592"/>
        <c:axId val="117805872"/>
      </c:barChart>
      <c:catAx>
        <c:axId val="213799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17805872"/>
        <c:crosses val="autoZero"/>
        <c:auto val="1"/>
        <c:lblAlgn val="ctr"/>
        <c:lblOffset val="100"/>
        <c:noMultiLvlLbl val="0"/>
      </c:catAx>
      <c:valAx>
        <c:axId val="11780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GB" dirty="0"/>
                  <a:t>Visits</a:t>
                </a:r>
                <a:r>
                  <a:rPr lang="en-GB" baseline="0" dirty="0"/>
                  <a:t> </a:t>
                </a:r>
                <a:r>
                  <a:rPr lang="en-GB" dirty="0"/>
                  <a:t> (millions)</a:t>
                </a:r>
              </a:p>
            </c:rich>
          </c:tx>
          <c:layout>
            <c:manualLayout>
              <c:xMode val="edge"/>
              <c:yMode val="edge"/>
              <c:x val="8.8652494646296789E-3"/>
              <c:y val="0.2233456034381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3799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Members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 (to Dec. 10)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12500</c:v>
                </c:pt>
                <c:pt idx="1">
                  <c:v>12000</c:v>
                </c:pt>
                <c:pt idx="2">
                  <c:v>13148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2-4AC7-BD33-57248B03C4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Supporters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 (to Dec. 10)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43738</c:v>
                </c:pt>
                <c:pt idx="1">
                  <c:v>70000</c:v>
                </c:pt>
                <c:pt idx="2">
                  <c:v>86765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2-4AC7-BD33-57248B03C4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 (to Dec. 10)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56238</c:v>
                </c:pt>
                <c:pt idx="1">
                  <c:v>82000</c:v>
                </c:pt>
                <c:pt idx="2">
                  <c:v>99913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E2-4AC7-BD33-57248B03C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32863"/>
        <c:axId val="74683007"/>
      </c:barChart>
      <c:catAx>
        <c:axId val="20483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83007"/>
        <c:crosses val="autoZero"/>
        <c:auto val="1"/>
        <c:lblAlgn val="ctr"/>
        <c:lblOffset val="100"/>
        <c:noMultiLvlLbl val="0"/>
      </c:catAx>
      <c:valAx>
        <c:axId val="7468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32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110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b="0" dirty="0">
                <a:solidFill>
                  <a:srgbClr val="002060"/>
                </a:solidFill>
              </a:rPr>
              <a:t>An extraordinary year - again. </a:t>
            </a:r>
          </a:p>
          <a:p>
            <a:pPr marL="0" lvl="1" indent="0">
              <a:buNone/>
            </a:pPr>
            <a:r>
              <a:rPr lang="en-GB" b="0" dirty="0">
                <a:solidFill>
                  <a:srgbClr val="002060"/>
                </a:solidFill>
              </a:rPr>
              <a:t>Meeting the challenges of:</a:t>
            </a:r>
          </a:p>
          <a:p>
            <a:pPr lvl="1"/>
            <a:r>
              <a:rPr lang="en-GB" b="0" dirty="0">
                <a:solidFill>
                  <a:srgbClr val="002060"/>
                </a:solidFill>
              </a:rPr>
              <a:t>A global pandemic - COVID 19</a:t>
            </a:r>
          </a:p>
          <a:p>
            <a:pPr lvl="1"/>
            <a:r>
              <a:rPr lang="en-GB" b="0" dirty="0">
                <a:solidFill>
                  <a:srgbClr val="002060"/>
                </a:solidFill>
              </a:rPr>
              <a:t>Progressing the transformational  levels of change of the Strategy 2020 . . . and looking to the Strategy 2021 - 2025</a:t>
            </a:r>
          </a:p>
          <a:p>
            <a:pPr lvl="1"/>
            <a:r>
              <a:rPr lang="en-GB" b="0" dirty="0">
                <a:solidFill>
                  <a:srgbClr val="002060"/>
                </a:solidFill>
              </a:rPr>
              <a:t>Keeping the lights on whilst the world is shifting on its axis</a:t>
            </a:r>
          </a:p>
          <a:p>
            <a:pPr lvl="1"/>
            <a:endParaRPr lang="en-GB" sz="1200" b="0" i="0" kern="1200" dirty="0">
              <a:solidFill>
                <a:srgbClr val="002060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pPr lvl="1"/>
            <a:endParaRPr lang="en-GB" sz="1200" b="0" i="0" kern="1200" dirty="0">
              <a:solidFill>
                <a:srgbClr val="002060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en-GB" sz="1200" b="0" i="0" kern="1200" dirty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Please reference the COVID evaluation and that the SMT has received a report, is considering it, will provide a response along with the report early next year</a:t>
            </a:r>
            <a:endParaRPr lang="en-GB" b="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552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65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17% growth in 9 months to end of Sept</a:t>
            </a:r>
          </a:p>
          <a:p>
            <a:pPr marL="171210" indent="-171210">
              <a:buFont typeface="Arial" charset="0"/>
              <a:buChar char="•"/>
            </a:pPr>
            <a:r>
              <a:rPr lang="en-GB" baseline="0" dirty="0"/>
              <a:t>We have clarity on our membership and are GDPR compliant </a:t>
            </a:r>
          </a:p>
          <a:p>
            <a:pPr marL="171210" indent="-171210">
              <a:buFont typeface="Arial" charset="0"/>
              <a:buChar char="•"/>
            </a:pPr>
            <a:r>
              <a:rPr lang="en-GB" baseline="0" dirty="0"/>
              <a:t>Broader range of contributions being used to offer membership   </a:t>
            </a:r>
          </a:p>
          <a:p>
            <a:pPr marL="171210" indent="-171210">
              <a:buFont typeface="Arial" charset="0"/>
              <a:buChar char="•"/>
            </a:pPr>
            <a:r>
              <a:rPr lang="en-GB" baseline="0" dirty="0"/>
              <a:t>Further integration of </a:t>
            </a:r>
            <a:r>
              <a:rPr lang="en-GB" baseline="0" dirty="0" err="1"/>
              <a:t>TaskExchange</a:t>
            </a:r>
            <a:r>
              <a:rPr lang="en-GB" baseline="0" dirty="0"/>
              <a:t> for all task based opportunities   </a:t>
            </a:r>
          </a:p>
          <a:p>
            <a:pPr marL="171210" indent="-171210">
              <a:buFont typeface="Arial" charset="0"/>
              <a:buChar char="•"/>
            </a:pPr>
            <a:r>
              <a:rPr lang="en-GB" baseline="0" dirty="0"/>
              <a:t> Simpler sign up process for patients and members of public   * Students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742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609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835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 2020: 100 geographic groups, 22 </a:t>
            </a:r>
            <a:r>
              <a:rPr lang="en-US" dirty="0" err="1"/>
              <a:t>centres</a:t>
            </a:r>
            <a:r>
              <a:rPr lang="en-US" dirty="0"/>
              <a:t>, 42 associate </a:t>
            </a:r>
            <a:r>
              <a:rPr lang="en-US" dirty="0" err="1"/>
              <a:t>centres</a:t>
            </a:r>
            <a:r>
              <a:rPr lang="en-US" dirty="0"/>
              <a:t> and 36 affiliates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2014: 34 geographic groups, 17 </a:t>
            </a:r>
            <a:r>
              <a:rPr lang="en-US" dirty="0" err="1"/>
              <a:t>centres</a:t>
            </a:r>
            <a:r>
              <a:rPr lang="en-US" dirty="0"/>
              <a:t>, 14 associate </a:t>
            </a:r>
            <a:r>
              <a:rPr lang="en-US" dirty="0" err="1"/>
              <a:t>centres</a:t>
            </a:r>
            <a:r>
              <a:rPr lang="en-US" dirty="0"/>
              <a:t> and 2 affiliates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718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868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068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82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013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939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20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33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1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85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8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It’s working: millions more people are using our evidence … </a:t>
            </a:r>
            <a:r>
              <a:rPr lang="en-US" sz="1200" dirty="0" err="1"/>
              <a:t>Cochrane.org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80 million page views from 53.5 million users.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</a:rPr>
              <a:t>3.66 billion people worldwide have free ‘one click’ at the point of use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154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Delivering existing priorities to greater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Nothing new here, all of this is critical work to deliver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11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592419"/>
            <a:ext cx="5106732" cy="810581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579850"/>
            <a:ext cx="5106732" cy="61695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9" y="4031119"/>
            <a:ext cx="2147639" cy="6924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01" y="0"/>
            <a:ext cx="30569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67824A-CB0A-FB4D-954B-7D8B902BF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331883"/>
            <a:ext cx="2059947" cy="4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1674000"/>
            <a:ext cx="6715274" cy="2862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4622006"/>
            <a:ext cx="6715274" cy="280988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901800"/>
            <a:ext cx="8203678" cy="3456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4622006"/>
            <a:ext cx="8280033" cy="280988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C2A90-B71F-B045-8A9E-C05810EE6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331883"/>
            <a:ext cx="1492611" cy="3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722019"/>
            <a:ext cx="5253570" cy="421781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9" y="2137050"/>
            <a:ext cx="4934151" cy="156195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86" y="0"/>
            <a:ext cx="318371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52C230-B1F9-FE4A-B54E-3FAD1C52F3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331883"/>
            <a:ext cx="1492611" cy="3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722019"/>
            <a:ext cx="5073360" cy="421781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9" y="2137050"/>
            <a:ext cx="4764898" cy="164835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88" y="-291"/>
            <a:ext cx="2430476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9676C6-A93A-F64A-9FFF-7F3A08421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331883"/>
            <a:ext cx="1492611" cy="3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592419"/>
            <a:ext cx="4933196" cy="810581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579850"/>
            <a:ext cx="4933196" cy="61695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9" y="4011096"/>
            <a:ext cx="2147639" cy="6924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46" y="-291"/>
            <a:ext cx="2523918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10588E-DA59-D041-B6AE-9AE00978B9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331883"/>
            <a:ext cx="2059947" cy="4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9" y="4024445"/>
            <a:ext cx="2147639" cy="6924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51435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8930" y="1473619"/>
            <a:ext cx="4165069" cy="810581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5360" y="2876850"/>
            <a:ext cx="3869039" cy="61695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331009" y="0"/>
            <a:ext cx="235293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E13B2-8525-AB49-937A-6AD72841F6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3" y="423910"/>
            <a:ext cx="2059947" cy="4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864810"/>
            <a:ext cx="4464000" cy="810581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738841"/>
            <a:ext cx="4464000" cy="61695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9" y="4031119"/>
            <a:ext cx="2147639" cy="6924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17" y="0"/>
            <a:ext cx="3436207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DC0388-B573-F440-8482-3774411277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331883"/>
            <a:ext cx="2059947" cy="4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15918"/>
            <a:ext cx="9144000" cy="2927582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23085"/>
            <a:ext cx="4692916" cy="810581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259550"/>
            <a:ext cx="3326400" cy="61695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78C66-D178-154F-BB6F-AEC49EADF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331883"/>
            <a:ext cx="2059947" cy="4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7" y="2024419"/>
            <a:ext cx="4499357" cy="810581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7" y="2968650"/>
            <a:ext cx="4499357" cy="61695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9" y="4044469"/>
            <a:ext cx="2147639" cy="6924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6067077" y="0"/>
            <a:ext cx="2587928" cy="51435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259468" y="1052632"/>
            <a:ext cx="3884531" cy="2538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7905B5-4B08-B04A-AA25-3FCDF3A23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331883"/>
            <a:ext cx="2059947" cy="4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76500"/>
            <a:ext cx="9144000" cy="3267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564419"/>
            <a:ext cx="4464000" cy="810581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70850"/>
            <a:ext cx="3326400" cy="61695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C752A-0A9B-5D48-8078-431ADC150A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331883"/>
            <a:ext cx="2059947" cy="4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7" y="988200"/>
            <a:ext cx="6715275" cy="4746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7" y="1706400"/>
            <a:ext cx="6715275" cy="2932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80" y="0"/>
            <a:ext cx="158852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01975D-2F98-114B-8B52-2F038D1A7C7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331883"/>
            <a:ext cx="1492611" cy="3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CEO Report to the </a:t>
            </a:r>
            <a:br>
              <a:rPr lang="en-GB" dirty="0"/>
            </a:br>
            <a:r>
              <a:rPr lang="en-GB" dirty="0"/>
              <a:t>Annual General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902579"/>
            <a:ext cx="5106732" cy="616950"/>
          </a:xfrm>
        </p:spPr>
        <p:txBody>
          <a:bodyPr/>
          <a:lstStyle/>
          <a:p>
            <a:r>
              <a:rPr lang="en-GB" dirty="0"/>
              <a:t>Mark Wilson</a:t>
            </a:r>
          </a:p>
          <a:p>
            <a:endParaRPr lang="en-GB" dirty="0"/>
          </a:p>
          <a:p>
            <a:pPr lvl="1"/>
            <a:r>
              <a:rPr lang="en-GB" dirty="0"/>
              <a:t>December 2020</a:t>
            </a:r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452F7D-302B-1D4A-B92B-3A52A80A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0" y="139699"/>
            <a:ext cx="1957830" cy="267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68" y="659271"/>
            <a:ext cx="8247063" cy="474629"/>
          </a:xfrm>
        </p:spPr>
        <p:txBody>
          <a:bodyPr/>
          <a:lstStyle/>
          <a:p>
            <a:r>
              <a:rPr lang="en-GB" sz="2400" i="1" dirty="0"/>
              <a:t>Strategy to 2020</a:t>
            </a:r>
            <a:r>
              <a:rPr lang="en-GB" sz="2400" dirty="0"/>
              <a:t>: A transformational Strategy delivered …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F7A6A-F90A-8140-8405-56EA021F02F3}"/>
              </a:ext>
            </a:extLst>
          </p:cNvPr>
          <p:cNvSpPr txBox="1"/>
          <p:nvPr/>
        </p:nvSpPr>
        <p:spPr>
          <a:xfrm>
            <a:off x="2211033" y="1294013"/>
            <a:ext cx="4975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+mj-lt"/>
              </a:rPr>
              <a:t>Goal 3: To make Cochrane the ‘home of evidence’ to inform health decision making</a:t>
            </a:r>
            <a:endParaRPr lang="en-US" sz="2000" b="1" dirty="0"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856ADB-E11D-5543-9356-19EB68C1E5F2}"/>
              </a:ext>
            </a:extLst>
          </p:cNvPr>
          <p:cNvSpPr txBox="1">
            <a:spLocks/>
          </p:cNvSpPr>
          <p:nvPr/>
        </p:nvSpPr>
        <p:spPr>
          <a:xfrm>
            <a:off x="448468" y="4529172"/>
            <a:ext cx="7390839" cy="4746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Clr>
                <a:schemeClr val="bg2"/>
              </a:buClr>
            </a:pPr>
            <a:endParaRPr lang="en-US" sz="2000" dirty="0">
              <a:solidFill>
                <a:srgbClr val="002060"/>
              </a:solidFill>
              <a:latin typeface="Source Sans Pro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New Cochrane branding launched in 2015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Delivered an enhanced Cochrane Library platform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Significantly higher profile globally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Highly successful partnerships with WHO, Wikipedia &amp; others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Global Evidence Summit (GES) as premier ‘evidence event’ launched with partners (G-I-N, Campbell, JBI)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Stronger advocacy &amp; representational profile on relevant issues (</a:t>
            </a:r>
            <a:r>
              <a:rPr lang="en-US" sz="2000" dirty="0" err="1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AllTrials</a:t>
            </a: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, REWARD prize, WHO Assemblies)</a:t>
            </a:r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6610C04-DAD0-974D-92C7-EE90CABA4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" y="1251147"/>
            <a:ext cx="2197923" cy="12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8E8F-E8AC-4FC4-B545-AEE46775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B4989-0C51-42CA-917F-0EB0191F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82"/>
            <a:ext cx="9159845" cy="51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452F7D-302B-1D4A-B92B-3A52A80A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0" y="139699"/>
            <a:ext cx="1957830" cy="267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68" y="342630"/>
            <a:ext cx="8247063" cy="810699"/>
          </a:xfrm>
        </p:spPr>
        <p:txBody>
          <a:bodyPr/>
          <a:lstStyle/>
          <a:p>
            <a:r>
              <a:rPr lang="en-GB" sz="2400" i="1" dirty="0"/>
              <a:t>Strategy to 2020</a:t>
            </a:r>
            <a:r>
              <a:rPr lang="en-GB" sz="2400" dirty="0"/>
              <a:t>: A transformational Strategy delivered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23F7A-F11D-7F40-9026-2353B7108C97}"/>
              </a:ext>
            </a:extLst>
          </p:cNvPr>
          <p:cNvSpPr txBox="1"/>
          <p:nvPr/>
        </p:nvSpPr>
        <p:spPr>
          <a:xfrm>
            <a:off x="2211033" y="1179466"/>
            <a:ext cx="4975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+mj-lt"/>
              </a:rPr>
              <a:t>Goal 4: To be a diverse, inclusive and transparent organization that effectively harnesses the enthusiasm and skills of our contributors, guided by our principles, governed accountability, managed efficiently and makes optimal use of our resources.</a:t>
            </a:r>
            <a:endParaRPr lang="en-US" sz="1600" b="1" dirty="0">
              <a:latin typeface="+mj-lt"/>
            </a:endParaRPr>
          </a:p>
        </p:txBody>
      </p:sp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5071AE3-21F6-2249-9C74-0759B0807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2636"/>
            <a:ext cx="2149141" cy="12088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7A01E05-49B1-0B40-BCBE-712D9415460B}"/>
              </a:ext>
            </a:extLst>
          </p:cNvPr>
          <p:cNvSpPr txBox="1">
            <a:spLocks/>
          </p:cNvSpPr>
          <p:nvPr/>
        </p:nvSpPr>
        <p:spPr>
          <a:xfrm>
            <a:off x="367205" y="3170694"/>
            <a:ext cx="7970318" cy="4746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2060"/>
                </a:solidFill>
              </a:rPr>
              <a:t>Opening Cochrane up globally for new members and supporters;       and transforming how we support and develop them</a:t>
            </a:r>
          </a:p>
        </p:txBody>
      </p:sp>
    </p:spTree>
    <p:extLst>
      <p:ext uri="{BB962C8B-B14F-4D97-AF65-F5344CB8AC3E}">
        <p14:creationId xmlns:p14="http://schemas.microsoft.com/office/powerpoint/2010/main" val="262167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44FADA3-DD29-4C30-97C0-1ACAC33C4BD8}"/>
              </a:ext>
            </a:extLst>
          </p:cNvPr>
          <p:cNvGraphicFramePr/>
          <p:nvPr/>
        </p:nvGraphicFramePr>
        <p:xfrm>
          <a:off x="468086" y="805542"/>
          <a:ext cx="6825343" cy="425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xplosion 1 2">
            <a:extLst>
              <a:ext uri="{FF2B5EF4-FFF2-40B4-BE49-F238E27FC236}">
                <a16:creationId xmlns:a16="http://schemas.microsoft.com/office/drawing/2014/main" id="{E671F24E-54B4-E048-A534-860F4585CF77}"/>
              </a:ext>
            </a:extLst>
          </p:cNvPr>
          <p:cNvSpPr/>
          <p:nvPr/>
        </p:nvSpPr>
        <p:spPr>
          <a:xfrm>
            <a:off x="2912171" y="1466594"/>
            <a:ext cx="2444715" cy="2210312"/>
          </a:xfrm>
          <a:prstGeom prst="irregularSeal1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20014-7F5B-3040-83B0-5909E438C087}"/>
              </a:ext>
            </a:extLst>
          </p:cNvPr>
          <p:cNvSpPr txBox="1"/>
          <p:nvPr/>
        </p:nvSpPr>
        <p:spPr>
          <a:xfrm>
            <a:off x="3210162" y="2110085"/>
            <a:ext cx="184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100,000 members and supporters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D4863F-D815-4B48-A7CE-EC03952BE26E}"/>
              </a:ext>
            </a:extLst>
          </p:cNvPr>
          <p:cNvSpPr txBox="1">
            <a:spLocks/>
          </p:cNvSpPr>
          <p:nvPr/>
        </p:nvSpPr>
        <p:spPr>
          <a:xfrm>
            <a:off x="2115254" y="166074"/>
            <a:ext cx="5802112" cy="7956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2060"/>
                </a:solidFill>
              </a:rPr>
              <a:t>Priscila Verduzco, Mexico – Cochrane’s 100,000</a:t>
            </a:r>
            <a:r>
              <a:rPr lang="en-GB" sz="2000" baseline="30000" dirty="0">
                <a:solidFill>
                  <a:srgbClr val="002060"/>
                </a:solidFill>
              </a:rPr>
              <a:t>th</a:t>
            </a:r>
            <a:r>
              <a:rPr lang="en-GB" sz="2000" dirty="0">
                <a:solidFill>
                  <a:srgbClr val="002060"/>
                </a:solidFill>
              </a:rPr>
              <a:t> registered member or supporter!</a:t>
            </a:r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1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8A762A-1AE4-43EA-9CAE-02821055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50866"/>
            <a:ext cx="2375651" cy="1360137"/>
          </a:xfrm>
        </p:spPr>
        <p:txBody>
          <a:bodyPr/>
          <a:lstStyle/>
          <a:p>
            <a:r>
              <a:rPr lang="en-GB" dirty="0"/>
              <a:t>New Join Cochrane pages to allow people to more easily engage with Cochrane!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898CD-A713-4D81-BF10-2196106E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696" y="0"/>
            <a:ext cx="6177304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01C992-E2D0-4B99-8EEE-96CDB1BD6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21" r="5948"/>
          <a:stretch/>
        </p:blipFill>
        <p:spPr>
          <a:xfrm>
            <a:off x="167895" y="2311003"/>
            <a:ext cx="2791326" cy="16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6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E9A3-27EF-4A94-AD7B-0C05C950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2299879"/>
            <a:ext cx="1448329" cy="1032720"/>
          </a:xfrm>
        </p:spPr>
        <p:txBody>
          <a:bodyPr/>
          <a:lstStyle/>
          <a:p>
            <a:r>
              <a:rPr lang="en-GB" dirty="0"/>
              <a:t>New </a:t>
            </a:r>
            <a:br>
              <a:rPr lang="en-GB" dirty="0"/>
            </a:br>
            <a:r>
              <a:rPr lang="en-GB" dirty="0"/>
              <a:t>My Account pages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F3F0B4-1468-4A64-BE59-796DCC2F6C84}"/>
              </a:ext>
            </a:extLst>
          </p:cNvPr>
          <p:cNvSpPr txBox="1">
            <a:spLocks/>
          </p:cNvSpPr>
          <p:nvPr/>
        </p:nvSpPr>
        <p:spPr>
          <a:xfrm>
            <a:off x="439738" y="3439420"/>
            <a:ext cx="1879600" cy="13704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0" dirty="0">
                <a:solidFill>
                  <a:schemeClr val="tx2"/>
                </a:solidFill>
                <a:latin typeface="+mn-lt"/>
              </a:rPr>
              <a:t>Allow supporters to easily see their progress to achieving Cochrane membership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486B9-3DE4-4961-93F2-0866FD0BFB33}"/>
              </a:ext>
            </a:extLst>
          </p:cNvPr>
          <p:cNvGrpSpPr/>
          <p:nvPr/>
        </p:nvGrpSpPr>
        <p:grpSpPr>
          <a:xfrm>
            <a:off x="1953812" y="649248"/>
            <a:ext cx="7190188" cy="4414488"/>
            <a:chOff x="3376862" y="43212"/>
            <a:chExt cx="7190188" cy="44144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CA73F8-0CD7-4E6F-ABC3-B1EE70418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1"/>
            <a:stretch/>
          </p:blipFill>
          <p:spPr>
            <a:xfrm>
              <a:off x="5706292" y="1974479"/>
              <a:ext cx="4860758" cy="2483221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DCB996-21C3-4EEE-8126-850DC696C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7"/>
            <a:stretch/>
          </p:blipFill>
          <p:spPr>
            <a:xfrm>
              <a:off x="4541577" y="901800"/>
              <a:ext cx="4860758" cy="2616806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3A5692-C878-4971-97A3-52F51ACC2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0"/>
            <a:stretch/>
          </p:blipFill>
          <p:spPr>
            <a:xfrm>
              <a:off x="3376862" y="43212"/>
              <a:ext cx="4828675" cy="2408375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1C453D-DBA2-4E20-9A05-94D204DA5C0E}"/>
              </a:ext>
            </a:extLst>
          </p:cNvPr>
          <p:cNvSpPr txBox="1"/>
          <p:nvPr/>
        </p:nvSpPr>
        <p:spPr>
          <a:xfrm>
            <a:off x="6974397" y="245533"/>
            <a:ext cx="19456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All can view their contributions and download their membership or supporter badge and certificate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8091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452F7D-302B-1D4A-B92B-3A52A80A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0" y="139699"/>
            <a:ext cx="1957830" cy="267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68" y="342630"/>
            <a:ext cx="8247063" cy="810699"/>
          </a:xfrm>
        </p:spPr>
        <p:txBody>
          <a:bodyPr/>
          <a:lstStyle/>
          <a:p>
            <a:r>
              <a:rPr lang="en-GB" sz="2400" i="1" dirty="0"/>
              <a:t>Strategy to 2020</a:t>
            </a:r>
            <a:r>
              <a:rPr lang="en-GB" sz="2400" dirty="0"/>
              <a:t>: A transformational Strategy delivered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23F7A-F11D-7F40-9026-2353B7108C97}"/>
              </a:ext>
            </a:extLst>
          </p:cNvPr>
          <p:cNvSpPr txBox="1"/>
          <p:nvPr/>
        </p:nvSpPr>
        <p:spPr>
          <a:xfrm>
            <a:off x="2211033" y="1179466"/>
            <a:ext cx="4975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+mj-lt"/>
              </a:rPr>
              <a:t>Goal 4: To be a diverse, inclusive and transparent organization that effectively harnesses the enthusiasm and skills of our contributors, guided by our principles, governed accountability, managed efficiently and makes optimal use of our resources.</a:t>
            </a:r>
            <a:endParaRPr lang="en-US" sz="1600" b="1" dirty="0">
              <a:latin typeface="+mj-lt"/>
            </a:endParaRPr>
          </a:p>
        </p:txBody>
      </p:sp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5071AE3-21F6-2249-9C74-0759B0807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2636"/>
            <a:ext cx="2149141" cy="12088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7A01E05-49B1-0B40-BCBE-712D9415460B}"/>
              </a:ext>
            </a:extLst>
          </p:cNvPr>
          <p:cNvSpPr txBox="1">
            <a:spLocks/>
          </p:cNvSpPr>
          <p:nvPr/>
        </p:nvSpPr>
        <p:spPr>
          <a:xfrm>
            <a:off x="333750" y="3408009"/>
            <a:ext cx="7970318" cy="4746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2060"/>
                </a:solidFill>
              </a:rPr>
              <a:t>Opening Cochrane up globally for new members and supporters;       and transforming how we support and develop them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Cochrane Group’s global expansion and diversity continues</a:t>
            </a:r>
          </a:p>
        </p:txBody>
      </p:sp>
    </p:spTree>
    <p:extLst>
      <p:ext uri="{BB962C8B-B14F-4D97-AF65-F5344CB8AC3E}">
        <p14:creationId xmlns:p14="http://schemas.microsoft.com/office/powerpoint/2010/main" val="3886241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52EDE8-4E9D-4115-AF1E-596F2FF73E82}"/>
              </a:ext>
            </a:extLst>
          </p:cNvPr>
          <p:cNvSpPr txBox="1">
            <a:spLocks/>
          </p:cNvSpPr>
          <p:nvPr/>
        </p:nvSpPr>
        <p:spPr>
          <a:xfrm>
            <a:off x="326398" y="689315"/>
            <a:ext cx="2964499" cy="5603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/>
              <a:t>Geographic Groups that expanded with new Affiliates in 2020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1025CF-806C-4A59-970C-B544D7777E81}"/>
              </a:ext>
            </a:extLst>
          </p:cNvPr>
          <p:cNvGrpSpPr/>
          <p:nvPr/>
        </p:nvGrpSpPr>
        <p:grpSpPr>
          <a:xfrm>
            <a:off x="244852" y="2503010"/>
            <a:ext cx="4528947" cy="639371"/>
            <a:chOff x="454145" y="1950615"/>
            <a:chExt cx="4528947" cy="639371"/>
          </a:xfrm>
        </p:grpSpPr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E506F52-0E85-47B1-AB03-30A535110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45" y="1950615"/>
              <a:ext cx="1878879" cy="6393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AE018C-AF6C-469E-8EF9-923253CCFF06}"/>
                </a:ext>
              </a:extLst>
            </p:cNvPr>
            <p:cNvSpPr txBox="1"/>
            <p:nvPr/>
          </p:nvSpPr>
          <p:spPr>
            <a:xfrm>
              <a:off x="2327945" y="1950615"/>
              <a:ext cx="2655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</a:rPr>
                <a:t>2 new affiliates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B10091-2332-4E50-8B9C-C9DFE4C4C51B}"/>
              </a:ext>
            </a:extLst>
          </p:cNvPr>
          <p:cNvGrpSpPr/>
          <p:nvPr/>
        </p:nvGrpSpPr>
        <p:grpSpPr>
          <a:xfrm>
            <a:off x="244852" y="1459077"/>
            <a:ext cx="4218291" cy="650000"/>
            <a:chOff x="454145" y="2733077"/>
            <a:chExt cx="4218291" cy="650000"/>
          </a:xfrm>
        </p:grpSpPr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1094B89-22AA-44DA-9849-A8D187A5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45" y="2743526"/>
              <a:ext cx="1878880" cy="63955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6C1649-3D47-496A-8AB0-C3A4A36F394D}"/>
                </a:ext>
              </a:extLst>
            </p:cNvPr>
            <p:cNvSpPr txBox="1"/>
            <p:nvPr/>
          </p:nvSpPr>
          <p:spPr>
            <a:xfrm>
              <a:off x="2327945" y="2733077"/>
              <a:ext cx="2344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</a:rPr>
                <a:t>1 new affiliate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F7E71A-3D2D-453F-8695-D5090017E6BA}"/>
              </a:ext>
            </a:extLst>
          </p:cNvPr>
          <p:cNvGrpSpPr/>
          <p:nvPr/>
        </p:nvGrpSpPr>
        <p:grpSpPr>
          <a:xfrm>
            <a:off x="244852" y="3459126"/>
            <a:ext cx="4528947" cy="661817"/>
            <a:chOff x="454145" y="3516759"/>
            <a:chExt cx="4528947" cy="661817"/>
          </a:xfrm>
        </p:grpSpPr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398D963-F430-4D55-AE49-60C59DBEF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45" y="3538705"/>
              <a:ext cx="1878879" cy="639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E6CDE4-FBA6-40BC-A9B5-D80992846FF2}"/>
                </a:ext>
              </a:extLst>
            </p:cNvPr>
            <p:cNvSpPr txBox="1"/>
            <p:nvPr/>
          </p:nvSpPr>
          <p:spPr>
            <a:xfrm>
              <a:off x="2327945" y="3516759"/>
              <a:ext cx="2655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</a:rPr>
                <a:t>4 new affiliates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915254-9657-4BB0-A0A3-CE5D3BC892B2}"/>
              </a:ext>
            </a:extLst>
          </p:cNvPr>
          <p:cNvGrpSpPr/>
          <p:nvPr/>
        </p:nvGrpSpPr>
        <p:grpSpPr>
          <a:xfrm>
            <a:off x="239773" y="4290140"/>
            <a:ext cx="4534026" cy="689108"/>
            <a:chOff x="454146" y="4284647"/>
            <a:chExt cx="4534026" cy="689108"/>
          </a:xfrm>
        </p:grpSpPr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9E777AC-42C6-4CC6-8B31-22B9E8350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46" y="4334204"/>
              <a:ext cx="1878879" cy="63955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481C11-5AAF-4B9C-9965-9B3B270CF677}"/>
                </a:ext>
              </a:extLst>
            </p:cNvPr>
            <p:cNvSpPr txBox="1"/>
            <p:nvPr/>
          </p:nvSpPr>
          <p:spPr>
            <a:xfrm>
              <a:off x="2333025" y="4284647"/>
              <a:ext cx="2655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</a:rPr>
                <a:t>4 new affiliates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F5BD660-6D11-1744-A70E-EC0C0BBF2069}"/>
              </a:ext>
            </a:extLst>
          </p:cNvPr>
          <p:cNvSpPr txBox="1"/>
          <p:nvPr/>
        </p:nvSpPr>
        <p:spPr>
          <a:xfrm>
            <a:off x="6466114" y="1643743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B627932-E0DE-8A4E-AAB6-488ED953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652" y="-52022"/>
            <a:ext cx="2378425" cy="1168797"/>
          </a:xfrm>
        </p:spPr>
        <p:txBody>
          <a:bodyPr/>
          <a:lstStyle/>
          <a:p>
            <a:r>
              <a:rPr lang="en-GB" sz="1600" dirty="0"/>
              <a:t>New Geographic Affiliates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439308-DF83-324B-9327-C0A9A9623C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89" y="1442911"/>
            <a:ext cx="2146683" cy="731740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55DB4D-8D1D-1049-892D-8CCF556612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89" y="2561107"/>
            <a:ext cx="2147645" cy="731741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D70D86-D4C1-5B4A-8DDF-DD9921F890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52" y="3780259"/>
            <a:ext cx="2260811" cy="76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A99148-3480-974B-8B95-F40B1637C993}"/>
              </a:ext>
            </a:extLst>
          </p:cNvPr>
          <p:cNvSpPr txBox="1"/>
          <p:nvPr/>
        </p:nvSpPr>
        <p:spPr>
          <a:xfrm>
            <a:off x="6466114" y="689315"/>
            <a:ext cx="2791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chemeClr val="bg2"/>
                </a:solidFill>
                <a:latin typeface="+mj-lt"/>
              </a:rPr>
              <a:t>Associate Centres upgraded to full Centres</a:t>
            </a:r>
          </a:p>
          <a:p>
            <a:endParaRPr lang="en-US" dirty="0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4A7174-4DB3-7042-B1D8-2807734A14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79" y="1447426"/>
            <a:ext cx="2149719" cy="731741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5C918-A669-DB4E-9B83-1590D51203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4" y="2561107"/>
            <a:ext cx="2192174" cy="731741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F93AED-51E9-9346-A581-CEAAAB5138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4" y="3768309"/>
            <a:ext cx="2261944" cy="769942"/>
          </a:xfrm>
          <a:prstGeom prst="rect">
            <a:avLst/>
          </a:prstGeom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5042F91-86C4-6543-88A1-DCC1CD076F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57" y="228236"/>
            <a:ext cx="1323472" cy="450195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766960E5-69E3-9244-9043-FF23D3754419}"/>
              </a:ext>
            </a:extLst>
          </p:cNvPr>
          <p:cNvSpPr txBox="1">
            <a:spLocks/>
          </p:cNvSpPr>
          <p:nvPr/>
        </p:nvSpPr>
        <p:spPr>
          <a:xfrm>
            <a:off x="4087689" y="-618829"/>
            <a:ext cx="2936418" cy="11687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/>
              <a:t>New Cochrane China Network</a:t>
            </a:r>
          </a:p>
        </p:txBody>
      </p:sp>
    </p:spTree>
    <p:extLst>
      <p:ext uri="{BB962C8B-B14F-4D97-AF65-F5344CB8AC3E}">
        <p14:creationId xmlns:p14="http://schemas.microsoft.com/office/powerpoint/2010/main" val="163712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452F7D-302B-1D4A-B92B-3A52A80A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0" y="139699"/>
            <a:ext cx="1957830" cy="267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68" y="342630"/>
            <a:ext cx="8247063" cy="810699"/>
          </a:xfrm>
        </p:spPr>
        <p:txBody>
          <a:bodyPr/>
          <a:lstStyle/>
          <a:p>
            <a:r>
              <a:rPr lang="en-GB" sz="2400" i="1" dirty="0"/>
              <a:t>Strategy to 2020</a:t>
            </a:r>
            <a:r>
              <a:rPr lang="en-GB" sz="2400" dirty="0"/>
              <a:t>: A transformational Strategy delivered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23F7A-F11D-7F40-9026-2353B7108C97}"/>
              </a:ext>
            </a:extLst>
          </p:cNvPr>
          <p:cNvSpPr txBox="1"/>
          <p:nvPr/>
        </p:nvSpPr>
        <p:spPr>
          <a:xfrm>
            <a:off x="2211033" y="1179466"/>
            <a:ext cx="4975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+mj-lt"/>
              </a:rPr>
              <a:t>Goal 4: To be a diverse, inclusive and transparent organization that effectively harnesses the enthusiasm and skills of our contributors, guided by our principles, governed accountability, managed efficiently and makes optimal use of our resources.</a:t>
            </a:r>
            <a:endParaRPr lang="en-US" sz="1600" b="1" dirty="0">
              <a:latin typeface="+mj-lt"/>
            </a:endParaRPr>
          </a:p>
        </p:txBody>
      </p:sp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5071AE3-21F6-2249-9C74-0759B0807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2636"/>
            <a:ext cx="2149141" cy="12088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7A01E05-49B1-0B40-BCBE-712D9415460B}"/>
              </a:ext>
            </a:extLst>
          </p:cNvPr>
          <p:cNvSpPr txBox="1">
            <a:spLocks/>
          </p:cNvSpPr>
          <p:nvPr/>
        </p:nvSpPr>
        <p:spPr>
          <a:xfrm>
            <a:off x="322599" y="4194636"/>
            <a:ext cx="7970318" cy="4746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2060"/>
                </a:solidFill>
              </a:rPr>
              <a:t>Opening Cochrane up globally for new members and supporters;       and transforming how we support and develop them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Cochrane Group’s global expansion and diversity continues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New publishing contract with Wiley gives Cochrane financial security for the next decade</a:t>
            </a:r>
          </a:p>
        </p:txBody>
      </p:sp>
    </p:spTree>
    <p:extLst>
      <p:ext uri="{BB962C8B-B14F-4D97-AF65-F5344CB8AC3E}">
        <p14:creationId xmlns:p14="http://schemas.microsoft.com/office/powerpoint/2010/main" val="3949861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452F7D-302B-1D4A-B92B-3A52A80A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0" y="139699"/>
            <a:ext cx="1957830" cy="267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68" y="342630"/>
            <a:ext cx="8247063" cy="810699"/>
          </a:xfrm>
        </p:spPr>
        <p:txBody>
          <a:bodyPr/>
          <a:lstStyle/>
          <a:p>
            <a:r>
              <a:rPr lang="en-GB" sz="2400" i="1" dirty="0"/>
              <a:t>Strategy to 2020</a:t>
            </a:r>
            <a:r>
              <a:rPr lang="en-GB" sz="2400" dirty="0"/>
              <a:t>: A transformational Strategy delivered …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55ADFB5-BDE0-714C-919A-B3A3D9130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84658"/>
              </p:ext>
            </p:extLst>
          </p:nvPr>
        </p:nvGraphicFramePr>
        <p:xfrm>
          <a:off x="448468" y="2711972"/>
          <a:ext cx="5947142" cy="178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853">
                  <a:extLst>
                    <a:ext uri="{9D8B030D-6E8A-4147-A177-3AD203B41FA5}">
                      <a16:colId xmlns:a16="http://schemas.microsoft.com/office/drawing/2014/main" val="1830832170"/>
                    </a:ext>
                  </a:extLst>
                </a:gridCol>
                <a:gridCol w="1205980">
                  <a:extLst>
                    <a:ext uri="{9D8B030D-6E8A-4147-A177-3AD203B41FA5}">
                      <a16:colId xmlns:a16="http://schemas.microsoft.com/office/drawing/2014/main" val="2185887973"/>
                    </a:ext>
                  </a:extLst>
                </a:gridCol>
                <a:gridCol w="1311309">
                  <a:extLst>
                    <a:ext uri="{9D8B030D-6E8A-4147-A177-3AD203B41FA5}">
                      <a16:colId xmlns:a16="http://schemas.microsoft.com/office/drawing/2014/main" val="2416492925"/>
                    </a:ext>
                  </a:extLst>
                </a:gridCol>
              </a:tblGrid>
              <a:tr h="360160">
                <a:tc>
                  <a:txBody>
                    <a:bodyPr/>
                    <a:lstStyle/>
                    <a:p>
                      <a:r>
                        <a:rPr lang="en-US" sz="1400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04457"/>
                  </a:ext>
                </a:extLst>
              </a:tr>
              <a:tr h="415011">
                <a:tc>
                  <a:txBody>
                    <a:bodyPr/>
                    <a:lstStyle/>
                    <a:p>
                      <a:r>
                        <a:rPr lang="en-US" sz="1400" dirty="0"/>
                        <a:t>Cochrane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31,800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19805"/>
                  </a:ext>
                </a:extLst>
              </a:tr>
              <a:tr h="326574">
                <a:tc>
                  <a:txBody>
                    <a:bodyPr/>
                    <a:lstStyle/>
                    <a:p>
                      <a:r>
                        <a:rPr lang="en-US" sz="1400" dirty="0"/>
                        <a:t>Cochrane Geographic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807362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r>
                        <a:rPr lang="en-US" sz="1400" dirty="0"/>
                        <a:t>Total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£4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£9.1 </a:t>
                      </a:r>
                      <a:r>
                        <a:rPr lang="en-US" sz="1400" dirty="0"/>
                        <a:t>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56831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r>
                        <a:rPr lang="en-US" sz="1400" dirty="0"/>
                        <a:t>Cochrane’s financial 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£3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£10.3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868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B23F7A-F11D-7F40-9026-2353B7108C97}"/>
              </a:ext>
            </a:extLst>
          </p:cNvPr>
          <p:cNvSpPr txBox="1"/>
          <p:nvPr/>
        </p:nvSpPr>
        <p:spPr>
          <a:xfrm>
            <a:off x="2211033" y="1179466"/>
            <a:ext cx="4975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+mj-lt"/>
              </a:rPr>
              <a:t>Goal 4: To be a diverse, inclusive and transparent organization that effectively harnesses the enthusiasm and skills of our contributors, guided by our principles, governed accountability, managed efficiently and makes optimal use of our resources.</a:t>
            </a:r>
            <a:endParaRPr lang="en-US" sz="1600" b="1" dirty="0">
              <a:latin typeface="+mj-lt"/>
            </a:endParaRPr>
          </a:p>
        </p:txBody>
      </p:sp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5071AE3-21F6-2249-9C74-0759B0807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2636"/>
            <a:ext cx="2149141" cy="12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1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people sitting in front of a computer&#10;&#10;Description automatically generated">
            <a:extLst>
              <a:ext uri="{FF2B5EF4-FFF2-40B4-BE49-F238E27FC236}">
                <a16:creationId xmlns:a16="http://schemas.microsoft.com/office/drawing/2014/main" id="{793983E0-2B58-3C49-8872-39F882AE4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" y="1378424"/>
            <a:ext cx="3216322" cy="1809181"/>
          </a:xfrm>
          <a:prstGeom prst="rect">
            <a:avLst/>
          </a:prstGeom>
        </p:spPr>
      </p:pic>
      <p:pic>
        <p:nvPicPr>
          <p:cNvPr id="7" name="Picture 6" descr="A picture containing newspaper, person, text, sign&#10;&#10;Description automatically generated">
            <a:extLst>
              <a:ext uri="{FF2B5EF4-FFF2-40B4-BE49-F238E27FC236}">
                <a16:creationId xmlns:a16="http://schemas.microsoft.com/office/drawing/2014/main" id="{B1071FAA-46F5-DC4C-AD36-CB5739F4B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59" y="1378424"/>
            <a:ext cx="3216322" cy="1809181"/>
          </a:xfrm>
          <a:prstGeom prst="rect">
            <a:avLst/>
          </a:prstGeom>
        </p:spPr>
      </p:pic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DA46D11-1739-1445-8E4A-115DA0FBF7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" y="3187605"/>
            <a:ext cx="3216322" cy="1809181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D93960B-21F0-F24C-BEEB-E895DB4E5B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59" y="3187604"/>
            <a:ext cx="3216322" cy="1809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452F7D-302B-1D4A-B92B-3A52A80A1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0" y="139699"/>
            <a:ext cx="1957830" cy="267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68" y="666480"/>
            <a:ext cx="8247063" cy="474629"/>
          </a:xfrm>
        </p:spPr>
        <p:txBody>
          <a:bodyPr/>
          <a:lstStyle/>
          <a:p>
            <a:r>
              <a:rPr lang="en-GB" sz="2400" i="1" dirty="0"/>
              <a:t>Strategy to 2020</a:t>
            </a:r>
            <a:r>
              <a:rPr lang="en-GB" sz="2400" dirty="0"/>
              <a:t>: A transformational Strategy delivered …</a:t>
            </a:r>
          </a:p>
        </p:txBody>
      </p:sp>
    </p:spTree>
    <p:extLst>
      <p:ext uri="{BB962C8B-B14F-4D97-AF65-F5344CB8AC3E}">
        <p14:creationId xmlns:p14="http://schemas.microsoft.com/office/powerpoint/2010/main" val="75771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9738" y="2130812"/>
            <a:ext cx="6437312" cy="440938"/>
          </a:xfrm>
        </p:spPr>
        <p:txBody>
          <a:bodyPr/>
          <a:lstStyle/>
          <a:p>
            <a:r>
              <a:rPr lang="en-GB" sz="6000" dirty="0"/>
              <a:t>2021 onwards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1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F55F-796D-4FE8-9AE4-C1A25A95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" y="1390615"/>
            <a:ext cx="6715275" cy="474629"/>
          </a:xfrm>
        </p:spPr>
        <p:txBody>
          <a:bodyPr/>
          <a:lstStyle/>
          <a:p>
            <a:r>
              <a:rPr lang="en-GB" sz="3200" dirty="0"/>
              <a:t>Drafting together our next</a:t>
            </a:r>
            <a:br>
              <a:rPr lang="en-GB" sz="3200" dirty="0"/>
            </a:br>
            <a:r>
              <a:rPr lang="en-GB" sz="3200" dirty="0"/>
              <a:t>‘Strategic Framework’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48463E9-7BE1-46E7-AFCE-D58EF3515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82" y="3439422"/>
            <a:ext cx="1903307" cy="1225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9E2FFE-3298-411F-9D9F-60A7D5D43B3C}"/>
              </a:ext>
            </a:extLst>
          </p:cNvPr>
          <p:cNvSpPr txBox="1"/>
          <p:nvPr/>
        </p:nvSpPr>
        <p:spPr>
          <a:xfrm>
            <a:off x="434178" y="2124095"/>
            <a:ext cx="4301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spc="-20" dirty="0">
                <a:solidFill>
                  <a:srgbClr val="002D64"/>
                </a:solidFill>
                <a:latin typeface="+mj-lt"/>
              </a:rPr>
              <a:t>Draft ‘Strategic Framework’ posted for consultation with the Community in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spc="-20" dirty="0">
                <a:solidFill>
                  <a:srgbClr val="002D64"/>
                </a:solidFill>
                <a:latin typeface="+mj-lt"/>
              </a:rPr>
              <a:t>Hundreds of responses received across a variety of channels – thank you for your feedback!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spc="-20" dirty="0">
                <a:solidFill>
                  <a:srgbClr val="002D64"/>
                </a:solidFill>
                <a:latin typeface="+mj-lt"/>
              </a:rPr>
              <a:t>Currently considering all feedback; new draft to come in early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988DF-EA38-468C-A229-91B6AAF7A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1" t="21509" r="35920" b="20583"/>
          <a:stretch/>
        </p:blipFill>
        <p:spPr bwMode="auto">
          <a:xfrm>
            <a:off x="4847135" y="1711308"/>
            <a:ext cx="2920153" cy="1648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5473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30" y="1190446"/>
            <a:ext cx="6673969" cy="2932200"/>
          </a:xfrm>
        </p:spPr>
        <p:txBody>
          <a:bodyPr/>
          <a:lstStyle/>
          <a:p>
            <a:pPr marL="366713" lvl="3" indent="-230981">
              <a:spcAft>
                <a:spcPts val="450"/>
              </a:spcAft>
              <a:buSzPct val="80000"/>
              <a:buFont typeface="Wingdings" charset="2"/>
              <a:buChar char="Ø"/>
            </a:pPr>
            <a:r>
              <a:rPr lang="en-US" b="1" dirty="0"/>
              <a:t>The new strategic framework maintains </a:t>
            </a:r>
            <a:r>
              <a:rPr lang="en-US" b="1" i="1" dirty="0"/>
              <a:t>Strategy to 2020</a:t>
            </a:r>
            <a:r>
              <a:rPr lang="en-US" b="1" dirty="0"/>
              <a:t>’s themes, but 3-5 year objectives and associated activities will flex and change over time</a:t>
            </a:r>
          </a:p>
          <a:p>
            <a:pPr marL="366713" lvl="3" indent="-230981">
              <a:spcAft>
                <a:spcPts val="450"/>
              </a:spcAft>
              <a:buSzPct val="80000"/>
              <a:buFont typeface="Wingdings" charset="2"/>
              <a:buChar char="Ø"/>
            </a:pPr>
            <a:r>
              <a:rPr lang="en-US" b="1" dirty="0"/>
              <a:t>We will deepen and extend the organizational transformation of Cochrane already achieved</a:t>
            </a:r>
          </a:p>
          <a:p>
            <a:pPr marL="366713" lvl="3" indent="-230981">
              <a:spcAft>
                <a:spcPts val="450"/>
              </a:spcAft>
              <a:buSzPct val="80000"/>
              <a:buFont typeface="Wingdings" charset="2"/>
              <a:buChar char="Ø"/>
            </a:pPr>
            <a:r>
              <a:rPr lang="en-US" b="1" dirty="0"/>
              <a:t>Investments in people, process &amp; technology to ensure we’re future proofed – but greater concentration on effective facilitation and working to maximize value for money</a:t>
            </a:r>
          </a:p>
          <a:p>
            <a:pPr marL="366713" lvl="3" indent="-230981">
              <a:spcAft>
                <a:spcPts val="450"/>
              </a:spcAft>
              <a:buSzPct val="80000"/>
              <a:buFont typeface="Wingdings" charset="2"/>
              <a:buChar char="Ø"/>
            </a:pPr>
            <a:r>
              <a:rPr lang="en-US" b="1" dirty="0"/>
              <a:t>The concentration on responding to user needs, accessibility of our evidence &amp; IMPACT on health decision-making will continue even more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4B3D64-9D68-5346-85B1-F06ACCB0017E}"/>
              </a:ext>
            </a:extLst>
          </p:cNvPr>
          <p:cNvSpPr txBox="1">
            <a:spLocks/>
          </p:cNvSpPr>
          <p:nvPr/>
        </p:nvSpPr>
        <p:spPr>
          <a:xfrm>
            <a:off x="488830" y="626608"/>
            <a:ext cx="6521570" cy="4746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Cochrane’s next decade …</a:t>
            </a:r>
          </a:p>
        </p:txBody>
      </p:sp>
    </p:spTree>
    <p:extLst>
      <p:ext uri="{BB962C8B-B14F-4D97-AF65-F5344CB8AC3E}">
        <p14:creationId xmlns:p14="http://schemas.microsoft.com/office/powerpoint/2010/main" val="648719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7" y="832083"/>
            <a:ext cx="6715275" cy="474629"/>
          </a:xfrm>
        </p:spPr>
        <p:txBody>
          <a:bodyPr/>
          <a:lstStyle/>
          <a:p>
            <a:r>
              <a:rPr lang="en-GB" dirty="0"/>
              <a:t>Priorities for 2021-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376F-F809-4732-AF9B-90E68E20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7" y="1416468"/>
            <a:ext cx="7969157" cy="31704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b="1" dirty="0"/>
              <a:t>To continue to improve how Cochrane’s Reviews are produced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Completing implementation of the 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Separating the editorial &amp; production functions in CRGs, beginning with a pilot ‘demonstration project’ in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Establishing a Centralised Editorial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Developing a much more integrated editorial, technology &amp; product development process for Cochrane – to better unleash the underlying potential of the tools, data &amp; syntheses</a:t>
            </a:r>
          </a:p>
        </p:txBody>
      </p:sp>
    </p:spTree>
    <p:extLst>
      <p:ext uri="{BB962C8B-B14F-4D97-AF65-F5344CB8AC3E}">
        <p14:creationId xmlns:p14="http://schemas.microsoft.com/office/powerpoint/2010/main" val="335603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7" y="765175"/>
            <a:ext cx="6715275" cy="474629"/>
          </a:xfrm>
        </p:spPr>
        <p:txBody>
          <a:bodyPr/>
          <a:lstStyle/>
          <a:p>
            <a:r>
              <a:rPr lang="en-GB" dirty="0"/>
              <a:t>Priorities for 2021-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376F-F809-4732-AF9B-90E68E20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7" y="1349561"/>
            <a:ext cx="7969157" cy="3170400"/>
          </a:xfrm>
        </p:spPr>
        <p:txBody>
          <a:bodyPr/>
          <a:lstStyle/>
          <a:p>
            <a:pPr marL="342900" indent="-342900">
              <a:buAutoNum type="arabicPeriod" startAt="2"/>
            </a:pPr>
            <a:r>
              <a:rPr lang="en-GB" b="1" dirty="0"/>
              <a:t>To scale up the reach and impact of Cochrane’s Knowledge Translation activities</a:t>
            </a:r>
          </a:p>
          <a:p>
            <a:pPr marL="342900" indent="-342900">
              <a:buAutoNum type="arabicPeriod" startAt="2"/>
            </a:pPr>
            <a:r>
              <a:rPr lang="en-GB" b="1" dirty="0"/>
              <a:t>To invest in initiatives that will promote and deliver long-term financial sustainability for Cochrane</a:t>
            </a:r>
          </a:p>
          <a:p>
            <a:pPr marL="342900" indent="-342900">
              <a:buAutoNum type="arabicPeriod" startAt="2"/>
            </a:pPr>
            <a:r>
              <a:rPr lang="en-GB" b="1" dirty="0"/>
              <a:t>To maintain Cochrane’s high-impact COVID-19 evidence production and translation in health policy and practice</a:t>
            </a:r>
          </a:p>
          <a:p>
            <a:pPr marL="342900" indent="-342900">
              <a:buAutoNum type="arabicPeriod" startAt="2"/>
            </a:pPr>
            <a:r>
              <a:rPr lang="en-GB" b="1" dirty="0"/>
              <a:t>To launch Cochrane’s new ‘Strategic Framework’</a:t>
            </a:r>
          </a:p>
          <a:p>
            <a:pPr marL="342900" indent="-342900">
              <a:buAutoNum type="arabicPeriod" startAt="2"/>
            </a:pPr>
            <a:r>
              <a:rPr lang="en-GB" b="1" dirty="0"/>
              <a:t>To establish a new organizational Monitoring &amp; Evaluation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3508066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31" y="1105650"/>
            <a:ext cx="6673969" cy="2932200"/>
          </a:xfrm>
        </p:spPr>
        <p:txBody>
          <a:bodyPr/>
          <a:lstStyle/>
          <a:p>
            <a:pPr marL="366713" lvl="3" indent="-230981">
              <a:spcAft>
                <a:spcPts val="450"/>
              </a:spcAft>
              <a:buSzPct val="80000"/>
              <a:buFont typeface="Wingdings" charset="2"/>
              <a:buChar char="Ø"/>
            </a:pPr>
            <a:r>
              <a:rPr lang="en-US" b="1" dirty="0"/>
              <a:t>Despite the extraordinary pressures and limitations affecting every one of us …</a:t>
            </a:r>
          </a:p>
          <a:p>
            <a:pPr marL="366713" lvl="3" indent="-230981">
              <a:spcAft>
                <a:spcPts val="450"/>
              </a:spcAft>
              <a:buSzPct val="80000"/>
              <a:buFont typeface="Wingdings" charset="2"/>
              <a:buChar char="Ø"/>
            </a:pPr>
            <a:r>
              <a:rPr lang="en-US" b="1" dirty="0"/>
              <a:t>… the restrictions and extra demands affecting our personal lives, professional work, our travel and engagement with others …</a:t>
            </a:r>
          </a:p>
          <a:p>
            <a:pPr marL="366713" lvl="3" indent="-230981">
              <a:spcAft>
                <a:spcPts val="450"/>
              </a:spcAft>
              <a:buSzPct val="80000"/>
              <a:buFont typeface="Wingdings" charset="2"/>
              <a:buChar char="Ø"/>
            </a:pPr>
            <a:r>
              <a:rPr lang="en-US" b="1" dirty="0"/>
              <a:t>Our collaboration has never been more dynamic, more impactful, more recognized.</a:t>
            </a:r>
          </a:p>
          <a:p>
            <a:pPr marL="366713" lvl="3" indent="-230981">
              <a:spcAft>
                <a:spcPts val="450"/>
              </a:spcAft>
              <a:buSzPct val="80000"/>
              <a:buFont typeface="Wingdings" charset="2"/>
              <a:buChar char="Ø"/>
            </a:pPr>
            <a:r>
              <a:rPr lang="en-US" b="1" dirty="0"/>
              <a:t>Despite the uncertainty and fears for the future … </a:t>
            </a:r>
          </a:p>
          <a:p>
            <a:pPr marL="366713" lvl="3" indent="-230981">
              <a:spcAft>
                <a:spcPts val="450"/>
              </a:spcAft>
              <a:buSzPct val="80000"/>
              <a:buFont typeface="Wingdings" charset="2"/>
              <a:buChar char="Ø"/>
            </a:pPr>
            <a:r>
              <a:rPr lang="en-US" b="1" dirty="0"/>
              <a:t>… the Cochrane community has never been so large, so well equipped to grow and thrive in the new world the COVID-19 pandemic will give us.</a:t>
            </a:r>
          </a:p>
          <a:p>
            <a:pPr marL="366713" lvl="3" indent="-230981">
              <a:spcAft>
                <a:spcPts val="450"/>
              </a:spcAft>
              <a:buSzPct val="80000"/>
              <a:buFont typeface="Wingdings" charset="2"/>
              <a:buChar char="Ø"/>
            </a:pPr>
            <a:r>
              <a:rPr lang="en-US" b="1" dirty="0"/>
              <a:t>THANK YOU for all of your efforts</a:t>
            </a:r>
          </a:p>
          <a:p>
            <a:pPr marL="366713" lvl="3" indent="-230981">
              <a:spcAft>
                <a:spcPts val="450"/>
              </a:spcAft>
              <a:buSzPct val="80000"/>
              <a:buFont typeface="Wingdings" charset="2"/>
              <a:buChar char="Ø"/>
            </a:pPr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4B3D64-9D68-5346-85B1-F06ACCB0017E}"/>
              </a:ext>
            </a:extLst>
          </p:cNvPr>
          <p:cNvSpPr txBox="1">
            <a:spLocks/>
          </p:cNvSpPr>
          <p:nvPr/>
        </p:nvSpPr>
        <p:spPr>
          <a:xfrm>
            <a:off x="488831" y="571666"/>
            <a:ext cx="6521570" cy="4746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 … Very tired, but very proud.</a:t>
            </a:r>
          </a:p>
        </p:txBody>
      </p:sp>
    </p:spTree>
    <p:extLst>
      <p:ext uri="{BB962C8B-B14F-4D97-AF65-F5344CB8AC3E}">
        <p14:creationId xmlns:p14="http://schemas.microsoft.com/office/powerpoint/2010/main" val="340356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people sitting in front of a computer&#10;&#10;Description automatically generated">
            <a:extLst>
              <a:ext uri="{FF2B5EF4-FFF2-40B4-BE49-F238E27FC236}">
                <a16:creationId xmlns:a16="http://schemas.microsoft.com/office/drawing/2014/main" id="{793983E0-2B58-3C49-8872-39F882AE4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" y="1331879"/>
            <a:ext cx="2197922" cy="1236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452F7D-302B-1D4A-B92B-3A52A80A1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0" y="139699"/>
            <a:ext cx="1957830" cy="267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68" y="659271"/>
            <a:ext cx="8247063" cy="474629"/>
          </a:xfrm>
        </p:spPr>
        <p:txBody>
          <a:bodyPr/>
          <a:lstStyle/>
          <a:p>
            <a:r>
              <a:rPr lang="en-GB" sz="2400" i="1" dirty="0"/>
              <a:t>Strategy to 2020</a:t>
            </a:r>
            <a:r>
              <a:rPr lang="en-GB" sz="2400" dirty="0"/>
              <a:t>: A transformational Strategy delivered …</a:t>
            </a:r>
            <a:endParaRPr lang="en-GB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55ADFB5-BDE0-714C-919A-B3A3D9130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79921"/>
              </p:ext>
            </p:extLst>
          </p:nvPr>
        </p:nvGraphicFramePr>
        <p:xfrm>
          <a:off x="448468" y="2837255"/>
          <a:ext cx="5947142" cy="206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853">
                  <a:extLst>
                    <a:ext uri="{9D8B030D-6E8A-4147-A177-3AD203B41FA5}">
                      <a16:colId xmlns:a16="http://schemas.microsoft.com/office/drawing/2014/main" val="1830832170"/>
                    </a:ext>
                  </a:extLst>
                </a:gridCol>
                <a:gridCol w="1205980">
                  <a:extLst>
                    <a:ext uri="{9D8B030D-6E8A-4147-A177-3AD203B41FA5}">
                      <a16:colId xmlns:a16="http://schemas.microsoft.com/office/drawing/2014/main" val="2185887973"/>
                    </a:ext>
                  </a:extLst>
                </a:gridCol>
                <a:gridCol w="1311309">
                  <a:extLst>
                    <a:ext uri="{9D8B030D-6E8A-4147-A177-3AD203B41FA5}">
                      <a16:colId xmlns:a16="http://schemas.microsoft.com/office/drawing/2014/main" val="2416492925"/>
                    </a:ext>
                  </a:extLst>
                </a:gridCol>
              </a:tblGrid>
              <a:tr h="360160">
                <a:tc>
                  <a:txBody>
                    <a:bodyPr/>
                    <a:lstStyle/>
                    <a:p>
                      <a:r>
                        <a:rPr lang="en-US" sz="1400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04457"/>
                  </a:ext>
                </a:extLst>
              </a:tr>
              <a:tr h="415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Cochrane Reviews in CDSR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10,355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13,701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19805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r>
                        <a:rPr lang="en-US" sz="1400" dirty="0"/>
                        <a:t>Total CENTRAL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715,122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1,715,798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56831"/>
                  </a:ext>
                </a:extLst>
              </a:tr>
              <a:tr h="247426">
                <a:tc>
                  <a:txBody>
                    <a:bodyPr/>
                    <a:lstStyle/>
                    <a:p>
                      <a:r>
                        <a:rPr lang="en-US" sz="1400" dirty="0"/>
                        <a:t>Median time (protocol to review -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38194"/>
                  </a:ext>
                </a:extLst>
              </a:tr>
              <a:tr h="247426">
                <a:tc>
                  <a:txBody>
                    <a:bodyPr/>
                    <a:lstStyle/>
                    <a:p>
                      <a:r>
                        <a:rPr lang="en-US" sz="1400" dirty="0"/>
                        <a:t>Summary of Findings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 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3926"/>
                  </a:ext>
                </a:extLst>
              </a:tr>
              <a:tr h="339370">
                <a:tc>
                  <a:txBody>
                    <a:bodyPr/>
                    <a:lstStyle/>
                    <a:p>
                      <a:r>
                        <a:rPr lang="en-US" sz="1400" dirty="0"/>
                        <a:t>Cochrane Library Impact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7.890   (2019)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635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6F7A6A-F90A-8140-8405-56EA021F02F3}"/>
              </a:ext>
            </a:extLst>
          </p:cNvPr>
          <p:cNvSpPr txBox="1"/>
          <p:nvPr/>
        </p:nvSpPr>
        <p:spPr>
          <a:xfrm>
            <a:off x="2211033" y="1294013"/>
            <a:ext cx="4975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+mj-lt"/>
              </a:rPr>
              <a:t>Goal 1: To produce high-quality, relevant, up to date systematic reviews and other research evidence …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602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452F7D-302B-1D4A-B92B-3A52A80A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0" y="139699"/>
            <a:ext cx="1957830" cy="2674960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6125FD-E8A0-CA44-B6B3-89B1BE618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9" y="1463350"/>
            <a:ext cx="6972300" cy="36576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A2CAD55-89FB-644C-9668-B1B01EEA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68" y="666480"/>
            <a:ext cx="8247063" cy="474629"/>
          </a:xfrm>
        </p:spPr>
        <p:txBody>
          <a:bodyPr/>
          <a:lstStyle/>
          <a:p>
            <a:r>
              <a:rPr lang="en-GB" sz="2400" i="1" dirty="0"/>
              <a:t>Strategy to 2020</a:t>
            </a:r>
            <a:r>
              <a:rPr lang="en-GB" sz="2400" dirty="0"/>
              <a:t>: A transformational Strategy delivered …</a:t>
            </a:r>
          </a:p>
        </p:txBody>
      </p:sp>
    </p:spTree>
    <p:extLst>
      <p:ext uri="{BB962C8B-B14F-4D97-AF65-F5344CB8AC3E}">
        <p14:creationId xmlns:p14="http://schemas.microsoft.com/office/powerpoint/2010/main" val="124600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people sitting in front of a computer&#10;&#10;Description automatically generated">
            <a:extLst>
              <a:ext uri="{FF2B5EF4-FFF2-40B4-BE49-F238E27FC236}">
                <a16:creationId xmlns:a16="http://schemas.microsoft.com/office/drawing/2014/main" id="{793983E0-2B58-3C49-8872-39F882AE4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169"/>
            <a:ext cx="2197922" cy="1236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452F7D-302B-1D4A-B92B-3A52A80A1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0" y="139699"/>
            <a:ext cx="1957830" cy="267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68" y="666480"/>
            <a:ext cx="8247063" cy="474629"/>
          </a:xfrm>
        </p:spPr>
        <p:txBody>
          <a:bodyPr/>
          <a:lstStyle/>
          <a:p>
            <a:r>
              <a:rPr lang="en-GB" sz="2400" i="1" dirty="0"/>
              <a:t>Strategy to 2020</a:t>
            </a:r>
            <a:r>
              <a:rPr lang="en-GB" sz="2400" dirty="0"/>
              <a:t>: A transformational Strategy delivered 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87CCB0-A19F-8F4C-A1C3-1DA33B8D74AE}"/>
              </a:ext>
            </a:extLst>
          </p:cNvPr>
          <p:cNvSpPr txBox="1">
            <a:spLocks/>
          </p:cNvSpPr>
          <p:nvPr/>
        </p:nvSpPr>
        <p:spPr>
          <a:xfrm>
            <a:off x="448468" y="3297076"/>
            <a:ext cx="6630064" cy="4746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In 2020:</a:t>
            </a:r>
          </a:p>
          <a:p>
            <a:pPr marL="342900" indent="-342900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Outstanding Cochrane response to the COVID-19 pandemic</a:t>
            </a:r>
          </a:p>
          <a:p>
            <a:pPr marL="342900" indent="-342900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Experience gained informed further </a:t>
            </a:r>
            <a:r>
              <a:rPr lang="en-US" sz="2000" dirty="0" err="1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devpt</a:t>
            </a: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 of Cochrane’s editorial &amp; production systems</a:t>
            </a:r>
          </a:p>
          <a:p>
            <a:pPr marL="342900" indent="-342900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Implementation of Editorial and Management System begun, with roll out planned for 2021</a:t>
            </a:r>
          </a:p>
          <a:p>
            <a:pPr marL="342900" indent="-342900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New COI policy published and took affect on 14 October</a:t>
            </a:r>
          </a:p>
        </p:txBody>
      </p:sp>
    </p:spTree>
    <p:extLst>
      <p:ext uri="{BB962C8B-B14F-4D97-AF65-F5344CB8AC3E}">
        <p14:creationId xmlns:p14="http://schemas.microsoft.com/office/powerpoint/2010/main" val="222647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452F7D-302B-1D4A-B92B-3A52A80A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0" y="139699"/>
            <a:ext cx="1957830" cy="267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68" y="342630"/>
            <a:ext cx="8247063" cy="810699"/>
          </a:xfrm>
        </p:spPr>
        <p:txBody>
          <a:bodyPr/>
          <a:lstStyle/>
          <a:p>
            <a:r>
              <a:rPr lang="en-GB" sz="2400" i="1" dirty="0"/>
              <a:t>Strategy to 2020</a:t>
            </a:r>
            <a:r>
              <a:rPr lang="en-GB" sz="2400" dirty="0"/>
              <a:t>: A transformational Strategy delivered …</a:t>
            </a:r>
          </a:p>
        </p:txBody>
      </p:sp>
      <p:pic>
        <p:nvPicPr>
          <p:cNvPr id="7" name="Picture 6" descr="A picture containing newspaper, person, text, sign&#10;&#10;Description automatically generated">
            <a:extLst>
              <a:ext uri="{FF2B5EF4-FFF2-40B4-BE49-F238E27FC236}">
                <a16:creationId xmlns:a16="http://schemas.microsoft.com/office/drawing/2014/main" id="{B63ED71D-5770-3847-9125-E0DE54678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485"/>
            <a:ext cx="2197922" cy="12363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B23F7A-F11D-7F40-9026-2353B7108C97}"/>
              </a:ext>
            </a:extLst>
          </p:cNvPr>
          <p:cNvSpPr txBox="1"/>
          <p:nvPr/>
        </p:nvSpPr>
        <p:spPr>
          <a:xfrm>
            <a:off x="2211033" y="1294013"/>
            <a:ext cx="4975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+mj-lt"/>
              </a:rPr>
              <a:t>Goal 2: To make Cochrane evidence accessible and useful to everybody, everywhere in the world.</a:t>
            </a:r>
            <a:endParaRPr lang="en-US" sz="2000" b="1" dirty="0"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7A6757-BD8B-A549-B75B-8759AA4DF41C}"/>
              </a:ext>
            </a:extLst>
          </p:cNvPr>
          <p:cNvSpPr txBox="1">
            <a:spLocks/>
          </p:cNvSpPr>
          <p:nvPr/>
        </p:nvSpPr>
        <p:spPr>
          <a:xfrm>
            <a:off x="448468" y="4199848"/>
            <a:ext cx="6737702" cy="4746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Record levels of Users of Cochrane evidence around the world!</a:t>
            </a:r>
          </a:p>
          <a:p>
            <a:pPr marL="342900" indent="-342900"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Built the foundations of a true knowledge translation-oriented organization</a:t>
            </a:r>
          </a:p>
          <a:p>
            <a:pPr marL="342900" indent="-342900"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Made our evidence open and accessible to billions more people through translations and our Open Access policy</a:t>
            </a:r>
          </a:p>
        </p:txBody>
      </p:sp>
    </p:spTree>
    <p:extLst>
      <p:ext uri="{BB962C8B-B14F-4D97-AF65-F5344CB8AC3E}">
        <p14:creationId xmlns:p14="http://schemas.microsoft.com/office/powerpoint/2010/main" val="184197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73EEC4-18C3-4E8F-BB82-CFE3E015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/>
              <a:t>Cochrane.org</a:t>
            </a:r>
            <a:r>
              <a:rPr lang="en-GB" sz="3200" dirty="0"/>
              <a:t> Visits (to Dec 10)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C2D84E-1660-47DC-BE9B-2008BA430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726308"/>
              </p:ext>
            </p:extLst>
          </p:nvPr>
        </p:nvGraphicFramePr>
        <p:xfrm>
          <a:off x="368968" y="1524000"/>
          <a:ext cx="7162799" cy="344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114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452F7D-302B-1D4A-B92B-3A52A80A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0" y="139699"/>
            <a:ext cx="1957830" cy="267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68" y="342630"/>
            <a:ext cx="8247063" cy="810699"/>
          </a:xfrm>
        </p:spPr>
        <p:txBody>
          <a:bodyPr/>
          <a:lstStyle/>
          <a:p>
            <a:r>
              <a:rPr lang="en-GB" sz="2400" i="1" dirty="0"/>
              <a:t>Strategy to 2020</a:t>
            </a:r>
            <a:r>
              <a:rPr lang="en-GB" sz="2400" dirty="0"/>
              <a:t>: A transformational Strategy delivered …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55ADFB5-BDE0-714C-919A-B3A3D9130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38841"/>
              </p:ext>
            </p:extLst>
          </p:nvPr>
        </p:nvGraphicFramePr>
        <p:xfrm>
          <a:off x="448468" y="2711972"/>
          <a:ext cx="5947142" cy="2087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853">
                  <a:extLst>
                    <a:ext uri="{9D8B030D-6E8A-4147-A177-3AD203B41FA5}">
                      <a16:colId xmlns:a16="http://schemas.microsoft.com/office/drawing/2014/main" val="1830832170"/>
                    </a:ext>
                  </a:extLst>
                </a:gridCol>
                <a:gridCol w="1205980">
                  <a:extLst>
                    <a:ext uri="{9D8B030D-6E8A-4147-A177-3AD203B41FA5}">
                      <a16:colId xmlns:a16="http://schemas.microsoft.com/office/drawing/2014/main" val="2185887973"/>
                    </a:ext>
                  </a:extLst>
                </a:gridCol>
                <a:gridCol w="1311309">
                  <a:extLst>
                    <a:ext uri="{9D8B030D-6E8A-4147-A177-3AD203B41FA5}">
                      <a16:colId xmlns:a16="http://schemas.microsoft.com/office/drawing/2014/main" val="2416492925"/>
                    </a:ext>
                  </a:extLst>
                </a:gridCol>
              </a:tblGrid>
              <a:tr h="360160">
                <a:tc>
                  <a:txBody>
                    <a:bodyPr/>
                    <a:lstStyle/>
                    <a:p>
                      <a:r>
                        <a:rPr lang="en-US" sz="1400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04457"/>
                  </a:ext>
                </a:extLst>
              </a:tr>
              <a:tr h="415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Cochrane.org</a:t>
                      </a:r>
                      <a:r>
                        <a:rPr lang="en-US" sz="1400" dirty="0"/>
                        <a:t> visits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 million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19805"/>
                  </a:ext>
                </a:extLst>
              </a:tr>
              <a:tr h="326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Cochrane Library pdf downloads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11.9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807362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Reviews available Open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56831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translated Abstracts &amp; PLS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11,500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34,000 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86835"/>
                  </a:ext>
                </a:extLst>
              </a:tr>
              <a:tr h="247426">
                <a:tc>
                  <a:txBody>
                    <a:bodyPr/>
                    <a:lstStyle/>
                    <a:p>
                      <a:r>
                        <a:rPr lang="en-US" sz="1400" dirty="0"/>
                        <a:t>Accessed content in non-English browsers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38194"/>
                  </a:ext>
                </a:extLst>
              </a:tr>
            </a:tbl>
          </a:graphicData>
        </a:graphic>
      </p:graphicFrame>
      <p:pic>
        <p:nvPicPr>
          <p:cNvPr id="7" name="Picture 6" descr="A picture containing newspaper, person, text, sign&#10;&#10;Description automatically generated">
            <a:extLst>
              <a:ext uri="{FF2B5EF4-FFF2-40B4-BE49-F238E27FC236}">
                <a16:creationId xmlns:a16="http://schemas.microsoft.com/office/drawing/2014/main" id="{B63ED71D-5770-3847-9125-E0DE54678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485"/>
            <a:ext cx="2197922" cy="12363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B23F7A-F11D-7F40-9026-2353B7108C97}"/>
              </a:ext>
            </a:extLst>
          </p:cNvPr>
          <p:cNvSpPr txBox="1"/>
          <p:nvPr/>
        </p:nvSpPr>
        <p:spPr>
          <a:xfrm>
            <a:off x="2211033" y="1294013"/>
            <a:ext cx="4975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+mj-lt"/>
              </a:rPr>
              <a:t>Goal 2: To make Cochrane evidence accessible and useful to everybody, everywhere in the world.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593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452F7D-302B-1D4A-B92B-3A52A80A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0" y="139699"/>
            <a:ext cx="1957830" cy="267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F54FE-6582-490D-AF19-A0687C4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68" y="666480"/>
            <a:ext cx="8247063" cy="474629"/>
          </a:xfrm>
        </p:spPr>
        <p:txBody>
          <a:bodyPr/>
          <a:lstStyle/>
          <a:p>
            <a:r>
              <a:rPr lang="en-GB" sz="2400" i="1" dirty="0"/>
              <a:t>Strategy to 2020</a:t>
            </a:r>
            <a:r>
              <a:rPr lang="en-GB" sz="2400" dirty="0"/>
              <a:t>: A transformational Strategy delivered 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87CCB0-A19F-8F4C-A1C3-1DA33B8D74AE}"/>
              </a:ext>
            </a:extLst>
          </p:cNvPr>
          <p:cNvSpPr txBox="1">
            <a:spLocks/>
          </p:cNvSpPr>
          <p:nvPr/>
        </p:nvSpPr>
        <p:spPr>
          <a:xfrm>
            <a:off x="448468" y="3443103"/>
            <a:ext cx="6737702" cy="4746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  <a:buClr>
                <a:schemeClr val="bg2"/>
              </a:buClr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In 2020: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Plain-Language Summaries pilot successfully started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Knowledge Translation ‘Dissemination Checklist’ published; Leaning module launched; KT mentorship scheme successfully piloted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Significant additional resources to support multilingual translations of evidence &amp; KT outreach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COVID-19 ‘snapshot’ evaluation of work so far conducted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Source Sans Pro" pitchFamily="34" charset="0"/>
                <a:cs typeface="Arial" panose="020B0604020202020204" pitchFamily="34" charset="0"/>
              </a:rPr>
              <a:t>Open Access consultation postponed until 2021</a:t>
            </a:r>
          </a:p>
        </p:txBody>
      </p:sp>
      <p:pic>
        <p:nvPicPr>
          <p:cNvPr id="8" name="Picture 7" descr="A picture containing newspaper, person, text, sign&#10;&#10;Description automatically generated">
            <a:extLst>
              <a:ext uri="{FF2B5EF4-FFF2-40B4-BE49-F238E27FC236}">
                <a16:creationId xmlns:a16="http://schemas.microsoft.com/office/drawing/2014/main" id="{A8F47E70-F7BF-9D44-919B-08335CA613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1894"/>
            <a:ext cx="2029522" cy="114160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A4D82FB5-A850-584D-9806-7E617E88C2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/>
        </p:blipFill>
        <p:spPr>
          <a:xfrm>
            <a:off x="4280554" y="4106553"/>
            <a:ext cx="3884531" cy="932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100531"/>
      </p:ext>
    </p:extLst>
  </p:cSld>
  <p:clrMapOvr>
    <a:masterClrMapping/>
  </p:clrMapOvr>
</p:sld>
</file>

<file path=ppt/theme/theme1.xml><?xml version="1.0" encoding="utf-8"?>
<a:theme xmlns:a="http://schemas.openxmlformats.org/drawingml/2006/main" name="Cochrane">
  <a:themeElements>
    <a:clrScheme name="Cochrane">
      <a:dk1>
        <a:srgbClr val="000000"/>
      </a:dk1>
      <a:lt1>
        <a:srgbClr val="FFFFFF"/>
      </a:lt1>
      <a:dk2>
        <a:srgbClr val="002D64"/>
      </a:dk2>
      <a:lt2>
        <a:srgbClr val="962D91"/>
      </a:lt2>
      <a:accent1>
        <a:srgbClr val="002D64"/>
      </a:accent1>
      <a:accent2>
        <a:srgbClr val="962D91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8C7088C6-9B62-C14A-870F-117D6A946AE5}" vid="{B31B548A-AB0A-5B4A-914D-E179A26446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5887</TotalTime>
  <Words>1756</Words>
  <Application>Microsoft Macintosh PowerPoint</Application>
  <PresentationFormat>On-screen Show (16:9)</PresentationFormat>
  <Paragraphs>230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Source Sans Pro</vt:lpstr>
      <vt:lpstr>Source Sans Pro Semibold</vt:lpstr>
      <vt:lpstr>Wingdings</vt:lpstr>
      <vt:lpstr>Cochrane</vt:lpstr>
      <vt:lpstr>CEO Report to the  Annual General Meeting</vt:lpstr>
      <vt:lpstr>Strategy to 2020: A transformational Strategy delivered …</vt:lpstr>
      <vt:lpstr>Strategy to 2020: A transformational Strategy delivered …</vt:lpstr>
      <vt:lpstr>Strategy to 2020: A transformational Strategy delivered …</vt:lpstr>
      <vt:lpstr>Strategy to 2020: A transformational Strategy delivered …</vt:lpstr>
      <vt:lpstr>Strategy to 2020: A transformational Strategy delivered …</vt:lpstr>
      <vt:lpstr>Cochrane.org Visits (to Dec 10)</vt:lpstr>
      <vt:lpstr>Strategy to 2020: A transformational Strategy delivered …</vt:lpstr>
      <vt:lpstr>Strategy to 2020: A transformational Strategy delivered …</vt:lpstr>
      <vt:lpstr>Strategy to 2020: A transformational Strategy delivered …</vt:lpstr>
      <vt:lpstr>PowerPoint Presentation</vt:lpstr>
      <vt:lpstr>Strategy to 2020: A transformational Strategy delivered …</vt:lpstr>
      <vt:lpstr>PowerPoint Presentation</vt:lpstr>
      <vt:lpstr>New Join Cochrane pages to allow people to more easily engage with Cochrane!</vt:lpstr>
      <vt:lpstr>New  My Account pages</vt:lpstr>
      <vt:lpstr>Strategy to 2020: A transformational Strategy delivered …</vt:lpstr>
      <vt:lpstr>New Geographic Affiliates</vt:lpstr>
      <vt:lpstr>Strategy to 2020: A transformational Strategy delivered …</vt:lpstr>
      <vt:lpstr>Strategy to 2020: A transformational Strategy delivered …</vt:lpstr>
      <vt:lpstr>2021 onwards </vt:lpstr>
      <vt:lpstr>Drafting together our next ‘Strategic Framework’</vt:lpstr>
      <vt:lpstr>PowerPoint Presentation</vt:lpstr>
      <vt:lpstr>Priorities for 2021-</vt:lpstr>
      <vt:lpstr>Priorities for 2021-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 Report to the  Annual General Meeting</dc:title>
  <dc:creator>Helen Bulbeck</dc:creator>
  <cp:lastModifiedBy>Mark Wilson</cp:lastModifiedBy>
  <cp:revision>72</cp:revision>
  <cp:lastPrinted>2020-12-16T08:03:23Z</cp:lastPrinted>
  <dcterms:created xsi:type="dcterms:W3CDTF">2020-12-07T16:29:32Z</dcterms:created>
  <dcterms:modified xsi:type="dcterms:W3CDTF">2020-12-16T09:32:05Z</dcterms:modified>
</cp:coreProperties>
</file>