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BCD4-A4CF-C2C5-05BF-C18B84B73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0ABFD6-408D-C980-AECA-BFD68402E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C7A8DB-D46D-59F7-AEF8-D3A02D821C7C}"/>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0358316E-89FD-F645-A51A-A3A804AE9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980E4B-E2D5-6EB5-6DA5-319C9C498ED9}"/>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320851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7BD6-3FE3-729A-D158-94AD9B942A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AB52CE-4B06-7C6B-6445-7A6D1E235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0EF49-A513-8634-F1CC-0C5193C8892A}"/>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492A97A6-BBB1-340A-6774-C17919E33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B1C76-28E4-82F6-DE45-D21BA18D5CED}"/>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399196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FEF1D-DCCD-7959-462A-C3DFF1EAB7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4CCEC7-41F7-7C40-4853-A662352D76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A7988-A48A-BB03-07BD-13E581CA103B}"/>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719A7BDC-9997-D6BE-FDE8-FF0227A10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7CE97-C836-AADE-BB07-69CA5FA35974}"/>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19981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E716-37A5-292A-CDE9-FB8843A213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C23F52-2C52-8BA5-4477-E78E04E03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44D5C-C1AE-8E09-998C-74928F3DA73C}"/>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92066B86-DBC3-3817-FDBA-5B8292B198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D07AE-0F37-5EAE-5FE3-04370E9AA2F2}"/>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108039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BFB4-86AA-9B9F-9538-746073C104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8F0728-67B2-0572-5EF5-3C7E01BD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4C9D99-EFDD-845A-05DE-1ABBCE117582}"/>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A3CAC1B0-F907-5394-10AF-678888416F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FD593-D35F-71DF-C7B6-B198D42E4F25}"/>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80857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CA26-DAF0-25AF-C472-EE338C4FE0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C6BCEA-E21C-DA78-C66F-717701879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1ABA65-03B9-8D31-EC15-F4402FC0F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2202F1-3FD7-0ED9-AB72-A014F10ECD48}"/>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6" name="Footer Placeholder 5">
            <a:extLst>
              <a:ext uri="{FF2B5EF4-FFF2-40B4-BE49-F238E27FC236}">
                <a16:creationId xmlns:a16="http://schemas.microsoft.com/office/drawing/2014/main" id="{C3A9B619-D17E-384E-3A90-294EEF16D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25D98E-9DCB-BC33-2AD9-562219B66573}"/>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311974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E782-03B5-46F9-E2B5-0D19B1A0A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F250F-5CC0-CAB9-955E-2CD4B87AA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66FC5-0EB6-76A1-4F22-8E3A4BFA7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2AFC3E-4945-34A3-9E0E-8D485F808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19900-F317-DBD0-E702-0617B5608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712539-D682-962A-D590-44E0A5456FEE}"/>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8" name="Footer Placeholder 7">
            <a:extLst>
              <a:ext uri="{FF2B5EF4-FFF2-40B4-BE49-F238E27FC236}">
                <a16:creationId xmlns:a16="http://schemas.microsoft.com/office/drawing/2014/main" id="{0FB12838-B644-B57A-06C6-885A1AC6A2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29BECC-0545-0A02-070B-23D09EA090CB}"/>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3383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8EB-E66B-4E5A-F6FD-394B6222D8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14C2D7-2FEC-B82E-26F2-395C014E6476}"/>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4" name="Footer Placeholder 3">
            <a:extLst>
              <a:ext uri="{FF2B5EF4-FFF2-40B4-BE49-F238E27FC236}">
                <a16:creationId xmlns:a16="http://schemas.microsoft.com/office/drawing/2014/main" id="{FCC070FA-2F09-099C-46CE-041AEADAD3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EB4421-448B-183B-D5F5-FEA0363F47D6}"/>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97067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FF97F-AF75-F1E5-4DD1-A4DB8580D61D}"/>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3" name="Footer Placeholder 2">
            <a:extLst>
              <a:ext uri="{FF2B5EF4-FFF2-40B4-BE49-F238E27FC236}">
                <a16:creationId xmlns:a16="http://schemas.microsoft.com/office/drawing/2014/main" id="{6C84D996-ECC4-62A4-73C2-8580D8BA57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467F2D-34B8-CDB9-2885-4262122DB863}"/>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15983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70F8-9E07-9E2B-5B13-CB512E3D7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145C70-7044-1CE7-F203-286EDE00E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D9A4A1-2325-D65A-CBB7-1307AD206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DCAE5-80D7-8404-234D-709F82DC8BFA}"/>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6" name="Footer Placeholder 5">
            <a:extLst>
              <a:ext uri="{FF2B5EF4-FFF2-40B4-BE49-F238E27FC236}">
                <a16:creationId xmlns:a16="http://schemas.microsoft.com/office/drawing/2014/main" id="{96552016-7C8E-D9A3-B7DC-DD64429A02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009142-09C1-D98E-AB16-730C86123841}"/>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311775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874F-0495-1CB9-053B-06EE8BB47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6A9B70-7B43-3652-BEFD-2CC8DDA03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FB293B-4829-7AEA-C5BF-3E3F17A1A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F6DFA-997A-6585-929E-783527F3544E}"/>
              </a:ext>
            </a:extLst>
          </p:cNvPr>
          <p:cNvSpPr>
            <a:spLocks noGrp="1"/>
          </p:cNvSpPr>
          <p:nvPr>
            <p:ph type="dt" sz="half" idx="10"/>
          </p:nvPr>
        </p:nvSpPr>
        <p:spPr/>
        <p:txBody>
          <a:bodyPr/>
          <a:lstStyle/>
          <a:p>
            <a:fld id="{989E85C8-1DF7-44AB-9C11-3E2DEC07ADB7}" type="datetimeFigureOut">
              <a:rPr lang="en-GB" smtClean="0"/>
              <a:t>14/03/2023</a:t>
            </a:fld>
            <a:endParaRPr lang="en-GB"/>
          </a:p>
        </p:txBody>
      </p:sp>
      <p:sp>
        <p:nvSpPr>
          <p:cNvPr id="6" name="Footer Placeholder 5">
            <a:extLst>
              <a:ext uri="{FF2B5EF4-FFF2-40B4-BE49-F238E27FC236}">
                <a16:creationId xmlns:a16="http://schemas.microsoft.com/office/drawing/2014/main" id="{1135EB51-579E-969E-8353-216B618978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5995-F5A8-3EE4-DCFD-43B19F2AECC4}"/>
              </a:ext>
            </a:extLst>
          </p:cNvPr>
          <p:cNvSpPr>
            <a:spLocks noGrp="1"/>
          </p:cNvSpPr>
          <p:nvPr>
            <p:ph type="sldNum" sz="quarter" idx="12"/>
          </p:nvPr>
        </p:nvSpPr>
        <p:spPr/>
        <p:txBody>
          <a:bodyPr/>
          <a:lstStyle/>
          <a:p>
            <a:fld id="{D99A2DA4-536B-4B57-937B-A12122590830}" type="slidenum">
              <a:rPr lang="en-GB" smtClean="0"/>
              <a:t>‹#›</a:t>
            </a:fld>
            <a:endParaRPr lang="en-GB"/>
          </a:p>
        </p:txBody>
      </p:sp>
    </p:spTree>
    <p:extLst>
      <p:ext uri="{BB962C8B-B14F-4D97-AF65-F5344CB8AC3E}">
        <p14:creationId xmlns:p14="http://schemas.microsoft.com/office/powerpoint/2010/main" val="261225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71E6E-06D0-311D-5A63-6D271E3CD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98D1D0-9A00-6CF7-A86C-3A81FB989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9E84B1-58A9-1CDA-9800-D8C5D6075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E85C8-1DF7-44AB-9C11-3E2DEC07ADB7}" type="datetimeFigureOut">
              <a:rPr lang="en-GB" smtClean="0"/>
              <a:t>14/03/2023</a:t>
            </a:fld>
            <a:endParaRPr lang="en-GB"/>
          </a:p>
        </p:txBody>
      </p:sp>
      <p:sp>
        <p:nvSpPr>
          <p:cNvPr id="5" name="Footer Placeholder 4">
            <a:extLst>
              <a:ext uri="{FF2B5EF4-FFF2-40B4-BE49-F238E27FC236}">
                <a16:creationId xmlns:a16="http://schemas.microsoft.com/office/drawing/2014/main" id="{DE2BBD1E-F588-20B7-E4B7-EAA7CC677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882BB-8E18-5DEA-47E2-C9BBEACD5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2DA4-536B-4B57-937B-A12122590830}" type="slidenum">
              <a:rPr lang="en-GB" smtClean="0"/>
              <a:t>‹#›</a:t>
            </a:fld>
            <a:endParaRPr lang="en-GB"/>
          </a:p>
        </p:txBody>
      </p:sp>
    </p:spTree>
    <p:extLst>
      <p:ext uri="{BB962C8B-B14F-4D97-AF65-F5344CB8AC3E}">
        <p14:creationId xmlns:p14="http://schemas.microsoft.com/office/powerpoint/2010/main" val="271142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F1998C08-4EE5-C1D4-F338-1FCE8F05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26" y="5477121"/>
            <a:ext cx="3610934" cy="1178037"/>
          </a:xfrm>
          <a:prstGeom prst="rect">
            <a:avLst/>
          </a:prstGeom>
        </p:spPr>
      </p:pic>
      <p:pic>
        <p:nvPicPr>
          <p:cNvPr id="6" name="Picture 5">
            <a:extLst>
              <a:ext uri="{FF2B5EF4-FFF2-40B4-BE49-F238E27FC236}">
                <a16:creationId xmlns:a16="http://schemas.microsoft.com/office/drawing/2014/main" id="{2E101C73-420F-60A7-BB0D-25C9733B7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073" y="6268464"/>
            <a:ext cx="1509397" cy="315004"/>
          </a:xfrm>
          <a:prstGeom prst="rect">
            <a:avLst/>
          </a:prstGeom>
        </p:spPr>
      </p:pic>
      <p:sp>
        <p:nvSpPr>
          <p:cNvPr id="3" name="TextBox 2">
            <a:extLst>
              <a:ext uri="{FF2B5EF4-FFF2-40B4-BE49-F238E27FC236}">
                <a16:creationId xmlns:a16="http://schemas.microsoft.com/office/drawing/2014/main" id="{C7A87BC7-6060-1691-5332-6C983F0D515A}"/>
              </a:ext>
            </a:extLst>
          </p:cNvPr>
          <p:cNvSpPr txBox="1"/>
          <p:nvPr/>
        </p:nvSpPr>
        <p:spPr>
          <a:xfrm>
            <a:off x="636326" y="1720840"/>
            <a:ext cx="7780764" cy="3416320"/>
          </a:xfrm>
          <a:prstGeom prst="rect">
            <a:avLst/>
          </a:prstGeom>
          <a:noFill/>
          <a:ln>
            <a:noFill/>
          </a:ln>
        </p:spPr>
        <p:txBody>
          <a:bodyPr wrap="square">
            <a:spAutoFit/>
          </a:bodyPr>
          <a:lstStyle/>
          <a:p>
            <a:r>
              <a:rPr lang="en-GB" sz="1800" i="1" dirty="0">
                <a:latin typeface="Source Sans Pro" panose="020B0503030403020204" pitchFamily="34" charset="0"/>
                <a:ea typeface="Source Sans Pro" panose="020B0503030403020204" pitchFamily="34" charset="0"/>
              </a:rPr>
              <a:t>Cochrane Evidence Synthesis and </a:t>
            </a:r>
            <a:r>
              <a:rPr lang="en-GB" i="1" dirty="0">
                <a:latin typeface="Source Sans Pro" panose="020B0503030403020204" pitchFamily="34" charset="0"/>
                <a:ea typeface="Source Sans Pro" panose="020B0503030403020204" pitchFamily="34" charset="0"/>
              </a:rPr>
              <a:t>Methods </a:t>
            </a:r>
            <a:r>
              <a:rPr lang="en-GB" dirty="0">
                <a:latin typeface="Source Sans Pro" panose="020B0503030403020204" pitchFamily="34" charset="0"/>
                <a:ea typeface="Source Sans Pro" panose="020B0503030403020204" pitchFamily="34" charset="0"/>
              </a:rPr>
              <a:t>w</a:t>
            </a:r>
            <a:r>
              <a:rPr lang="en-GB" sz="1800" dirty="0">
                <a:latin typeface="Source Sans Pro" panose="020B0503030403020204" pitchFamily="34" charset="0"/>
                <a:ea typeface="Source Sans Pro" panose="020B0503030403020204" pitchFamily="34" charset="0"/>
              </a:rPr>
              <a:t>elcomes evidence syntheses across health and social care including scoping reviews, rapid reviews, evidence gap maps, brief reports, and methods research. The journal maintains Cochrane’s high standards of integrity and ethics, supported by an expert editorial board.</a:t>
            </a:r>
          </a:p>
          <a:p>
            <a:endParaRPr lang="en-GB" dirty="0">
              <a:latin typeface="Source Sans Pro" panose="020B0503030403020204" pitchFamily="34" charset="0"/>
              <a:ea typeface="Source Sans Pro" panose="020B0503030403020204" pitchFamily="34" charset="0"/>
            </a:endParaRPr>
          </a:p>
          <a:p>
            <a:r>
              <a:rPr lang="en-GB" b="1" dirty="0">
                <a:solidFill>
                  <a:srgbClr val="0053B5"/>
                </a:solidFill>
                <a:latin typeface="Source Sans Pro" panose="020B0503030403020204" pitchFamily="34" charset="0"/>
                <a:ea typeface="Source Sans Pro" panose="020B0503030403020204" pitchFamily="34" charset="0"/>
              </a:rPr>
              <a:t>Reasons to submit your next article: </a:t>
            </a:r>
          </a:p>
          <a:p>
            <a:endParaRPr lang="en-GB" sz="18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Save time with quick and easy</a:t>
            </a:r>
            <a:r>
              <a:rPr lang="en-GB" sz="1800" dirty="0">
                <a:latin typeface="Source Sans Pro" panose="020B0503030403020204" pitchFamily="34" charset="0"/>
                <a:ea typeface="Source Sans Pro" panose="020B0503030403020204" pitchFamily="34" charset="0"/>
              </a:rPr>
              <a:t> free format submission. </a:t>
            </a:r>
          </a:p>
          <a:p>
            <a:pPr marL="285750" indent="-285750">
              <a:buFont typeface="Arial" panose="020B0604020202020204" pitchFamily="34" charset="0"/>
              <a:buChar char="•"/>
            </a:pPr>
            <a:r>
              <a:rPr lang="en-GB" dirty="0">
                <a:latin typeface="Source Sans Pro" panose="020B0503030403020204" pitchFamily="34" charset="0"/>
                <a:ea typeface="Source Sans Pro" panose="020B0503030403020204" pitchFamily="34" charset="0"/>
              </a:rPr>
              <a:t>O</a:t>
            </a:r>
            <a:r>
              <a:rPr lang="en-GB" sz="1800" dirty="0">
                <a:latin typeface="Source Sans Pro" panose="020B0503030403020204" pitchFamily="34" charset="0"/>
                <a:ea typeface="Source Sans Pro" panose="020B0503030403020204" pitchFamily="34" charset="0"/>
              </a:rPr>
              <a:t>pen access means more people can read, download, and cite your work.</a:t>
            </a:r>
          </a:p>
          <a:p>
            <a:pPr marL="285750" indent="-285750">
              <a:buFont typeface="Arial" panose="020B0604020202020204" pitchFamily="34" charset="0"/>
              <a:buChar char="•"/>
            </a:pPr>
            <a:r>
              <a:rPr lang="en-GB" sz="1800" i="0" u="none" strike="noStrike" dirty="0">
                <a:solidFill>
                  <a:srgbClr val="000000"/>
                </a:solidFill>
                <a:effectLst/>
                <a:latin typeface="Source Sans Pro" panose="020B0503030403020204" pitchFamily="34" charset="0"/>
                <a:ea typeface="Source Sans Pro" panose="020B0503030403020204" pitchFamily="34" charset="0"/>
              </a:rPr>
              <a:t>Make an impact with the leading voice in trusted evidence.</a:t>
            </a:r>
          </a:p>
          <a:p>
            <a:pPr marL="285750" indent="-2857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Join the global Cochrane community promoting the value of evidence synthesis and methods.</a:t>
            </a:r>
          </a:p>
        </p:txBody>
      </p:sp>
      <p:sp>
        <p:nvSpPr>
          <p:cNvPr id="8" name="TextBox 7">
            <a:extLst>
              <a:ext uri="{FF2B5EF4-FFF2-40B4-BE49-F238E27FC236}">
                <a16:creationId xmlns:a16="http://schemas.microsoft.com/office/drawing/2014/main" id="{5B5D7274-F198-5CC6-2129-04972A498715}"/>
              </a:ext>
            </a:extLst>
          </p:cNvPr>
          <p:cNvSpPr txBox="1"/>
          <p:nvPr/>
        </p:nvSpPr>
        <p:spPr>
          <a:xfrm>
            <a:off x="500110" y="316996"/>
            <a:ext cx="11483917" cy="1323439"/>
          </a:xfrm>
          <a:prstGeom prst="rect">
            <a:avLst/>
          </a:prstGeom>
          <a:noFill/>
        </p:spPr>
        <p:txBody>
          <a:bodyPr wrap="square">
            <a:spAutoFit/>
          </a:bodyPr>
          <a:lstStyle/>
          <a:p>
            <a:r>
              <a:rPr lang="en-GB" sz="4000" b="1" dirty="0">
                <a:solidFill>
                  <a:srgbClr val="0053B5"/>
                </a:solidFill>
                <a:latin typeface="Source Sans Pro" panose="020B0503030403020204" pitchFamily="34" charset="0"/>
                <a:ea typeface="Source Sans Pro" panose="020B0503030403020204" pitchFamily="34" charset="0"/>
              </a:rPr>
              <a:t>Take your research further with Cochrane’s first open access journal! </a:t>
            </a:r>
          </a:p>
        </p:txBody>
      </p:sp>
      <p:pic>
        <p:nvPicPr>
          <p:cNvPr id="10" name="Picture 9">
            <a:extLst>
              <a:ext uri="{FF2B5EF4-FFF2-40B4-BE49-F238E27FC236}">
                <a16:creationId xmlns:a16="http://schemas.microsoft.com/office/drawing/2014/main" id="{391990BE-0566-F414-264C-72B7CBB0A532}"/>
              </a:ext>
            </a:extLst>
          </p:cNvPr>
          <p:cNvPicPr>
            <a:picLocks noChangeAspect="1"/>
          </p:cNvPicPr>
          <p:nvPr/>
        </p:nvPicPr>
        <p:blipFill>
          <a:blip r:embed="rId4"/>
          <a:stretch>
            <a:fillRect/>
          </a:stretch>
        </p:blipFill>
        <p:spPr>
          <a:xfrm>
            <a:off x="8238919" y="4985498"/>
            <a:ext cx="3877209" cy="424274"/>
          </a:xfrm>
          <a:prstGeom prst="rect">
            <a:avLst/>
          </a:prstGeom>
        </p:spPr>
      </p:pic>
      <p:pic>
        <p:nvPicPr>
          <p:cNvPr id="7" name="Picture 6" descr="Qr code&#10;&#10;Description automatically generated">
            <a:extLst>
              <a:ext uri="{FF2B5EF4-FFF2-40B4-BE49-F238E27FC236}">
                <a16:creationId xmlns:a16="http://schemas.microsoft.com/office/drawing/2014/main" id="{63B7AC5D-41E9-1F4E-3537-182EA8AB5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2135" y="1407065"/>
            <a:ext cx="2850776" cy="2850776"/>
          </a:xfrm>
          <a:prstGeom prst="rect">
            <a:avLst/>
          </a:prstGeom>
        </p:spPr>
      </p:pic>
    </p:spTree>
    <p:extLst>
      <p:ext uri="{BB962C8B-B14F-4D97-AF65-F5344CB8AC3E}">
        <p14:creationId xmlns:p14="http://schemas.microsoft.com/office/powerpoint/2010/main" val="37565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FEAC-D6B5-A642-DE86-7CA038EFD728}"/>
              </a:ext>
            </a:extLst>
          </p:cNvPr>
          <p:cNvSpPr>
            <a:spLocks noGrp="1"/>
          </p:cNvSpPr>
          <p:nvPr>
            <p:ph type="title"/>
          </p:nvPr>
        </p:nvSpPr>
        <p:spPr/>
        <p:txBody>
          <a:bodyPr/>
          <a:lstStyle/>
          <a:p>
            <a:endParaRPr lang="en-GB"/>
          </a:p>
        </p:txBody>
      </p:sp>
      <p:pic>
        <p:nvPicPr>
          <p:cNvPr id="5" name="Content Placeholder 4" descr="Qr code&#10;&#10;Description automatically generated">
            <a:extLst>
              <a:ext uri="{FF2B5EF4-FFF2-40B4-BE49-F238E27FC236}">
                <a16:creationId xmlns:a16="http://schemas.microsoft.com/office/drawing/2014/main" id="{7C14E270-0747-5CFE-C080-A3AB4DD77F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00131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78D310F9E1843B1D7C62F2B0BD648" ma:contentTypeVersion="15" ma:contentTypeDescription="Create a new document." ma:contentTypeScope="" ma:versionID="cc7fc67abcae3596bea9ee012110f807">
  <xsd:schema xmlns:xsd="http://www.w3.org/2001/XMLSchema" xmlns:xs="http://www.w3.org/2001/XMLSchema" xmlns:p="http://schemas.microsoft.com/office/2006/metadata/properties" xmlns:ns3="c293e3dc-9a5a-4a78-afe8-a425c23b1b32" xmlns:ns4="5eaa0ea6-39cb-4e3a-981f-634914215c0f" targetNamespace="http://schemas.microsoft.com/office/2006/metadata/properties" ma:root="true" ma:fieldsID="552dc520c6551ec8cd940673cbf01e5d" ns3:_="" ns4:_="">
    <xsd:import namespace="c293e3dc-9a5a-4a78-afe8-a425c23b1b32"/>
    <xsd:import namespace="5eaa0ea6-39cb-4e3a-981f-634914215c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3e3dc-9a5a-4a78-afe8-a425c23b1b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aa0ea6-39cb-4e3a-981f-634914215c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eaa0ea6-39cb-4e3a-981f-634914215c0f" xsi:nil="true"/>
  </documentManagement>
</p:properties>
</file>

<file path=customXml/itemProps1.xml><?xml version="1.0" encoding="utf-8"?>
<ds:datastoreItem xmlns:ds="http://schemas.openxmlformats.org/officeDocument/2006/customXml" ds:itemID="{F831DBDA-7DDE-43AF-8E5E-73189E5F35C2}">
  <ds:schemaRefs>
    <ds:schemaRef ds:uri="http://schemas.microsoft.com/sharepoint/v3/contenttype/forms"/>
  </ds:schemaRefs>
</ds:datastoreItem>
</file>

<file path=customXml/itemProps2.xml><?xml version="1.0" encoding="utf-8"?>
<ds:datastoreItem xmlns:ds="http://schemas.openxmlformats.org/officeDocument/2006/customXml" ds:itemID="{2DB8EDBF-AF13-447F-B628-C464A022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3e3dc-9a5a-4a78-afe8-a425c23b1b32"/>
    <ds:schemaRef ds:uri="5eaa0ea6-39cb-4e3a-981f-634914215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F0972-F562-448F-B058-980DE83B1AA8}">
  <ds:schemaRefs>
    <ds:schemaRef ds:uri="http://purl.org/dc/dcmitype/"/>
    <ds:schemaRef ds:uri="http://purl.org/dc/elements/1.1/"/>
    <ds:schemaRef ds:uri="5eaa0ea6-39cb-4e3a-981f-634914215c0f"/>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c293e3dc-9a5a-4a78-afe8-a425c23b1b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5854</TotalTime>
  <Words>117</Words>
  <Application>Microsoft Office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Source Sans Pro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Kinsman, Vicky</dc:creator>
  <cp:lastModifiedBy>Muriah Umoquit</cp:lastModifiedBy>
  <cp:revision>11</cp:revision>
  <dcterms:created xsi:type="dcterms:W3CDTF">2023-02-01T14:48:06Z</dcterms:created>
  <dcterms:modified xsi:type="dcterms:W3CDTF">2023-03-14T16:42:26Z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0x0101006EE78D310F9E1843B1D7C62F2B0BD648</vt:lpwstr>
  </property>
</Properties>
</file>