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2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89" r:id="rId2"/>
    <p:sldId id="394" r:id="rId3"/>
    <p:sldId id="395" r:id="rId4"/>
    <p:sldId id="401" r:id="rId5"/>
    <p:sldId id="402" r:id="rId6"/>
    <p:sldId id="403" r:id="rId7"/>
    <p:sldId id="404" r:id="rId8"/>
    <p:sldId id="397" r:id="rId9"/>
    <p:sldId id="39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90" autoAdjust="0"/>
    <p:restoredTop sz="84833" autoAdjust="0"/>
  </p:normalViewPr>
  <p:slideViewPr>
    <p:cSldViewPr>
      <p:cViewPr>
        <p:scale>
          <a:sx n="55" d="100"/>
          <a:sy n="55" d="100"/>
        </p:scale>
        <p:origin x="-108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gastronaut:Dropbox:CRG%20structure%20and%20function%20project:Consultation%20paper%20responses:FINAL%20responses%20download%20200314%20(Maria%20Burgess's%20conflicted%20copy%202014-03-24).xlsx" TargetMode="External"/><Relationship Id="rId1" Type="http://schemas.openxmlformats.org/officeDocument/2006/relationships/themeOverride" Target="../theme/themeOverride2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Workbook5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astronaut:Dropbox:CRG%20structure%20and%20function%20project:Consultation%20paper%20responses:FINAL%20responses%20download%20200314%20(Maria%20Burgess's%20conflicted%20copy%202014-03-24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astronaut:Dropbox:CRG%20structure%20and%20function%20project:Consultation%20paper%20responses:FINAL%20responses%20download%20200314%20(Maria%20Burgess's%20conflicted%20copy%202014-03-24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astronaut:Dropbox:CRG%20structure%20and%20function%20project:Consultation%20paper%20responses:FINAL%20responses%20download%20200314%20(Maria%20Burgess's%20conflicted%20copy%202014-03-24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astronaut:Dropbox:CRG%20structure%20and%20function%20project:Consultation%20paper%20responses:FINAL%20responses%20download%20200314%20(Maria%20Burgess's%20conflicted%20copy%202014-03-24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astronaut:Dropbox:CRG%20structure%20and%20function%20project:Consultation%20paper%20responses:FINAL%20responses%20download%20200314%20(Maria%20Burgess's%20conflicted%20copy%202014-03-24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'Benefits 2'!$B$23</c:f>
              <c:strCache>
                <c:ptCount val="1"/>
                <c:pt idx="0">
                  <c:v>Option 1</c:v>
                </c:pt>
              </c:strCache>
            </c:strRef>
          </c:tx>
          <c:invertIfNegative val="0"/>
          <c:cat>
            <c:strRef>
              <c:f>'Benefits 2'!$C$21:$F$22</c:f>
              <c:strCache>
                <c:ptCount val="4"/>
                <c:pt idx="0">
                  <c:v>No effect</c:v>
                </c:pt>
                <c:pt idx="1">
                  <c:v>Minimal effect</c:v>
                </c:pt>
                <c:pt idx="2">
                  <c:v>Moderate effect</c:v>
                </c:pt>
                <c:pt idx="3">
                  <c:v>Substantial effect</c:v>
                </c:pt>
              </c:strCache>
            </c:strRef>
          </c:cat>
          <c:val>
            <c:numRef>
              <c:f>'Benefits 2'!$C$23:$F$23</c:f>
              <c:numCache>
                <c:formatCode>General</c:formatCode>
                <c:ptCount val="4"/>
                <c:pt idx="0">
                  <c:v>11</c:v>
                </c:pt>
                <c:pt idx="1">
                  <c:v>30</c:v>
                </c:pt>
                <c:pt idx="2">
                  <c:v>9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'Benefits 2'!$B$24</c:f>
              <c:strCache>
                <c:ptCount val="1"/>
                <c:pt idx="0">
                  <c:v>Option 2</c:v>
                </c:pt>
              </c:strCache>
            </c:strRef>
          </c:tx>
          <c:invertIfNegative val="0"/>
          <c:cat>
            <c:strRef>
              <c:f>'Benefits 2'!$C$21:$F$22</c:f>
              <c:strCache>
                <c:ptCount val="4"/>
                <c:pt idx="0">
                  <c:v>No effect</c:v>
                </c:pt>
                <c:pt idx="1">
                  <c:v>Minimal effect</c:v>
                </c:pt>
                <c:pt idx="2">
                  <c:v>Moderate effect</c:v>
                </c:pt>
                <c:pt idx="3">
                  <c:v>Substantial effect</c:v>
                </c:pt>
              </c:strCache>
            </c:strRef>
          </c:cat>
          <c:val>
            <c:numRef>
              <c:f>'Benefits 2'!$C$24:$F$24</c:f>
              <c:numCache>
                <c:formatCode>General</c:formatCode>
                <c:ptCount val="4"/>
                <c:pt idx="0">
                  <c:v>7</c:v>
                </c:pt>
                <c:pt idx="1">
                  <c:v>12</c:v>
                </c:pt>
                <c:pt idx="2">
                  <c:v>28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'Benefits 2'!$B$25</c:f>
              <c:strCache>
                <c:ptCount val="1"/>
                <c:pt idx="0">
                  <c:v>Option 3</c:v>
                </c:pt>
              </c:strCache>
            </c:strRef>
          </c:tx>
          <c:invertIfNegative val="0"/>
          <c:cat>
            <c:strRef>
              <c:f>'Benefits 2'!$C$21:$F$22</c:f>
              <c:strCache>
                <c:ptCount val="4"/>
                <c:pt idx="0">
                  <c:v>No effect</c:v>
                </c:pt>
                <c:pt idx="1">
                  <c:v>Minimal effect</c:v>
                </c:pt>
                <c:pt idx="2">
                  <c:v>Moderate effect</c:v>
                </c:pt>
                <c:pt idx="3">
                  <c:v>Substantial effect</c:v>
                </c:pt>
              </c:strCache>
            </c:strRef>
          </c:cat>
          <c:val>
            <c:numRef>
              <c:f>'Benefits 2'!$C$25:$F$25</c:f>
              <c:numCache>
                <c:formatCode>General</c:formatCode>
                <c:ptCount val="4"/>
                <c:pt idx="0">
                  <c:v>9</c:v>
                </c:pt>
                <c:pt idx="1">
                  <c:v>8</c:v>
                </c:pt>
                <c:pt idx="2">
                  <c:v>15</c:v>
                </c:pt>
                <c:pt idx="3">
                  <c:v>17</c:v>
                </c:pt>
              </c:numCache>
            </c:numRef>
          </c:val>
        </c:ser>
        <c:ser>
          <c:idx val="3"/>
          <c:order val="3"/>
          <c:tx>
            <c:strRef>
              <c:f>'Benefits 2'!$B$26</c:f>
              <c:strCache>
                <c:ptCount val="1"/>
                <c:pt idx="0">
                  <c:v>Option 4</c:v>
                </c:pt>
              </c:strCache>
            </c:strRef>
          </c:tx>
          <c:invertIfNegative val="0"/>
          <c:cat>
            <c:strRef>
              <c:f>'Benefits 2'!$C$21:$F$22</c:f>
              <c:strCache>
                <c:ptCount val="4"/>
                <c:pt idx="0">
                  <c:v>No effect</c:v>
                </c:pt>
                <c:pt idx="1">
                  <c:v>Minimal effect</c:v>
                </c:pt>
                <c:pt idx="2">
                  <c:v>Moderate effect</c:v>
                </c:pt>
                <c:pt idx="3">
                  <c:v>Substantial effect</c:v>
                </c:pt>
              </c:strCache>
            </c:strRef>
          </c:cat>
          <c:val>
            <c:numRef>
              <c:f>'Benefits 2'!$C$26:$F$26</c:f>
              <c:numCache>
                <c:formatCode>General</c:formatCode>
                <c:ptCount val="4"/>
                <c:pt idx="0">
                  <c:v>12</c:v>
                </c:pt>
                <c:pt idx="1">
                  <c:v>8</c:v>
                </c:pt>
                <c:pt idx="2">
                  <c:v>8</c:v>
                </c:pt>
                <c:pt idx="3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070720"/>
        <c:axId val="104088320"/>
      </c:barChart>
      <c:catAx>
        <c:axId val="1030707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4088320"/>
        <c:crosses val="autoZero"/>
        <c:auto val="1"/>
        <c:lblAlgn val="ctr"/>
        <c:lblOffset val="100"/>
        <c:noMultiLvlLbl val="0"/>
      </c:catAx>
      <c:valAx>
        <c:axId val="104088320"/>
        <c:scaling>
          <c:orientation val="minMax"/>
          <c:max val="3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3070720"/>
        <c:crosses val="autoZero"/>
        <c:crossBetween val="between"/>
        <c:majorUnit val="10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'[FINAL responses download 200314 (Maria Burgess''s conflicted copy 2014-03-24).xlsx]Benefits 2'!$B$30</c:f>
              <c:strCache>
                <c:ptCount val="1"/>
                <c:pt idx="0">
                  <c:v>Option 1</c:v>
                </c:pt>
              </c:strCache>
            </c:strRef>
          </c:tx>
          <c:invertIfNegative val="0"/>
          <c:cat>
            <c:strRef>
              <c:f>'[FINAL responses download 200314 (Maria Burgess''s conflicted copy 2014-03-24).xlsx]Benefits 2'!$C$28:$F$29</c:f>
              <c:strCache>
                <c:ptCount val="4"/>
                <c:pt idx="0">
                  <c:v>No effect</c:v>
                </c:pt>
                <c:pt idx="1">
                  <c:v>Minimal effect</c:v>
                </c:pt>
                <c:pt idx="2">
                  <c:v>Moderate effect</c:v>
                </c:pt>
                <c:pt idx="3">
                  <c:v>Substantial effect</c:v>
                </c:pt>
              </c:strCache>
            </c:strRef>
          </c:cat>
          <c:val>
            <c:numRef>
              <c:f>'[FINAL responses download 200314 (Maria Burgess''s conflicted copy 2014-03-24).xlsx]Benefits 2'!$C$30:$F$30</c:f>
              <c:numCache>
                <c:formatCode>General</c:formatCode>
                <c:ptCount val="4"/>
                <c:pt idx="0">
                  <c:v>8</c:v>
                </c:pt>
                <c:pt idx="1">
                  <c:v>31</c:v>
                </c:pt>
                <c:pt idx="2">
                  <c:v>12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'[FINAL responses download 200314 (Maria Burgess''s conflicted copy 2014-03-24).xlsx]Benefits 2'!$B$31</c:f>
              <c:strCache>
                <c:ptCount val="1"/>
                <c:pt idx="0">
                  <c:v>Option 2</c:v>
                </c:pt>
              </c:strCache>
            </c:strRef>
          </c:tx>
          <c:invertIfNegative val="0"/>
          <c:cat>
            <c:strRef>
              <c:f>'[FINAL responses download 200314 (Maria Burgess''s conflicted copy 2014-03-24).xlsx]Benefits 2'!$C$28:$F$29</c:f>
              <c:strCache>
                <c:ptCount val="4"/>
                <c:pt idx="0">
                  <c:v>No effect</c:v>
                </c:pt>
                <c:pt idx="1">
                  <c:v>Minimal effect</c:v>
                </c:pt>
                <c:pt idx="2">
                  <c:v>Moderate effect</c:v>
                </c:pt>
                <c:pt idx="3">
                  <c:v>Substantial effect</c:v>
                </c:pt>
              </c:strCache>
            </c:strRef>
          </c:cat>
          <c:val>
            <c:numRef>
              <c:f>'[FINAL responses download 200314 (Maria Burgess''s conflicted copy 2014-03-24).xlsx]Benefits 2'!$C$31:$F$31</c:f>
              <c:numCache>
                <c:formatCode>General</c:formatCode>
                <c:ptCount val="4"/>
                <c:pt idx="0">
                  <c:v>9</c:v>
                </c:pt>
                <c:pt idx="1">
                  <c:v>14</c:v>
                </c:pt>
                <c:pt idx="2">
                  <c:v>19</c:v>
                </c:pt>
                <c:pt idx="3">
                  <c:v>7</c:v>
                </c:pt>
              </c:numCache>
            </c:numRef>
          </c:val>
        </c:ser>
        <c:ser>
          <c:idx val="2"/>
          <c:order val="2"/>
          <c:tx>
            <c:strRef>
              <c:f>'[FINAL responses download 200314 (Maria Burgess''s conflicted copy 2014-03-24).xlsx]Benefits 2'!$B$32</c:f>
              <c:strCache>
                <c:ptCount val="1"/>
                <c:pt idx="0">
                  <c:v>Option 3</c:v>
                </c:pt>
              </c:strCache>
            </c:strRef>
          </c:tx>
          <c:invertIfNegative val="0"/>
          <c:cat>
            <c:strRef>
              <c:f>'[FINAL responses download 200314 (Maria Burgess''s conflicted copy 2014-03-24).xlsx]Benefits 2'!$C$28:$F$29</c:f>
              <c:strCache>
                <c:ptCount val="4"/>
                <c:pt idx="0">
                  <c:v>No effect</c:v>
                </c:pt>
                <c:pt idx="1">
                  <c:v>Minimal effect</c:v>
                </c:pt>
                <c:pt idx="2">
                  <c:v>Moderate effect</c:v>
                </c:pt>
                <c:pt idx="3">
                  <c:v>Substantial effect</c:v>
                </c:pt>
              </c:strCache>
            </c:strRef>
          </c:cat>
          <c:val>
            <c:numRef>
              <c:f>'[FINAL responses download 200314 (Maria Burgess''s conflicted copy 2014-03-24).xlsx]Benefits 2'!$C$32:$F$32</c:f>
              <c:numCache>
                <c:formatCode>General</c:formatCode>
                <c:ptCount val="4"/>
                <c:pt idx="0">
                  <c:v>7</c:v>
                </c:pt>
                <c:pt idx="1">
                  <c:v>9</c:v>
                </c:pt>
                <c:pt idx="2">
                  <c:v>19</c:v>
                </c:pt>
                <c:pt idx="3">
                  <c:v>12</c:v>
                </c:pt>
              </c:numCache>
            </c:numRef>
          </c:val>
        </c:ser>
        <c:ser>
          <c:idx val="3"/>
          <c:order val="3"/>
          <c:tx>
            <c:strRef>
              <c:f>'[FINAL responses download 200314 (Maria Burgess''s conflicted copy 2014-03-24).xlsx]Benefits 2'!$B$33</c:f>
              <c:strCache>
                <c:ptCount val="1"/>
                <c:pt idx="0">
                  <c:v>Option 4</c:v>
                </c:pt>
              </c:strCache>
            </c:strRef>
          </c:tx>
          <c:invertIfNegative val="0"/>
          <c:cat>
            <c:strRef>
              <c:f>'[FINAL responses download 200314 (Maria Burgess''s conflicted copy 2014-03-24).xlsx]Benefits 2'!$C$28:$F$29</c:f>
              <c:strCache>
                <c:ptCount val="4"/>
                <c:pt idx="0">
                  <c:v>No effect</c:v>
                </c:pt>
                <c:pt idx="1">
                  <c:v>Minimal effect</c:v>
                </c:pt>
                <c:pt idx="2">
                  <c:v>Moderate effect</c:v>
                </c:pt>
                <c:pt idx="3">
                  <c:v>Substantial effect</c:v>
                </c:pt>
              </c:strCache>
            </c:strRef>
          </c:cat>
          <c:val>
            <c:numRef>
              <c:f>'[FINAL responses download 200314 (Maria Burgess''s conflicted copy 2014-03-24).xlsx]Benefits 2'!$C$33:$F$33</c:f>
              <c:numCache>
                <c:formatCode>General</c:formatCode>
                <c:ptCount val="4"/>
                <c:pt idx="0">
                  <c:v>16</c:v>
                </c:pt>
                <c:pt idx="1">
                  <c:v>10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571328"/>
        <c:axId val="115573120"/>
      </c:barChart>
      <c:catAx>
        <c:axId val="1155713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5573120"/>
        <c:crosses val="autoZero"/>
        <c:auto val="1"/>
        <c:lblAlgn val="ctr"/>
        <c:lblOffset val="100"/>
        <c:noMultiLvlLbl val="0"/>
      </c:catAx>
      <c:valAx>
        <c:axId val="115573120"/>
        <c:scaling>
          <c:orientation val="minMax"/>
          <c:max val="3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5571328"/>
        <c:crosses val="autoZero"/>
        <c:crossBetween val="between"/>
        <c:majorUnit val="10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'Benefits 2'!$B$37</c:f>
              <c:strCache>
                <c:ptCount val="1"/>
                <c:pt idx="0">
                  <c:v>Option 1</c:v>
                </c:pt>
              </c:strCache>
            </c:strRef>
          </c:tx>
          <c:invertIfNegative val="0"/>
          <c:cat>
            <c:strRef>
              <c:f>'Benefits 2'!$C$35:$F$36</c:f>
              <c:strCache>
                <c:ptCount val="4"/>
                <c:pt idx="0">
                  <c:v>No effect</c:v>
                </c:pt>
                <c:pt idx="1">
                  <c:v>Minimal effect</c:v>
                </c:pt>
                <c:pt idx="2">
                  <c:v>Moderate effect</c:v>
                </c:pt>
                <c:pt idx="3">
                  <c:v>Substantial effect</c:v>
                </c:pt>
              </c:strCache>
            </c:strRef>
          </c:cat>
          <c:val>
            <c:numRef>
              <c:f>'Benefits 2'!$C$37:$F$37</c:f>
              <c:numCache>
                <c:formatCode>General</c:formatCode>
                <c:ptCount val="4"/>
                <c:pt idx="0">
                  <c:v>9</c:v>
                </c:pt>
                <c:pt idx="1">
                  <c:v>24</c:v>
                </c:pt>
                <c:pt idx="2">
                  <c:v>18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'Benefits 2'!$B$38</c:f>
              <c:strCache>
                <c:ptCount val="1"/>
                <c:pt idx="0">
                  <c:v>Option 2</c:v>
                </c:pt>
              </c:strCache>
            </c:strRef>
          </c:tx>
          <c:invertIfNegative val="0"/>
          <c:cat>
            <c:strRef>
              <c:f>'Benefits 2'!$C$35:$F$36</c:f>
              <c:strCache>
                <c:ptCount val="4"/>
                <c:pt idx="0">
                  <c:v>No effect</c:v>
                </c:pt>
                <c:pt idx="1">
                  <c:v>Minimal effect</c:v>
                </c:pt>
                <c:pt idx="2">
                  <c:v>Moderate effect</c:v>
                </c:pt>
                <c:pt idx="3">
                  <c:v>Substantial effect</c:v>
                </c:pt>
              </c:strCache>
            </c:strRef>
          </c:cat>
          <c:val>
            <c:numRef>
              <c:f>'Benefits 2'!$C$38:$F$38</c:f>
              <c:numCache>
                <c:formatCode>General</c:formatCode>
                <c:ptCount val="4"/>
                <c:pt idx="0">
                  <c:v>9</c:v>
                </c:pt>
                <c:pt idx="1">
                  <c:v>12</c:v>
                </c:pt>
                <c:pt idx="2">
                  <c:v>25</c:v>
                </c:pt>
                <c:pt idx="3">
                  <c:v>4</c:v>
                </c:pt>
              </c:numCache>
            </c:numRef>
          </c:val>
        </c:ser>
        <c:ser>
          <c:idx val="2"/>
          <c:order val="2"/>
          <c:tx>
            <c:strRef>
              <c:f>'Benefits 2'!$B$39</c:f>
              <c:strCache>
                <c:ptCount val="1"/>
                <c:pt idx="0">
                  <c:v>Option 3</c:v>
                </c:pt>
              </c:strCache>
            </c:strRef>
          </c:tx>
          <c:invertIfNegative val="0"/>
          <c:cat>
            <c:strRef>
              <c:f>'Benefits 2'!$C$35:$F$36</c:f>
              <c:strCache>
                <c:ptCount val="4"/>
                <c:pt idx="0">
                  <c:v>No effect</c:v>
                </c:pt>
                <c:pt idx="1">
                  <c:v>Minimal effect</c:v>
                </c:pt>
                <c:pt idx="2">
                  <c:v>Moderate effect</c:v>
                </c:pt>
                <c:pt idx="3">
                  <c:v>Substantial effect</c:v>
                </c:pt>
              </c:strCache>
            </c:strRef>
          </c:cat>
          <c:val>
            <c:numRef>
              <c:f>'Benefits 2'!$C$39:$F$39</c:f>
              <c:numCache>
                <c:formatCode>General</c:formatCode>
                <c:ptCount val="4"/>
                <c:pt idx="0">
                  <c:v>10</c:v>
                </c:pt>
                <c:pt idx="1">
                  <c:v>13</c:v>
                </c:pt>
                <c:pt idx="2">
                  <c:v>18</c:v>
                </c:pt>
                <c:pt idx="3">
                  <c:v>8</c:v>
                </c:pt>
              </c:numCache>
            </c:numRef>
          </c:val>
        </c:ser>
        <c:ser>
          <c:idx val="3"/>
          <c:order val="3"/>
          <c:tx>
            <c:strRef>
              <c:f>'Benefits 2'!$B$40</c:f>
              <c:strCache>
                <c:ptCount val="1"/>
                <c:pt idx="0">
                  <c:v>Option 4</c:v>
                </c:pt>
              </c:strCache>
            </c:strRef>
          </c:tx>
          <c:invertIfNegative val="0"/>
          <c:cat>
            <c:strRef>
              <c:f>'Benefits 2'!$C$35:$F$36</c:f>
              <c:strCache>
                <c:ptCount val="4"/>
                <c:pt idx="0">
                  <c:v>No effect</c:v>
                </c:pt>
                <c:pt idx="1">
                  <c:v>Minimal effect</c:v>
                </c:pt>
                <c:pt idx="2">
                  <c:v>Moderate effect</c:v>
                </c:pt>
                <c:pt idx="3">
                  <c:v>Substantial effect</c:v>
                </c:pt>
              </c:strCache>
            </c:strRef>
          </c:cat>
          <c:val>
            <c:numRef>
              <c:f>'Benefits 2'!$C$40:$F$40</c:f>
              <c:numCache>
                <c:formatCode>General</c:formatCode>
                <c:ptCount val="4"/>
                <c:pt idx="0">
                  <c:v>21</c:v>
                </c:pt>
                <c:pt idx="1">
                  <c:v>12</c:v>
                </c:pt>
                <c:pt idx="2">
                  <c:v>6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822592"/>
        <c:axId val="115824128"/>
      </c:barChart>
      <c:catAx>
        <c:axId val="1158225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5824128"/>
        <c:crosses val="autoZero"/>
        <c:auto val="1"/>
        <c:lblAlgn val="ctr"/>
        <c:lblOffset val="100"/>
        <c:noMultiLvlLbl val="0"/>
      </c:catAx>
      <c:valAx>
        <c:axId val="115824128"/>
        <c:scaling>
          <c:orientation val="minMax"/>
          <c:max val="3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5822592"/>
        <c:crosses val="autoZero"/>
        <c:crossBetween val="between"/>
        <c:majorUnit val="10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'Benefits 2'!$B$44</c:f>
              <c:strCache>
                <c:ptCount val="1"/>
                <c:pt idx="0">
                  <c:v>Option 1</c:v>
                </c:pt>
              </c:strCache>
            </c:strRef>
          </c:tx>
          <c:invertIfNegative val="0"/>
          <c:cat>
            <c:strRef>
              <c:f>'Benefits 2'!$C$42:$F$43</c:f>
              <c:strCache>
                <c:ptCount val="4"/>
                <c:pt idx="0">
                  <c:v>No effect</c:v>
                </c:pt>
                <c:pt idx="1">
                  <c:v>Minimal effect</c:v>
                </c:pt>
                <c:pt idx="2">
                  <c:v>Moderate effect</c:v>
                </c:pt>
                <c:pt idx="3">
                  <c:v>Substantial effect</c:v>
                </c:pt>
              </c:strCache>
            </c:strRef>
          </c:cat>
          <c:val>
            <c:numRef>
              <c:f>'Benefits 2'!$C$44:$F$44</c:f>
              <c:numCache>
                <c:formatCode>General</c:formatCode>
                <c:ptCount val="4"/>
                <c:pt idx="0">
                  <c:v>8</c:v>
                </c:pt>
                <c:pt idx="1">
                  <c:v>22</c:v>
                </c:pt>
                <c:pt idx="2">
                  <c:v>18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'Benefits 2'!$B$45</c:f>
              <c:strCache>
                <c:ptCount val="1"/>
                <c:pt idx="0">
                  <c:v>Option 2</c:v>
                </c:pt>
              </c:strCache>
            </c:strRef>
          </c:tx>
          <c:invertIfNegative val="0"/>
          <c:cat>
            <c:strRef>
              <c:f>'Benefits 2'!$C$42:$F$43</c:f>
              <c:strCache>
                <c:ptCount val="4"/>
                <c:pt idx="0">
                  <c:v>No effect</c:v>
                </c:pt>
                <c:pt idx="1">
                  <c:v>Minimal effect</c:v>
                </c:pt>
                <c:pt idx="2">
                  <c:v>Moderate effect</c:v>
                </c:pt>
                <c:pt idx="3">
                  <c:v>Substantial effect</c:v>
                </c:pt>
              </c:strCache>
            </c:strRef>
          </c:cat>
          <c:val>
            <c:numRef>
              <c:f>'Benefits 2'!$C$45:$F$45</c:f>
              <c:numCache>
                <c:formatCode>General</c:formatCode>
                <c:ptCount val="4"/>
                <c:pt idx="0">
                  <c:v>10</c:v>
                </c:pt>
                <c:pt idx="1">
                  <c:v>8</c:v>
                </c:pt>
                <c:pt idx="2">
                  <c:v>24</c:v>
                </c:pt>
                <c:pt idx="3">
                  <c:v>7</c:v>
                </c:pt>
              </c:numCache>
            </c:numRef>
          </c:val>
        </c:ser>
        <c:ser>
          <c:idx val="2"/>
          <c:order val="2"/>
          <c:tx>
            <c:strRef>
              <c:f>'Benefits 2'!$B$46</c:f>
              <c:strCache>
                <c:ptCount val="1"/>
                <c:pt idx="0">
                  <c:v>Option 3</c:v>
                </c:pt>
              </c:strCache>
            </c:strRef>
          </c:tx>
          <c:invertIfNegative val="0"/>
          <c:cat>
            <c:strRef>
              <c:f>'Benefits 2'!$C$42:$F$43</c:f>
              <c:strCache>
                <c:ptCount val="4"/>
                <c:pt idx="0">
                  <c:v>No effect</c:v>
                </c:pt>
                <c:pt idx="1">
                  <c:v>Minimal effect</c:v>
                </c:pt>
                <c:pt idx="2">
                  <c:v>Moderate effect</c:v>
                </c:pt>
                <c:pt idx="3">
                  <c:v>Substantial effect</c:v>
                </c:pt>
              </c:strCache>
            </c:strRef>
          </c:cat>
          <c:val>
            <c:numRef>
              <c:f>'Benefits 2'!$C$46:$F$46</c:f>
              <c:numCache>
                <c:formatCode>General</c:formatCode>
                <c:ptCount val="4"/>
                <c:pt idx="0">
                  <c:v>12</c:v>
                </c:pt>
                <c:pt idx="1">
                  <c:v>9</c:v>
                </c:pt>
                <c:pt idx="2">
                  <c:v>19</c:v>
                </c:pt>
                <c:pt idx="3">
                  <c:v>7</c:v>
                </c:pt>
              </c:numCache>
            </c:numRef>
          </c:val>
        </c:ser>
        <c:ser>
          <c:idx val="3"/>
          <c:order val="3"/>
          <c:tx>
            <c:strRef>
              <c:f>'Benefits 2'!$B$47</c:f>
              <c:strCache>
                <c:ptCount val="1"/>
                <c:pt idx="0">
                  <c:v>Option 4</c:v>
                </c:pt>
              </c:strCache>
            </c:strRef>
          </c:tx>
          <c:invertIfNegative val="0"/>
          <c:cat>
            <c:strRef>
              <c:f>'Benefits 2'!$C$42:$F$43</c:f>
              <c:strCache>
                <c:ptCount val="4"/>
                <c:pt idx="0">
                  <c:v>No effect</c:v>
                </c:pt>
                <c:pt idx="1">
                  <c:v>Minimal effect</c:v>
                </c:pt>
                <c:pt idx="2">
                  <c:v>Moderate effect</c:v>
                </c:pt>
                <c:pt idx="3">
                  <c:v>Substantial effect</c:v>
                </c:pt>
              </c:strCache>
            </c:strRef>
          </c:cat>
          <c:val>
            <c:numRef>
              <c:f>'Benefits 2'!$C$47:$F$47</c:f>
              <c:numCache>
                <c:formatCode>General</c:formatCode>
                <c:ptCount val="4"/>
                <c:pt idx="0">
                  <c:v>15</c:v>
                </c:pt>
                <c:pt idx="1">
                  <c:v>3</c:v>
                </c:pt>
                <c:pt idx="2">
                  <c:v>10</c:v>
                </c:pt>
                <c:pt idx="3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843072"/>
        <c:axId val="115844608"/>
      </c:barChart>
      <c:catAx>
        <c:axId val="1158430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5844608"/>
        <c:crosses val="autoZero"/>
        <c:auto val="1"/>
        <c:lblAlgn val="ctr"/>
        <c:lblOffset val="100"/>
        <c:noMultiLvlLbl val="0"/>
      </c:catAx>
      <c:valAx>
        <c:axId val="115844608"/>
        <c:scaling>
          <c:orientation val="minMax"/>
          <c:max val="3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5843072"/>
        <c:crosses val="autoZero"/>
        <c:crossBetween val="between"/>
        <c:majorUnit val="10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321952494527396E-2"/>
          <c:y val="4.3438914027149313E-2"/>
          <c:w val="0.70981948573855702"/>
          <c:h val="0.714088074963480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'Benefits 2'!$B$51</c:f>
              <c:strCache>
                <c:ptCount val="1"/>
                <c:pt idx="0">
                  <c:v>Option 1</c:v>
                </c:pt>
              </c:strCache>
            </c:strRef>
          </c:tx>
          <c:invertIfNegative val="0"/>
          <c:cat>
            <c:strRef>
              <c:f>'Benefits 2'!$C$49:$F$50</c:f>
              <c:strCache>
                <c:ptCount val="4"/>
                <c:pt idx="0">
                  <c:v>No effect</c:v>
                </c:pt>
                <c:pt idx="1">
                  <c:v>Minimal effect</c:v>
                </c:pt>
                <c:pt idx="2">
                  <c:v>Moderate effect</c:v>
                </c:pt>
                <c:pt idx="3">
                  <c:v>Substantial effect</c:v>
                </c:pt>
              </c:strCache>
            </c:strRef>
          </c:cat>
          <c:val>
            <c:numRef>
              <c:f>'Benefits 2'!$C$51:$F$51</c:f>
              <c:numCache>
                <c:formatCode>General</c:formatCode>
                <c:ptCount val="4"/>
                <c:pt idx="0">
                  <c:v>6</c:v>
                </c:pt>
                <c:pt idx="1">
                  <c:v>22</c:v>
                </c:pt>
                <c:pt idx="2">
                  <c:v>22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'Benefits 2'!$B$52</c:f>
              <c:strCache>
                <c:ptCount val="1"/>
                <c:pt idx="0">
                  <c:v>Option 2</c:v>
                </c:pt>
              </c:strCache>
            </c:strRef>
          </c:tx>
          <c:invertIfNegative val="0"/>
          <c:cat>
            <c:strRef>
              <c:f>'Benefits 2'!$C$49:$F$50</c:f>
              <c:strCache>
                <c:ptCount val="4"/>
                <c:pt idx="0">
                  <c:v>No effect</c:v>
                </c:pt>
                <c:pt idx="1">
                  <c:v>Minimal effect</c:v>
                </c:pt>
                <c:pt idx="2">
                  <c:v>Moderate effect</c:v>
                </c:pt>
                <c:pt idx="3">
                  <c:v>Substantial effect</c:v>
                </c:pt>
              </c:strCache>
            </c:strRef>
          </c:cat>
          <c:val>
            <c:numRef>
              <c:f>'Benefits 2'!$C$52:$F$52</c:f>
              <c:numCache>
                <c:formatCode>General</c:formatCode>
                <c:ptCount val="4"/>
                <c:pt idx="0">
                  <c:v>5</c:v>
                </c:pt>
                <c:pt idx="1">
                  <c:v>12</c:v>
                </c:pt>
                <c:pt idx="2">
                  <c:v>28</c:v>
                </c:pt>
                <c:pt idx="3">
                  <c:v>6</c:v>
                </c:pt>
              </c:numCache>
            </c:numRef>
          </c:val>
        </c:ser>
        <c:ser>
          <c:idx val="2"/>
          <c:order val="2"/>
          <c:tx>
            <c:strRef>
              <c:f>'Benefits 2'!$B$53</c:f>
              <c:strCache>
                <c:ptCount val="1"/>
                <c:pt idx="0">
                  <c:v>Option 3</c:v>
                </c:pt>
              </c:strCache>
            </c:strRef>
          </c:tx>
          <c:invertIfNegative val="0"/>
          <c:cat>
            <c:strRef>
              <c:f>'Benefits 2'!$C$49:$F$50</c:f>
              <c:strCache>
                <c:ptCount val="4"/>
                <c:pt idx="0">
                  <c:v>No effect</c:v>
                </c:pt>
                <c:pt idx="1">
                  <c:v>Minimal effect</c:v>
                </c:pt>
                <c:pt idx="2">
                  <c:v>Moderate effect</c:v>
                </c:pt>
                <c:pt idx="3">
                  <c:v>Substantial effect</c:v>
                </c:pt>
              </c:strCache>
            </c:strRef>
          </c:cat>
          <c:val>
            <c:numRef>
              <c:f>'Benefits 2'!$C$53:$F$53</c:f>
              <c:numCache>
                <c:formatCode>General</c:formatCode>
                <c:ptCount val="4"/>
                <c:pt idx="0">
                  <c:v>12</c:v>
                </c:pt>
                <c:pt idx="1">
                  <c:v>12</c:v>
                </c:pt>
                <c:pt idx="2">
                  <c:v>18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'Benefits 2'!$B$54</c:f>
              <c:strCache>
                <c:ptCount val="1"/>
                <c:pt idx="0">
                  <c:v>Option 4</c:v>
                </c:pt>
              </c:strCache>
            </c:strRef>
          </c:tx>
          <c:invertIfNegative val="0"/>
          <c:cat>
            <c:strRef>
              <c:f>'Benefits 2'!$C$49:$F$50</c:f>
              <c:strCache>
                <c:ptCount val="4"/>
                <c:pt idx="0">
                  <c:v>No effect</c:v>
                </c:pt>
                <c:pt idx="1">
                  <c:v>Minimal effect</c:v>
                </c:pt>
                <c:pt idx="2">
                  <c:v>Moderate effect</c:v>
                </c:pt>
                <c:pt idx="3">
                  <c:v>Substantial effect</c:v>
                </c:pt>
              </c:strCache>
            </c:strRef>
          </c:cat>
          <c:val>
            <c:numRef>
              <c:f>'Benefits 2'!$C$54:$F$54</c:f>
              <c:numCache>
                <c:formatCode>General</c:formatCode>
                <c:ptCount val="4"/>
                <c:pt idx="0">
                  <c:v>17</c:v>
                </c:pt>
                <c:pt idx="1">
                  <c:v>6</c:v>
                </c:pt>
                <c:pt idx="2">
                  <c:v>12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266496"/>
        <c:axId val="116268032"/>
      </c:barChart>
      <c:catAx>
        <c:axId val="1162664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6268032"/>
        <c:crosses val="autoZero"/>
        <c:auto val="1"/>
        <c:lblAlgn val="ctr"/>
        <c:lblOffset val="100"/>
        <c:noMultiLvlLbl val="0"/>
      </c:catAx>
      <c:valAx>
        <c:axId val="116268032"/>
        <c:scaling>
          <c:orientation val="minMax"/>
          <c:max val="3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6266496"/>
        <c:crosses val="autoZero"/>
        <c:crossBetween val="between"/>
        <c:majorUnit val="10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Is there one option that you think is superior to the others?</a:t>
            </a:r>
          </a:p>
        </c:rich>
      </c:tx>
      <c:layout>
        <c:manualLayout>
          <c:xMode val="edge"/>
          <c:yMode val="edge"/>
          <c:x val="9.8541776027996519E-2"/>
          <c:y val="3.240740740740739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superior!$D$86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superior!$C$94:$C$101</c:f>
              <c:strCache>
                <c:ptCount val="8"/>
                <c:pt idx="0">
                  <c:v>Mix of all options</c:v>
                </c:pt>
                <c:pt idx="1">
                  <c:v>Options 1, 2 and 3</c:v>
                </c:pt>
                <c:pt idx="2">
                  <c:v>Option 4</c:v>
                </c:pt>
                <c:pt idx="3">
                  <c:v>Option 3</c:v>
                </c:pt>
                <c:pt idx="4">
                  <c:v>Options 2 and 3</c:v>
                </c:pt>
                <c:pt idx="5">
                  <c:v>Option 2</c:v>
                </c:pt>
                <c:pt idx="6">
                  <c:v>Options 1 and 2</c:v>
                </c:pt>
                <c:pt idx="7">
                  <c:v>Option 1</c:v>
                </c:pt>
              </c:strCache>
            </c:strRef>
          </c:cat>
          <c:val>
            <c:numRef>
              <c:f>superior!$D$94:$D$101</c:f>
              <c:numCache>
                <c:formatCode>General</c:formatCode>
                <c:ptCount val="8"/>
                <c:pt idx="0">
                  <c:v>1</c:v>
                </c:pt>
                <c:pt idx="1">
                  <c:v>3</c:v>
                </c:pt>
                <c:pt idx="2">
                  <c:v>0</c:v>
                </c:pt>
                <c:pt idx="3">
                  <c:v>7</c:v>
                </c:pt>
                <c:pt idx="4">
                  <c:v>4</c:v>
                </c:pt>
                <c:pt idx="5">
                  <c:v>18</c:v>
                </c:pt>
                <c:pt idx="6">
                  <c:v>4</c:v>
                </c:pt>
                <c:pt idx="7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6310400"/>
        <c:axId val="116311936"/>
      </c:barChart>
      <c:catAx>
        <c:axId val="116310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311936"/>
        <c:crosses val="autoZero"/>
        <c:auto val="1"/>
        <c:lblAlgn val="ctr"/>
        <c:lblOffset val="100"/>
        <c:noMultiLvlLbl val="0"/>
      </c:catAx>
      <c:valAx>
        <c:axId val="1163119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310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u="none" strike="noStrike" baseline="0">
                <a:effectLst/>
              </a:rPr>
              <a:t>Do you think any of these options are completely unacceptable?</a:t>
            </a:r>
            <a:r>
              <a:rPr lang="en-US" sz="1800" b="0" i="0" u="none" strike="noStrike" baseline="0"/>
              <a:t> </a:t>
            </a:r>
            <a:endParaRPr lang="en-US" sz="1800"/>
          </a:p>
        </c:rich>
      </c:tx>
      <c:layout>
        <c:manualLayout>
          <c:xMode val="edge"/>
          <c:yMode val="edge"/>
          <c:x val="9.8541776027996519E-2"/>
          <c:y val="3.240740740740739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superior!$B$67:$B$70</c:f>
              <c:strCache>
                <c:ptCount val="4"/>
                <c:pt idx="0">
                  <c:v>Option 4</c:v>
                </c:pt>
                <c:pt idx="1">
                  <c:v>Option 3</c:v>
                </c:pt>
                <c:pt idx="2">
                  <c:v>Option 2</c:v>
                </c:pt>
                <c:pt idx="3">
                  <c:v>Option 1</c:v>
                </c:pt>
              </c:strCache>
            </c:strRef>
          </c:cat>
          <c:val>
            <c:numRef>
              <c:f>superior!$C$67:$C$70</c:f>
              <c:numCache>
                <c:formatCode>General</c:formatCode>
                <c:ptCount val="4"/>
                <c:pt idx="0">
                  <c:v>44</c:v>
                </c:pt>
                <c:pt idx="1">
                  <c:v>14</c:v>
                </c:pt>
                <c:pt idx="2">
                  <c:v>2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8280448"/>
        <c:axId val="108294528"/>
      </c:barChart>
      <c:catAx>
        <c:axId val="1082804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294528"/>
        <c:crosses val="autoZero"/>
        <c:auto val="1"/>
        <c:lblAlgn val="ctr"/>
        <c:lblOffset val="100"/>
        <c:noMultiLvlLbl val="0"/>
      </c:catAx>
      <c:valAx>
        <c:axId val="1082945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280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CB876F0-2351-454B-BD07-12D7F7E2ECE2}" type="datetimeFigureOut">
              <a:rPr lang="en-US"/>
              <a:pPr>
                <a:defRPr/>
              </a:pPr>
              <a:t>17/04/2014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6C6DA0D-BCB9-45F4-84FC-760CA35E4E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371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F08A853-A246-452E-BE16-62E8D324FA23}" type="datetimeFigureOut">
              <a:rPr lang="en-US"/>
              <a:pPr>
                <a:defRPr/>
              </a:pPr>
              <a:t>17/04/2014</a:t>
            </a:fld>
            <a:endParaRPr lang="en-GB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4EB4BE4-8730-4192-A9C8-A240FCC9A4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1019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ADC75-508F-4245-9159-BBE7A77FFB1B}" type="datetimeFigureOut">
              <a:rPr lang="en-US"/>
              <a:pPr>
                <a:defRPr/>
              </a:pPr>
              <a:t>17/04/2014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45238-ED79-4BA4-9E7B-60587BCEB8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92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16A9E-865B-46AC-ADEA-F0F4D3837AA4}" type="datetimeFigureOut">
              <a:rPr lang="en-US"/>
              <a:pPr>
                <a:defRPr/>
              </a:pPr>
              <a:t>17/04/2014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A28FA-C67F-446E-AD5C-3FD728D5E1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7767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5BD04-52E1-4386-8024-23ABA5129630}" type="datetimeFigureOut">
              <a:rPr lang="en-US"/>
              <a:pPr>
                <a:defRPr/>
              </a:pPr>
              <a:t>17/04/2014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3FB4E-75DF-48D1-A12D-69A1429766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671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24B55-0E97-4ADD-9B01-172DCCC752BE}" type="datetimeFigureOut">
              <a:rPr lang="en-US"/>
              <a:pPr>
                <a:defRPr/>
              </a:pPr>
              <a:t>17/04/2014</a:t>
            </a:fld>
            <a:endParaRPr lang="en-GB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CCC1FDC-F8C7-44DC-8178-98A3BA32A2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3658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3487712-3D81-485A-AFFB-2241D198DCA7}" type="datetimeFigureOut">
              <a:rPr lang="en-US"/>
              <a:pPr>
                <a:defRPr/>
              </a:pPr>
              <a:t>17/04/2014</a:t>
            </a:fld>
            <a:endParaRPr lang="en-GB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F07A9EA-D98C-48B6-B4E4-A184E5B81E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149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2893463-8116-49AF-A56E-16601313BD62}" type="datetimeFigureOut">
              <a:rPr lang="en-US"/>
              <a:pPr>
                <a:defRPr/>
              </a:pPr>
              <a:t>17/04/2014</a:t>
            </a:fld>
            <a:endParaRPr lang="en-GB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C55B750-E234-46D0-84A4-2BA67958C6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97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1F670-2A16-4601-8831-56D9C9B3F938}" type="datetimeFigureOut">
              <a:rPr lang="en-US"/>
              <a:pPr>
                <a:defRPr/>
              </a:pPr>
              <a:t>17/04/2014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709C5-21CE-431F-AD85-D460AE83F3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520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78938-2458-4280-BA0C-0749E247EE96}" type="datetimeFigureOut">
              <a:rPr lang="en-US"/>
              <a:pPr>
                <a:defRPr/>
              </a:pPr>
              <a:t>17/04/2014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8789D51-7223-4B7A-B325-10E761CAAB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670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8C337-93E2-40A8-B05E-781239E9EFDF}" type="datetimeFigureOut">
              <a:rPr lang="en-US"/>
              <a:pPr>
                <a:defRPr/>
              </a:pPr>
              <a:t>17/04/2014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FFA0A-DE98-4B33-8E35-841A785969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403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538B4B6-6E6F-4066-B9A6-541091E7C679}" type="datetimeFigureOut">
              <a:rPr lang="en-US"/>
              <a:pPr>
                <a:defRPr/>
              </a:pPr>
              <a:t>17/04/2014</a:t>
            </a:fld>
            <a:endParaRPr lang="en-GB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834AAD54-6F63-4B8A-B4E3-279EA36EDE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9278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2D438F1-241B-40D1-8120-EAF6FD36BDD9}" type="datetimeFigureOut">
              <a:rPr lang="en-US"/>
              <a:pPr>
                <a:defRPr/>
              </a:pPr>
              <a:t>17/04/2014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D1E7EB2F-6778-4D8E-B093-177E59F0B3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0" r:id="rId6"/>
    <p:sldLayoutId id="2147483676" r:id="rId7"/>
    <p:sldLayoutId id="2147483669" r:id="rId8"/>
    <p:sldLayoutId id="2147483677" r:id="rId9"/>
    <p:sldLayoutId id="2147483668" r:id="rId10"/>
    <p:sldLayoutId id="214748367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9BBB5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8064A2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97-2003_Worksheet1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CRG Structure &amp; Function</a:t>
            </a:r>
            <a:endParaRPr lang="en-US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r>
              <a:rPr lang="en-GB" altLang="en-US" smtClean="0"/>
              <a:t>Responses to consultation on options for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mtClean="0"/>
              <a:t>Consultation			March 2014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85000" lnSpcReduction="20000"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600" dirty="0" smtClean="0"/>
              <a:t>We asked all Cochrane groups. We heard from:</a:t>
            </a:r>
            <a:br>
              <a:rPr lang="en-US" sz="3600" dirty="0" smtClean="0"/>
            </a:b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100" dirty="0" smtClean="0">
                <a:solidFill>
                  <a:schemeClr val="accent1"/>
                </a:solidFill>
              </a:rPr>
              <a:t>43/53 CRGs			</a:t>
            </a:r>
            <a:r>
              <a:rPr lang="en-US" sz="3100" dirty="0">
                <a:solidFill>
                  <a:schemeClr val="accent1"/>
                </a:solidFill>
              </a:rPr>
              <a:t>3</a:t>
            </a:r>
            <a:r>
              <a:rPr lang="en-US" sz="3100" dirty="0" smtClean="0">
                <a:solidFill>
                  <a:schemeClr val="accent1"/>
                </a:solidFill>
              </a:rPr>
              <a:t> </a:t>
            </a:r>
            <a:r>
              <a:rPr lang="en-US" sz="3100" dirty="0" err="1" smtClean="0">
                <a:solidFill>
                  <a:schemeClr val="accent1"/>
                </a:solidFill>
              </a:rPr>
              <a:t>Centres</a:t>
            </a:r>
            <a:r>
              <a:rPr lang="en-US" sz="3100" dirty="0" smtClean="0">
                <a:solidFill>
                  <a:schemeClr val="accent1"/>
                </a:solidFill>
              </a:rPr>
              <a:t> &amp; 1 Branch</a:t>
            </a:r>
            <a:endParaRPr lang="en-US" sz="3100" dirty="0">
              <a:solidFill>
                <a:schemeClr val="accent1"/>
              </a:solidFill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100" dirty="0" smtClean="0">
                <a:solidFill>
                  <a:schemeClr val="accent1"/>
                </a:solidFill>
              </a:rPr>
              <a:t>Methods Exec &amp; 4 MGs	Fields Exec &amp; 3 Fields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100" dirty="0" smtClean="0">
                <a:solidFill>
                  <a:schemeClr val="accent1"/>
                </a:solidFill>
              </a:rPr>
              <a:t>Consumers Exec		8 individuals</a:t>
            </a:r>
            <a:endParaRPr lang="en-US" dirty="0">
              <a:solidFill>
                <a:schemeClr val="accent1"/>
              </a:solidFill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600" dirty="0" smtClean="0"/>
              <a:t>Is change needed?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100" dirty="0" smtClean="0">
                <a:solidFill>
                  <a:srgbClr val="4F81BD"/>
                </a:solidFill>
              </a:rPr>
              <a:t>Responses from web form: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solidFill>
                  <a:srgbClr val="4F81BD"/>
                </a:solidFill>
              </a:rPr>
              <a:t>NO</a:t>
            </a:r>
            <a:r>
              <a:rPr lang="en-US" dirty="0">
                <a:solidFill>
                  <a:srgbClr val="4F81BD"/>
                </a:solidFill>
              </a:rPr>
              <a:t>			5 </a:t>
            </a:r>
            <a:r>
              <a:rPr lang="en-US" dirty="0" smtClean="0">
                <a:solidFill>
                  <a:srgbClr val="4F81BD"/>
                </a:solidFill>
              </a:rPr>
              <a:t>CRGs</a:t>
            </a:r>
            <a:endParaRPr lang="en-US" dirty="0">
              <a:solidFill>
                <a:srgbClr val="4F81BD"/>
              </a:solidFill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solidFill>
                  <a:srgbClr val="4F81BD"/>
                </a:solidFill>
              </a:rPr>
              <a:t>NEUTRAL		5 CRGs, 3 individuals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solidFill>
                  <a:srgbClr val="4F81BD"/>
                </a:solidFill>
              </a:rPr>
              <a:t>YES			26 CRGs, 10 other groups, 5 individuals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mtClean="0"/>
              <a:t>The options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mtClean="0"/>
              <a:t>Were they clear?</a:t>
            </a:r>
          </a:p>
          <a:p>
            <a:pPr marL="0" indent="0">
              <a:buFont typeface="Wingdings" pitchFamily="2" charset="2"/>
              <a:buNone/>
            </a:pPr>
            <a:endParaRPr lang="en-US" altLang="en-US" smtClean="0"/>
          </a:p>
          <a:p>
            <a:pPr marL="0" indent="0">
              <a:buFont typeface="Wingdings" pitchFamily="2" charset="2"/>
              <a:buNone/>
            </a:pPr>
            <a:endParaRPr lang="en-US" altLang="en-US" smtClean="0"/>
          </a:p>
        </p:txBody>
      </p:sp>
      <p:graphicFrame>
        <p:nvGraphicFramePr>
          <p:cNvPr id="16387" name="Chart 3"/>
          <p:cNvGraphicFramePr>
            <a:graphicFrameLocks/>
          </p:cNvGraphicFramePr>
          <p:nvPr/>
        </p:nvGraphicFramePr>
        <p:xfrm>
          <a:off x="704850" y="2154238"/>
          <a:ext cx="7446963" cy="420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r:id="rId4" imgW="7443861" imgH="4206605" progId="Excel.Chart.8">
                  <p:embed/>
                </p:oleObj>
              </mc:Choice>
              <mc:Fallback>
                <p:oleObj r:id="rId4" imgW="7443861" imgH="4206605" progId="Excel.Chart.8">
                  <p:embed/>
                  <p:pic>
                    <p:nvPicPr>
                      <p:cNvPr id="0" name="Char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" y="2154238"/>
                        <a:ext cx="7446963" cy="4205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mtClean="0"/>
              <a:t>The options: benefits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/>
        </p:nvGraphicFramePr>
        <p:xfrm>
          <a:off x="611560" y="1988840"/>
          <a:ext cx="7848872" cy="2126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411" name="TextBox 13"/>
          <p:cNvSpPr txBox="1">
            <a:spLocks noChangeArrowheads="1"/>
          </p:cNvSpPr>
          <p:nvPr/>
        </p:nvSpPr>
        <p:spPr bwMode="auto">
          <a:xfrm>
            <a:off x="684213" y="1557338"/>
            <a:ext cx="60483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altLang="en-US" sz="2400" b="1"/>
              <a:t>Global reach and shared working</a:t>
            </a:r>
            <a:r>
              <a:rPr lang="en-US" altLang="en-US" sz="2400"/>
              <a:t> </a:t>
            </a:r>
          </a:p>
        </p:txBody>
      </p:sp>
      <p:sp>
        <p:nvSpPr>
          <p:cNvPr id="17412" name="TextBox 16"/>
          <p:cNvSpPr txBox="1">
            <a:spLocks noChangeArrowheads="1"/>
          </p:cNvSpPr>
          <p:nvPr/>
        </p:nvSpPr>
        <p:spPr bwMode="auto">
          <a:xfrm>
            <a:off x="755650" y="4149725"/>
            <a:ext cx="60483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altLang="en-US" sz="2400" b="1"/>
              <a:t>Improved author experience</a:t>
            </a:r>
            <a:endParaRPr lang="en-US" altLang="en-US" sz="2400"/>
          </a:p>
        </p:txBody>
      </p:sp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683568" y="4553744"/>
          <a:ext cx="7776864" cy="2043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mtClean="0"/>
              <a:t>The options: benefits</a:t>
            </a:r>
          </a:p>
        </p:txBody>
      </p:sp>
      <p:sp>
        <p:nvSpPr>
          <p:cNvPr id="18434" name="TextBox 13"/>
          <p:cNvSpPr txBox="1">
            <a:spLocks noChangeArrowheads="1"/>
          </p:cNvSpPr>
          <p:nvPr/>
        </p:nvSpPr>
        <p:spPr bwMode="auto">
          <a:xfrm>
            <a:off x="684213" y="1557338"/>
            <a:ext cx="81359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altLang="en-US" sz="2400" b="1"/>
              <a:t>Improved opportunities for CRG members &amp; other contributors</a:t>
            </a:r>
          </a:p>
        </p:txBody>
      </p:sp>
      <p:sp>
        <p:nvSpPr>
          <p:cNvPr id="18435" name="TextBox 16"/>
          <p:cNvSpPr txBox="1">
            <a:spLocks noChangeArrowheads="1"/>
          </p:cNvSpPr>
          <p:nvPr/>
        </p:nvSpPr>
        <p:spPr bwMode="auto">
          <a:xfrm>
            <a:off x="755650" y="4149725"/>
            <a:ext cx="60483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altLang="en-US" sz="2400" b="1"/>
              <a:t>More efficient editorial process</a:t>
            </a:r>
            <a:endParaRPr lang="en-US" altLang="en-US" sz="2400"/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611560" y="2025650"/>
          <a:ext cx="7920880" cy="2123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683568" y="4581128"/>
          <a:ext cx="7848872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mtClean="0"/>
              <a:t>The options: benefits</a:t>
            </a:r>
          </a:p>
        </p:txBody>
      </p:sp>
      <p:sp>
        <p:nvSpPr>
          <p:cNvPr id="19458" name="TextBox 13"/>
          <p:cNvSpPr txBox="1">
            <a:spLocks noChangeArrowheads="1"/>
          </p:cNvSpPr>
          <p:nvPr/>
        </p:nvSpPr>
        <p:spPr bwMode="auto">
          <a:xfrm>
            <a:off x="684213" y="1557338"/>
            <a:ext cx="81359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altLang="en-US" sz="2400" b="1"/>
              <a:t>Improved quality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611560" y="2132856"/>
          <a:ext cx="8136904" cy="2195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mtClean="0"/>
              <a:t>The options: harms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mtClean="0"/>
              <a:t>Very many risks and harms identified across all options</a:t>
            </a:r>
          </a:p>
          <a:p>
            <a:pPr marL="0" indent="0">
              <a:buFont typeface="Wingdings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mtClean="0"/>
              <a:t>Preferred option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mtClean="0"/>
              <a:t>Unacceptable options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611560" y="1628800"/>
          <a:ext cx="770485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U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Media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Median">
    <a:fillStyleLst>
      <a:solidFill>
        <a:schemeClr val="phClr"/>
      </a:solidFill>
      <a:solidFill>
        <a:schemeClr val="phClr">
          <a:tint val="50000"/>
        </a:schemeClr>
      </a:solidFill>
      <a:solidFill>
        <a:schemeClr val="phClr"/>
      </a:soli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  <a:blipFill>
        <a:blip xmlns:r="http://schemas.openxmlformats.org/officeDocument/2006/relationships" r:embed="rId2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CEU Presentation Template</Template>
  <TotalTime>772</TotalTime>
  <Words>103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CEU Presentation Template</vt:lpstr>
      <vt:lpstr>Microsoft Excel Chart</vt:lpstr>
      <vt:lpstr>CRG Structure &amp; Function</vt:lpstr>
      <vt:lpstr>Consultation   March 2014</vt:lpstr>
      <vt:lpstr>The options</vt:lpstr>
      <vt:lpstr>The options: benefits</vt:lpstr>
      <vt:lpstr>The options: benefits</vt:lpstr>
      <vt:lpstr>The options: benefits</vt:lpstr>
      <vt:lpstr>The options: harms</vt:lpstr>
      <vt:lpstr>Preferred option</vt:lpstr>
      <vt:lpstr>Unacceptable options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Title</dc:title>
  <dc:creator>David</dc:creator>
  <cp:lastModifiedBy>Caroline</cp:lastModifiedBy>
  <cp:revision>56</cp:revision>
  <dcterms:created xsi:type="dcterms:W3CDTF">2011-03-24T11:50:07Z</dcterms:created>
  <dcterms:modified xsi:type="dcterms:W3CDTF">2014-04-17T16:11:14Z</dcterms:modified>
</cp:coreProperties>
</file>