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716" r:id="rId3"/>
    <p:sldId id="711" r:id="rId4"/>
    <p:sldId id="714" r:id="rId5"/>
    <p:sldId id="715" r:id="rId6"/>
    <p:sldId id="718" r:id="rId7"/>
    <p:sldId id="722" r:id="rId8"/>
    <p:sldId id="717" r:id="rId9"/>
    <p:sldId id="719" r:id="rId10"/>
    <p:sldId id="721" r:id="rId11"/>
    <p:sldId id="723" r:id="rId12"/>
    <p:sldId id="724" r:id="rId13"/>
    <p:sldId id="726" r:id="rId14"/>
    <p:sldId id="728" r:id="rId15"/>
    <p:sldId id="725" r:id="rId16"/>
    <p:sldId id="720" r:id="rId17"/>
    <p:sldId id="710" r:id="rId1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3DC"/>
    <a:srgbClr val="78BE20"/>
    <a:srgbClr val="898D8D"/>
    <a:srgbClr val="00B2A9"/>
    <a:srgbClr val="ED8B00"/>
    <a:srgbClr val="F3D03E"/>
    <a:srgbClr val="0033A0"/>
    <a:srgbClr val="00B2D3"/>
    <a:srgbClr val="000000"/>
    <a:srgbClr val="003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1" autoAdjust="0"/>
    <p:restoredTop sz="50000" autoAdjust="0"/>
  </p:normalViewPr>
  <p:slideViewPr>
    <p:cSldViewPr snapToGrid="0" snapToObjects="1">
      <p:cViewPr>
        <p:scale>
          <a:sx n="75" d="100"/>
          <a:sy n="75" d="100"/>
        </p:scale>
        <p:origin x="2104" y="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7A5707-C4EE-A645-A715-AB95D57DBA91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6E5706C-0F18-0D4D-816F-EBBB366F2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64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B69E32F-555A-4363-B840-9B13883BA53C}" type="datetimeFigureOut">
              <a:rPr lang="en-CA" smtClean="0"/>
              <a:pPr/>
              <a:t>2016-10-25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57D9047-80D4-4982-A992-13074D976FC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338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3791" y="519764"/>
            <a:ext cx="5817118" cy="2376966"/>
          </a:xfrm>
        </p:spPr>
        <p:txBody>
          <a:bodyPr wrap="square" lIns="0" tIns="0" rIns="0" bIns="0" anchor="b" anchorCtr="0">
            <a:normAutofit/>
          </a:bodyPr>
          <a:lstStyle>
            <a:lvl1pPr>
              <a:lnSpc>
                <a:spcPct val="80000"/>
              </a:lnSpc>
              <a:defRPr sz="3800" b="1" cap="all" spc="-10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791" y="2896730"/>
            <a:ext cx="5817118" cy="703782"/>
          </a:xfr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800" b="0" i="0" cap="all" spc="-1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uottawa_hor_wg9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291" y="6251048"/>
            <a:ext cx="1241100" cy="331951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042610" y="6441345"/>
            <a:ext cx="3417646" cy="15388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i="0" kern="1200" dirty="0" smtClean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www.ohri.ca</a:t>
            </a:r>
            <a:r>
              <a:rPr lang="en-US" sz="1000" dirty="0" smtClean="0"/>
              <a:t> </a:t>
            </a:r>
            <a:r>
              <a:rPr lang="en-US" sz="1000" baseline="0" dirty="0" smtClean="0"/>
              <a:t> |  </a:t>
            </a:r>
            <a:r>
              <a:rPr lang="en-US" sz="1000" dirty="0" smtClean="0"/>
              <a:t>Affiliated with  •  </a:t>
            </a:r>
            <a:r>
              <a:rPr lang="en-US" sz="1000" dirty="0" err="1" smtClean="0"/>
              <a:t>Affilié</a:t>
            </a:r>
            <a:r>
              <a:rPr lang="en-US" sz="1000" dirty="0" smtClean="0"/>
              <a:t> à</a:t>
            </a:r>
            <a:endParaRPr lang="en-US" sz="1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62730" y="4075200"/>
            <a:ext cx="3832585" cy="553998"/>
          </a:xfrm>
        </p:spPr>
        <p:txBody>
          <a:bodyPr tIns="0" anchor="b" anchorCtr="0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49902" y="4688182"/>
            <a:ext cx="3832585" cy="0"/>
          </a:xfrm>
          <a:prstGeom prst="line">
            <a:avLst/>
          </a:prstGeom>
          <a:ln>
            <a:solidFill>
              <a:srgbClr val="ED8B17"/>
            </a:solidFill>
          </a:ln>
          <a:effectLst>
            <a:outerShdw blurRad="40000" dist="20000" dir="5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62730" y="4756245"/>
            <a:ext cx="3832586" cy="553998"/>
          </a:xfrm>
        </p:spPr>
        <p:txBody>
          <a:bodyPr tIns="0" anchor="t" anchorCtr="0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222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450000"/>
            <a:ext cx="7772400" cy="72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2313" y="1314000"/>
            <a:ext cx="7772400" cy="5001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2313" y="1170002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599" y="6315654"/>
            <a:ext cx="708247" cy="488470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2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-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450000"/>
            <a:ext cx="7772400" cy="72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2313" y="1314000"/>
            <a:ext cx="3780000" cy="5001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2313" y="1170002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14713" y="1314000"/>
            <a:ext cx="3780000" cy="5001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599" y="6315654"/>
            <a:ext cx="708247" cy="488470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450000"/>
            <a:ext cx="7772400" cy="72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2313" y="1170002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59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599" y="6315654"/>
            <a:ext cx="708247" cy="488470"/>
          </a:xfrm>
          <a:prstGeom prst="rect">
            <a:avLst/>
          </a:prstGeom>
        </p:spPr>
        <p:txBody>
          <a:bodyPr vert="horz" lIns="91440" tIns="46800" rIns="91440" bIns="45720" rtlCol="0" anchor="ctr"/>
          <a:lstStyle>
            <a:lvl1pPr algn="r">
              <a:defRPr sz="1200" b="1" i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263DAB-C293-4A83-833F-63A9096F7E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3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3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4122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PTHeaderSlide1op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252519" cy="3717032"/>
          </a:xfrm>
          <a:prstGeom prst="rect">
            <a:avLst/>
          </a:prstGeom>
        </p:spPr>
      </p:pic>
      <p:pic>
        <p:nvPicPr>
          <p:cNvPr id="24" name="Picture 23" descr="OHRI-Logo3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7" y="116633"/>
            <a:ext cx="3456385" cy="1110322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i="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14282" y="1428736"/>
            <a:ext cx="8786874" cy="928694"/>
          </a:xfrm>
          <a:noFill/>
        </p:spPr>
        <p:txBody>
          <a:bodyPr anchor="b"/>
          <a:lstStyle>
            <a:lvl1pPr algn="ctr">
              <a:defRPr sz="4200" baseline="0">
                <a:solidFill>
                  <a:srgbClr val="6B6057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4786313"/>
            <a:ext cx="6357938" cy="1071562"/>
          </a:xfrm>
        </p:spPr>
        <p:txBody>
          <a:bodyPr>
            <a:normAutofit/>
          </a:bodyPr>
          <a:lstStyle>
            <a:lvl1pPr algn="ctr">
              <a:buFontTx/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</a:t>
            </a:r>
            <a:r>
              <a:rPr lang="fr-CA" dirty="0" err="1" smtClean="0"/>
              <a:t>text</a:t>
            </a:r>
            <a:endParaRPr lang="en-US" dirty="0"/>
          </a:p>
        </p:txBody>
      </p:sp>
      <p:pic>
        <p:nvPicPr>
          <p:cNvPr id="22" name="Picture 21" descr="OHRI-FooterWithURL300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168352" y="6260355"/>
            <a:ext cx="6012160" cy="5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16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486E-F0DD-4E0C-9DE0-46496EDCC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78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1"/>
          <p:cNvSpPr>
            <a:spLocks noGrp="1"/>
          </p:cNvSpPr>
          <p:nvPr>
            <p:ph type="title"/>
          </p:nvPr>
        </p:nvSpPr>
        <p:spPr>
          <a:xfrm>
            <a:off x="1043608" y="88893"/>
            <a:ext cx="7868824" cy="1035851"/>
          </a:xfrm>
          <a:prstGeom prst="rect">
            <a:avLst/>
          </a:prstGeom>
          <a:noFill/>
        </p:spPr>
        <p:txBody>
          <a:bodyPr vert="horz" anchor="t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67648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Subheadline 1 Content HEAR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14338" y="1054100"/>
            <a:ext cx="8316912" cy="4545013"/>
          </a:xfrm>
          <a:solidFill>
            <a:schemeClr val="tx1">
              <a:alpha val="50000"/>
            </a:schemeClr>
          </a:solidFill>
        </p:spPr>
        <p:txBody>
          <a:bodyPr/>
          <a:lstStyle>
            <a:lvl3pPr marL="376238" indent="-176213"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522288"/>
            <a:ext cx="8316912" cy="249237"/>
          </a:xfrm>
          <a:noFill/>
        </p:spPr>
        <p:txBody>
          <a:bodyPr tIns="0" bIns="0"/>
          <a:lstStyle>
            <a:lvl1pPr>
              <a:defRPr sz="18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2786063" y="6286500"/>
            <a:ext cx="2133600" cy="365125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fld id="{0B733256-7344-4EA1-9698-A83EDAAF4679}" type="datetimeFigureOut">
              <a:rPr lang="de-DE"/>
              <a:pPr/>
              <a:t>25.10.16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1143000" y="6286500"/>
            <a:ext cx="1571625" cy="365125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457200" y="6286500"/>
            <a:ext cx="5429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FD2D81-5455-4797-8B54-08628B554C3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19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999" y="551289"/>
            <a:ext cx="5532847" cy="5839885"/>
          </a:xfrm>
        </p:spPr>
        <p:txBody>
          <a:bodyPr/>
          <a:lstStyle>
            <a:lvl1pPr>
              <a:buClr>
                <a:srgbClr val="0033A0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599" y="6315654"/>
            <a:ext cx="708247" cy="488470"/>
          </a:xfrm>
          <a:prstGeom prst="rect">
            <a:avLst/>
          </a:prstGeom>
        </p:spPr>
        <p:txBody>
          <a:bodyPr vert="horz" lIns="91440" tIns="46800" rIns="91440" bIns="45720" rtlCol="0" anchor="ctr"/>
          <a:lstStyle>
            <a:lvl1pPr algn="r">
              <a:defRPr sz="1200" b="1" i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263DAB-C293-4A83-833F-63A9096F7E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600" y="551289"/>
            <a:ext cx="2494908" cy="2500536"/>
          </a:xfrm>
          <a:prstGeom prst="rect">
            <a:avLst/>
          </a:prstGeom>
        </p:spPr>
        <p:txBody>
          <a:bodyPr vert="horz" lIns="0" tIns="0" rIns="0" bIns="108000" rtlCol="0" anchor="b" anchorCtr="0">
            <a:normAutofit/>
          </a:bodyPr>
          <a:lstStyle>
            <a:lvl1pPr>
              <a:defRPr spc="-100"/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2436" y="3051827"/>
            <a:ext cx="2493963" cy="3252732"/>
          </a:xfrm>
        </p:spPr>
        <p:txBody>
          <a:bodyPr tIns="144000" anchor="t" anchorCtr="0">
            <a:normAutofit/>
          </a:bodyPr>
          <a:lstStyle>
            <a:lvl1pPr marL="270000" indent="-270000">
              <a:spcAft>
                <a:spcPts val="600"/>
              </a:spcAft>
              <a:buClrTx/>
              <a:buSzPct val="100000"/>
              <a:buFont typeface="Arial"/>
              <a:buChar char="•"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ADD BULLET POINTS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91600" y="3051825"/>
            <a:ext cx="2494908" cy="2"/>
          </a:xfrm>
          <a:prstGeom prst="line">
            <a:avLst/>
          </a:prstGeom>
          <a:ln>
            <a:solidFill>
              <a:srgbClr val="ED8B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16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- with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999" y="1049154"/>
            <a:ext cx="5532847" cy="5342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00B2A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600" y="551289"/>
            <a:ext cx="2494908" cy="2500536"/>
          </a:xfrm>
          <a:prstGeom prst="rect">
            <a:avLst/>
          </a:prstGeom>
        </p:spPr>
        <p:txBody>
          <a:bodyPr vert="horz" lIns="0" tIns="0" rIns="0" bIns="108000" rtlCol="0" anchor="b" anchorCtr="0">
            <a:normAutofit/>
          </a:bodyPr>
          <a:lstStyle>
            <a:lvl1pPr>
              <a:spcAft>
                <a:spcPts val="0"/>
              </a:spcAft>
              <a:defRPr spc="-1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2436" y="3051827"/>
            <a:ext cx="2493963" cy="3252732"/>
          </a:xfrm>
        </p:spPr>
        <p:txBody>
          <a:bodyPr tIns="144000" anchor="t" anchorCtr="0">
            <a:normAutofit/>
          </a:bodyPr>
          <a:lstStyle>
            <a:lvl1pPr marL="270000" indent="-270000">
              <a:spcAft>
                <a:spcPts val="600"/>
              </a:spcAft>
              <a:buClrTx/>
              <a:buSzPct val="100000"/>
              <a:buFont typeface="Arial"/>
              <a:buChar char="•"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BULLET POINTS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55988" y="546870"/>
            <a:ext cx="5532437" cy="323850"/>
          </a:xfrm>
        </p:spPr>
        <p:txBody>
          <a:bodyPr/>
          <a:lstStyle>
            <a:lvl1pPr marL="0" indent="0" algn="l">
              <a:buFontTx/>
              <a:buNone/>
              <a:defRPr b="1" cap="all">
                <a:solidFill>
                  <a:srgbClr val="0033A0"/>
                </a:solidFill>
              </a:defRPr>
            </a:lvl1pPr>
          </a:lstStyle>
          <a:p>
            <a:pPr lvl="0"/>
            <a:r>
              <a:rPr lang="en-US" dirty="0" smtClean="0"/>
              <a:t>Insert 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91600" y="3051825"/>
            <a:ext cx="2494908" cy="2"/>
          </a:xfrm>
          <a:prstGeom prst="line">
            <a:avLst/>
          </a:prstGeom>
          <a:ln>
            <a:solidFill>
              <a:srgbClr val="ED8B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280599" y="6315654"/>
            <a:ext cx="708247" cy="488470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0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- 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600" y="551289"/>
            <a:ext cx="2494908" cy="2500536"/>
          </a:xfrm>
          <a:prstGeom prst="rect">
            <a:avLst/>
          </a:prstGeom>
        </p:spPr>
        <p:txBody>
          <a:bodyPr vert="horz" lIns="0" tIns="0" rIns="0" bIns="108000" rtlCol="0" anchor="b" anchorCtr="0">
            <a:normAutofit/>
          </a:bodyPr>
          <a:lstStyle>
            <a:lvl1pPr>
              <a:spcAft>
                <a:spcPts val="0"/>
              </a:spcAft>
              <a:defRPr spc="-1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2436" y="3051827"/>
            <a:ext cx="2493963" cy="3252732"/>
          </a:xfrm>
        </p:spPr>
        <p:txBody>
          <a:bodyPr tIns="144000" anchor="t" anchorCtr="0">
            <a:normAutofit/>
          </a:bodyPr>
          <a:lstStyle>
            <a:lvl1pPr marL="270000" indent="-270000">
              <a:spcAft>
                <a:spcPts val="600"/>
              </a:spcAft>
              <a:buClrTx/>
              <a:buSzPct val="100000"/>
              <a:buFont typeface="Arial"/>
              <a:buChar char="•"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BULLET POINTS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91600" y="3051825"/>
            <a:ext cx="2494908" cy="2"/>
          </a:xfrm>
          <a:prstGeom prst="line">
            <a:avLst/>
          </a:prstGeom>
          <a:ln>
            <a:solidFill>
              <a:srgbClr val="ED8B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599" y="6315654"/>
            <a:ext cx="708247" cy="488470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2313" y="1314000"/>
            <a:ext cx="7772400" cy="45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uottawa_hor_wg9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829" y="6404561"/>
            <a:ext cx="946770" cy="253228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137243" y="6506185"/>
            <a:ext cx="2056643" cy="2029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rgbClr val="898D8D"/>
                </a:solidFill>
              </a:rPr>
              <a:t>Affiliated with  •  </a:t>
            </a:r>
            <a:r>
              <a:rPr lang="en-US" sz="900" dirty="0" err="1" smtClean="0">
                <a:solidFill>
                  <a:srgbClr val="898D8D"/>
                </a:solidFill>
              </a:rPr>
              <a:t>Affilié</a:t>
            </a:r>
            <a:r>
              <a:rPr lang="en-US" sz="900" dirty="0" smtClean="0">
                <a:solidFill>
                  <a:srgbClr val="898D8D"/>
                </a:solidFill>
              </a:rPr>
              <a:t> </a:t>
            </a:r>
            <a:r>
              <a:rPr lang="en-US" sz="900" dirty="0" err="1" smtClean="0">
                <a:solidFill>
                  <a:srgbClr val="898D8D"/>
                </a:solidFill>
              </a:rPr>
              <a:t>à</a:t>
            </a:r>
            <a:endParaRPr lang="en-US" sz="900" dirty="0">
              <a:solidFill>
                <a:srgbClr val="898D8D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450002"/>
            <a:ext cx="7772400" cy="72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 spc="-100">
                <a:solidFill>
                  <a:srgbClr val="0033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2313" y="1170002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599" y="6315654"/>
            <a:ext cx="708247" cy="488470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3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Logo - No li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2313" y="1314000"/>
            <a:ext cx="7772400" cy="45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uottawa_hor_wg9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829" y="6404561"/>
            <a:ext cx="946770" cy="25322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450002"/>
            <a:ext cx="7772400" cy="72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137243" y="6506185"/>
            <a:ext cx="2056643" cy="2029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rgbClr val="898D8D"/>
                </a:solidFill>
              </a:rPr>
              <a:t>Affiliated with  •  </a:t>
            </a:r>
            <a:r>
              <a:rPr lang="en-US" sz="900" dirty="0" err="1" smtClean="0">
                <a:solidFill>
                  <a:srgbClr val="898D8D"/>
                </a:solidFill>
              </a:rPr>
              <a:t>Affilié</a:t>
            </a:r>
            <a:r>
              <a:rPr lang="en-US" sz="900" dirty="0" smtClean="0">
                <a:solidFill>
                  <a:srgbClr val="898D8D"/>
                </a:solidFill>
              </a:rPr>
              <a:t> </a:t>
            </a:r>
            <a:r>
              <a:rPr lang="en-US" sz="900" dirty="0" err="1" smtClean="0">
                <a:solidFill>
                  <a:srgbClr val="898D8D"/>
                </a:solidFill>
              </a:rPr>
              <a:t>à</a:t>
            </a:r>
            <a:endParaRPr lang="en-US" sz="900" dirty="0">
              <a:solidFill>
                <a:srgbClr val="898D8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599" y="6315654"/>
            <a:ext cx="708247" cy="488470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- With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2312" y="1314000"/>
            <a:ext cx="3780000" cy="45477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uottawa_hor_wg9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829" y="6404561"/>
            <a:ext cx="946770" cy="25322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450002"/>
            <a:ext cx="7772400" cy="72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2313" y="1170002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14713" y="1317359"/>
            <a:ext cx="3780000" cy="4544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5137243" y="6506185"/>
            <a:ext cx="2056643" cy="2029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rgbClr val="898D8D"/>
                </a:solidFill>
              </a:rPr>
              <a:t>Affiliated with  •  </a:t>
            </a:r>
            <a:r>
              <a:rPr lang="en-US" sz="900" dirty="0" err="1" smtClean="0">
                <a:solidFill>
                  <a:srgbClr val="898D8D"/>
                </a:solidFill>
              </a:rPr>
              <a:t>Affilié</a:t>
            </a:r>
            <a:r>
              <a:rPr lang="en-US" sz="900" dirty="0" smtClean="0">
                <a:solidFill>
                  <a:srgbClr val="898D8D"/>
                </a:solidFill>
              </a:rPr>
              <a:t> </a:t>
            </a:r>
            <a:r>
              <a:rPr lang="en-US" sz="900" dirty="0" err="1" smtClean="0">
                <a:solidFill>
                  <a:srgbClr val="898D8D"/>
                </a:solidFill>
              </a:rPr>
              <a:t>à</a:t>
            </a:r>
            <a:endParaRPr lang="en-US" sz="900" dirty="0">
              <a:solidFill>
                <a:srgbClr val="89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9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ttawa_hor_wg9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829" y="6404561"/>
            <a:ext cx="946770" cy="25322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450002"/>
            <a:ext cx="7772400" cy="72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2313" y="1170002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137243" y="6506185"/>
            <a:ext cx="2056643" cy="2029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rgbClr val="898D8D"/>
                </a:solidFill>
              </a:rPr>
              <a:t>Affiliated with  •  </a:t>
            </a:r>
            <a:r>
              <a:rPr lang="en-US" sz="900" dirty="0" err="1" smtClean="0">
                <a:solidFill>
                  <a:srgbClr val="898D8D"/>
                </a:solidFill>
              </a:rPr>
              <a:t>Affilié</a:t>
            </a:r>
            <a:r>
              <a:rPr lang="en-US" sz="900" dirty="0" smtClean="0">
                <a:solidFill>
                  <a:srgbClr val="898D8D"/>
                </a:solidFill>
              </a:rPr>
              <a:t> </a:t>
            </a:r>
            <a:r>
              <a:rPr lang="en-US" sz="900" dirty="0" err="1" smtClean="0">
                <a:solidFill>
                  <a:srgbClr val="898D8D"/>
                </a:solidFill>
              </a:rPr>
              <a:t>à</a:t>
            </a:r>
            <a:endParaRPr lang="en-US" sz="900" dirty="0">
              <a:solidFill>
                <a:srgbClr val="898D8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599" y="6315654"/>
            <a:ext cx="708247" cy="488470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ttawa_hor_wg9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829" y="6404561"/>
            <a:ext cx="946770" cy="253228"/>
          </a:xfrm>
          <a:prstGeom prst="rect">
            <a:avLst/>
          </a:prstGeom>
        </p:spPr>
      </p:pic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137243" y="6506185"/>
            <a:ext cx="2056643" cy="2029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rgbClr val="898D8D"/>
                </a:solidFill>
              </a:rPr>
              <a:t>Affiliated with  •  </a:t>
            </a:r>
            <a:r>
              <a:rPr lang="en-US" sz="900" dirty="0" err="1" smtClean="0">
                <a:solidFill>
                  <a:srgbClr val="898D8D"/>
                </a:solidFill>
              </a:rPr>
              <a:t>Affilié</a:t>
            </a:r>
            <a:r>
              <a:rPr lang="en-US" sz="900" dirty="0" smtClean="0">
                <a:solidFill>
                  <a:srgbClr val="898D8D"/>
                </a:solidFill>
              </a:rPr>
              <a:t> </a:t>
            </a:r>
            <a:r>
              <a:rPr lang="en-US" sz="900" dirty="0" err="1" smtClean="0">
                <a:solidFill>
                  <a:srgbClr val="898D8D"/>
                </a:solidFill>
              </a:rPr>
              <a:t>à</a:t>
            </a:r>
            <a:endParaRPr lang="en-US" sz="900" dirty="0">
              <a:solidFill>
                <a:srgbClr val="898D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599" y="6315654"/>
            <a:ext cx="708247" cy="488470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3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1600" y="1139612"/>
            <a:ext cx="2494908" cy="8987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000" y="550800"/>
            <a:ext cx="5370116" cy="4517080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599" y="6315654"/>
            <a:ext cx="708247" cy="488470"/>
          </a:xfrm>
          <a:prstGeom prst="rect">
            <a:avLst/>
          </a:prstGeom>
        </p:spPr>
        <p:txBody>
          <a:bodyPr vert="horz" lIns="91440" tIns="46800" rIns="91440" bIns="45720" rtlCol="0" anchor="ctr"/>
          <a:lstStyle>
            <a:lvl1pPr algn="r">
              <a:defRPr sz="1200" b="1" i="0">
                <a:solidFill>
                  <a:srgbClr val="0033A0"/>
                </a:solidFill>
                <a:latin typeface="Arial"/>
                <a:cs typeface="Arial"/>
              </a:defRPr>
            </a:lvl1pPr>
          </a:lstStyle>
          <a:p>
            <a:fld id="{76263DAB-C293-4A83-833F-63A9096F7E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2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6" r:id="rId3"/>
    <p:sldLayoutId id="2147483667" r:id="rId4"/>
    <p:sldLayoutId id="2147483660" r:id="rId5"/>
    <p:sldLayoutId id="2147483670" r:id="rId6"/>
    <p:sldLayoutId id="2147483664" r:id="rId7"/>
    <p:sldLayoutId id="2147483663" r:id="rId8"/>
    <p:sldLayoutId id="2147483668" r:id="rId9"/>
    <p:sldLayoutId id="2147483651" r:id="rId10"/>
    <p:sldLayoutId id="2147483665" r:id="rId11"/>
    <p:sldLayoutId id="2147483662" r:id="rId12"/>
    <p:sldLayoutId id="2147483669" r:id="rId13"/>
    <p:sldLayoutId id="2147483682" r:id="rId14"/>
    <p:sldLayoutId id="2147483684" r:id="rId15"/>
    <p:sldLayoutId id="2147483685" r:id="rId16"/>
    <p:sldLayoutId id="2147483688" r:id="rId17"/>
    <p:sldLayoutId id="2147483689" r:id="rId18"/>
    <p:sldLayoutId id="2147483691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400" b="1" i="0" kern="1200" cap="all" spc="-1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88000" indent="-288000" algn="l" defTabSz="457200" rtl="0" eaLnBrk="1" latinLnBrk="0" hangingPunct="1">
        <a:spcBef>
          <a:spcPts val="0"/>
        </a:spcBef>
        <a:spcAft>
          <a:spcPts val="1200"/>
        </a:spcAft>
        <a:buClr>
          <a:srgbClr val="0033A0"/>
        </a:buClr>
        <a:buSzPct val="70000"/>
        <a:buFont typeface="Lucida Grande"/>
        <a:buChar char="▶"/>
        <a:defRPr sz="1800" b="0" i="0" kern="1200" spc="0">
          <a:solidFill>
            <a:schemeClr val="tx1"/>
          </a:solidFill>
          <a:latin typeface="Arial"/>
          <a:ea typeface="+mn-ea"/>
          <a:cs typeface="Arial"/>
        </a:defRPr>
      </a:lvl1pPr>
      <a:lvl2pPr marL="539750" indent="-216000" algn="l" defTabSz="457200" rtl="0" eaLnBrk="1" latinLnBrk="0" hangingPunct="1">
        <a:spcBef>
          <a:spcPts val="0"/>
        </a:spcBef>
        <a:spcAft>
          <a:spcPts val="1200"/>
        </a:spcAft>
        <a:buClr>
          <a:srgbClr val="00B2A9"/>
        </a:buClr>
        <a:buSzPct val="100000"/>
        <a:buFont typeface="Arial"/>
        <a:buChar char="•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1200"/>
        </a:spcAft>
        <a:buClr>
          <a:schemeClr val="tx2">
            <a:lumMod val="40000"/>
            <a:lumOff val="60000"/>
          </a:schemeClr>
        </a:buClr>
        <a:buFont typeface="Lucida Grande"/>
        <a:buChar char="-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1200"/>
        </a:spcAft>
        <a:buClrTx/>
        <a:buSzPct val="133000"/>
        <a:buFont typeface="Wingdings" charset="2"/>
        <a:buChar char="§"/>
        <a:defRPr sz="12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1200"/>
        </a:spcAft>
        <a:buClr>
          <a:schemeClr val="bg1">
            <a:lumMod val="75000"/>
          </a:schemeClr>
        </a:buClr>
        <a:buSzPct val="75000"/>
        <a:buFont typeface="Wingdings" charset="2"/>
        <a:buChar char="u"/>
        <a:defRPr sz="1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grimshaw@ohri.c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mailto:jgrimshaw@ohri.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KT for clinicians</a:t>
            </a:r>
            <a:endParaRPr lang="en-CA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i="1" dirty="0" smtClean="0">
              <a:solidFill>
                <a:srgbClr val="00B2A9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Jeremy </a:t>
            </a:r>
            <a:r>
              <a:rPr lang="en-US" dirty="0" err="1" smtClean="0"/>
              <a:t>grimshaw</a:t>
            </a:r>
            <a:endParaRPr lang="en-US" dirty="0" smtClean="0"/>
          </a:p>
          <a:p>
            <a:r>
              <a:rPr lang="en-US" dirty="0" smtClean="0"/>
              <a:t>Senior scientist and professor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25</a:t>
            </a:r>
            <a:r>
              <a:rPr lang="en-CA" baseline="30000" dirty="0" smtClean="0"/>
              <a:t>th</a:t>
            </a:r>
            <a:r>
              <a:rPr lang="en-CA" dirty="0" smtClean="0"/>
              <a:t> </a:t>
            </a:r>
            <a:r>
              <a:rPr lang="en-CA" dirty="0" err="1" smtClean="0"/>
              <a:t>oct</a:t>
            </a:r>
            <a:r>
              <a:rPr lang="en-CA" dirty="0" smtClean="0"/>
              <a:t> 2016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5246077" y="5519615"/>
            <a:ext cx="313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hlinkClick r:id="rId2"/>
              </a:rPr>
              <a:t>jgrimshaw@ohri.ca</a:t>
            </a:r>
            <a:endParaRPr lang="en-CA" dirty="0"/>
          </a:p>
          <a:p>
            <a:pPr algn="ctr"/>
            <a:r>
              <a:rPr lang="en-CA" dirty="0"/>
              <a:t>@</a:t>
            </a:r>
            <a:r>
              <a:rPr lang="en-CA" dirty="0" err="1" smtClean="0"/>
              <a:t>GrimshawJeremy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67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2313" y="1170002"/>
            <a:ext cx="7772400" cy="49960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Passive </a:t>
            </a:r>
            <a:r>
              <a:rPr lang="mr-IN" sz="2800" dirty="0" smtClean="0"/>
              <a:t>–</a:t>
            </a:r>
            <a:r>
              <a:rPr lang="en-US" sz="2800" dirty="0" smtClean="0"/>
              <a:t> evidence based systems and processes facilitate evidence based practice</a:t>
            </a:r>
          </a:p>
          <a:p>
            <a:pPr lvl="1"/>
            <a:r>
              <a:rPr lang="en-US" sz="2600" dirty="0" smtClean="0"/>
              <a:t>Examples </a:t>
            </a:r>
            <a:r>
              <a:rPr lang="mr-IN" sz="2600" dirty="0" smtClean="0"/>
              <a:t>–</a:t>
            </a:r>
            <a:r>
              <a:rPr lang="en-US" sz="2600" dirty="0" smtClean="0"/>
              <a:t> CDSS, test ordering sets, clinical pathways, decision aids</a:t>
            </a:r>
          </a:p>
          <a:p>
            <a:pPr lvl="1"/>
            <a:r>
              <a:rPr lang="en-US" sz="2600" dirty="0" smtClean="0"/>
              <a:t>Evidence needs </a:t>
            </a:r>
            <a:r>
              <a:rPr lang="mr-IN" sz="2600" dirty="0" smtClean="0"/>
              <a:t>–</a:t>
            </a:r>
            <a:r>
              <a:rPr lang="en-US" sz="2600" dirty="0" smtClean="0"/>
              <a:t> complete for specific problem</a:t>
            </a:r>
          </a:p>
          <a:p>
            <a:pPr lvl="1"/>
            <a:r>
              <a:rPr lang="en-US" sz="2600" dirty="0" smtClean="0"/>
              <a:t>Issues </a:t>
            </a:r>
            <a:r>
              <a:rPr lang="mr-IN" sz="2600" dirty="0" smtClean="0"/>
              <a:t>–</a:t>
            </a:r>
            <a:r>
              <a:rPr lang="en-US" sz="2600" dirty="0" smtClean="0"/>
              <a:t> often locally developed or </a:t>
            </a:r>
            <a:r>
              <a:rPr lang="en-US" sz="2600" dirty="0" err="1" smtClean="0"/>
              <a:t>contextualised</a:t>
            </a:r>
            <a:r>
              <a:rPr lang="en-US" sz="2600" dirty="0" smtClean="0"/>
              <a:t>, need to be incorporated into workflows, interventions have assumptions, requirements and limitations, good local reach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Within </a:t>
            </a:r>
            <a:r>
              <a:rPr lang="en-US" sz="3600" dirty="0" smtClean="0"/>
              <a:t>the </a:t>
            </a:r>
            <a:r>
              <a:rPr lang="en-US" sz="3600" dirty="0"/>
              <a:t>clinical </a:t>
            </a:r>
            <a:r>
              <a:rPr lang="en-US" sz="3600" dirty="0" smtClean="0"/>
              <a:t>encounter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2313" y="1314000"/>
            <a:ext cx="7772400" cy="4767486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Most professionals required to undertake professional development to maintain their accreditation</a:t>
            </a:r>
          </a:p>
          <a:p>
            <a:pPr lvl="1"/>
            <a:r>
              <a:rPr lang="en-US" sz="2600" dirty="0" smtClean="0"/>
              <a:t>Broad range of educational opportunities that evidence could be embedded in</a:t>
            </a:r>
          </a:p>
          <a:p>
            <a:pPr lvl="1"/>
            <a:r>
              <a:rPr lang="en-US" sz="2600" dirty="0" smtClean="0"/>
              <a:t>Clinicians often fail to </a:t>
            </a:r>
            <a:r>
              <a:rPr lang="en-US" sz="2600" dirty="0" err="1" smtClean="0"/>
              <a:t>recognise</a:t>
            </a:r>
            <a:r>
              <a:rPr lang="en-US" sz="2600" dirty="0" smtClean="0"/>
              <a:t> knowledge needs when engaging in educational activities, educational sessions often developed locally and non </a:t>
            </a:r>
            <a:r>
              <a:rPr lang="en-US" sz="2600" dirty="0" err="1" smtClean="0"/>
              <a:t>standardised</a:t>
            </a:r>
            <a:r>
              <a:rPr lang="en-US" sz="2600" dirty="0" smtClean="0"/>
              <a:t>, explicit use of robust evidence is often poor, many </a:t>
            </a:r>
            <a:r>
              <a:rPr lang="en-US" sz="2600" dirty="0"/>
              <a:t>educational providers (often sponsored by vested interests), </a:t>
            </a:r>
            <a:r>
              <a:rPr lang="en-US" sz="2600" dirty="0" smtClean="0"/>
              <a:t>reach of local activities limited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Within educational </a:t>
            </a:r>
            <a:r>
              <a:rPr lang="en-US" sz="3600" dirty="0" smtClean="0"/>
              <a:t>activities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Healthcare systems and </a:t>
            </a:r>
            <a:r>
              <a:rPr lang="en-US" sz="2800" dirty="0" err="1" smtClean="0"/>
              <a:t>organisations</a:t>
            </a:r>
            <a:r>
              <a:rPr lang="en-US" sz="2800" dirty="0" smtClean="0"/>
              <a:t> routinely engage in wide range of improvement processes </a:t>
            </a:r>
          </a:p>
          <a:p>
            <a:r>
              <a:rPr lang="en-US" sz="2800" dirty="0" smtClean="0"/>
              <a:t>Opportunities to promote robust evidence to </a:t>
            </a:r>
            <a:r>
              <a:rPr lang="en-US" sz="2800" dirty="0" err="1" smtClean="0"/>
              <a:t>prioritise</a:t>
            </a:r>
            <a:r>
              <a:rPr lang="en-US" sz="2800" dirty="0" smtClean="0"/>
              <a:t> improvement activities and inform development of evidence based systems and processes (</a:t>
            </a:r>
            <a:r>
              <a:rPr lang="en-US" sz="2800" dirty="0" err="1" smtClean="0"/>
              <a:t>eg</a:t>
            </a:r>
            <a:r>
              <a:rPr lang="en-US" sz="2800" dirty="0" smtClean="0"/>
              <a:t> Marguerite </a:t>
            </a:r>
            <a:r>
              <a:rPr lang="en-US" sz="2800" dirty="0" err="1" smtClean="0"/>
              <a:t>Koster’s</a:t>
            </a:r>
            <a:r>
              <a:rPr lang="en-US" sz="2800" dirty="0" smtClean="0"/>
              <a:t> </a:t>
            </a:r>
            <a:r>
              <a:rPr lang="en-US" sz="2800" dirty="0" smtClean="0"/>
              <a:t>great plenary presentation)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Within improvement activities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2313" y="1314000"/>
            <a:ext cx="8083020" cy="454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Issue is how Cochrane could support improvement activities?</a:t>
            </a:r>
          </a:p>
          <a:p>
            <a:r>
              <a:rPr lang="en-US" altLang="en-US" sz="2600" dirty="0" smtClean="0"/>
              <a:t>Increasing interest in guideline </a:t>
            </a:r>
            <a:r>
              <a:rPr lang="en-US" altLang="en-US" sz="2600" dirty="0" err="1" smtClean="0"/>
              <a:t>implementability</a:t>
            </a:r>
            <a:r>
              <a:rPr lang="en-US" altLang="en-US" sz="2600" dirty="0" smtClean="0"/>
              <a:t> that could be applied within (subset of) Cochrane reviews</a:t>
            </a:r>
          </a:p>
          <a:p>
            <a:pPr lvl="1"/>
            <a:r>
              <a:rPr lang="en-US" altLang="en-US" sz="2400" dirty="0" err="1" smtClean="0"/>
              <a:t>Behaviourally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specific language</a:t>
            </a:r>
          </a:p>
          <a:p>
            <a:pPr lvl="1"/>
            <a:r>
              <a:rPr lang="en-US" altLang="en-US" sz="2400" dirty="0"/>
              <a:t>Identification of potential barriers of recommendations</a:t>
            </a:r>
          </a:p>
          <a:p>
            <a:pPr lvl="1"/>
            <a:r>
              <a:rPr lang="en-US" altLang="en-US" sz="2400" dirty="0"/>
              <a:t>Identification of resource implications of recommendations</a:t>
            </a:r>
          </a:p>
          <a:p>
            <a:pPr lvl="1"/>
            <a:r>
              <a:rPr lang="en-US" altLang="en-US" sz="2400" dirty="0" smtClean="0"/>
              <a:t>Educational </a:t>
            </a:r>
            <a:r>
              <a:rPr lang="en-US" altLang="en-US" sz="2400" dirty="0"/>
              <a:t>tools</a:t>
            </a:r>
          </a:p>
          <a:p>
            <a:pPr lvl="1"/>
            <a:r>
              <a:rPr lang="en-US" altLang="en-US" sz="2400" dirty="0"/>
              <a:t>Practice support tools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Within improvement activities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2313" y="1314000"/>
            <a:ext cx="8032220" cy="454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Issue is how Cochrane could support improvement activities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Conduct reviews of the effectiveness of different governance, financial, delivery and implementation interventions</a:t>
            </a:r>
          </a:p>
          <a:p>
            <a:pPr lvl="1"/>
            <a:r>
              <a:rPr lang="en-US" sz="2600" dirty="0" smtClean="0"/>
              <a:t>Effective Practice and </a:t>
            </a:r>
            <a:r>
              <a:rPr lang="en-US" sz="2600" dirty="0" err="1" smtClean="0"/>
              <a:t>Organisation</a:t>
            </a:r>
            <a:r>
              <a:rPr lang="en-US" sz="2600" dirty="0" smtClean="0"/>
              <a:t> of Care group</a:t>
            </a:r>
          </a:p>
          <a:p>
            <a:pPr lvl="1"/>
            <a:r>
              <a:rPr lang="en-US" sz="2600" dirty="0" smtClean="0"/>
              <a:t>Consumers and Communication group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Within improvement activities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(So minded) clinicians often scan emerging research to keep abreast of development (although may not read beyond title or abstract!)</a:t>
            </a:r>
          </a:p>
          <a:p>
            <a:r>
              <a:rPr lang="en-US" sz="2800" dirty="0" smtClean="0"/>
              <a:t>Paper or e-tables of contents, alerts/reminders, secondary evidence resources (McMaster-PLUS), social media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Evidence grazing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 magic bullets</a:t>
            </a:r>
          </a:p>
          <a:p>
            <a:pPr lvl="1"/>
            <a:r>
              <a:rPr lang="en-US" sz="2400" dirty="0" smtClean="0"/>
              <a:t>Multiple channels</a:t>
            </a:r>
          </a:p>
          <a:p>
            <a:pPr lvl="1"/>
            <a:r>
              <a:rPr lang="en-US" sz="2400" dirty="0" smtClean="0"/>
              <a:t>Multiple products</a:t>
            </a:r>
          </a:p>
          <a:p>
            <a:pPr lvl="1"/>
            <a:r>
              <a:rPr lang="en-US" sz="2400" dirty="0" smtClean="0"/>
              <a:t>Multiple formats</a:t>
            </a:r>
          </a:p>
          <a:p>
            <a:pPr lvl="1"/>
            <a:r>
              <a:rPr lang="en-US" sz="2400" dirty="0" smtClean="0"/>
              <a:t>Multiple languages</a:t>
            </a:r>
          </a:p>
          <a:p>
            <a:pPr lvl="1"/>
            <a:endParaRPr lang="en-US" sz="2400" dirty="0"/>
          </a:p>
          <a:p>
            <a:r>
              <a:rPr lang="en-US" sz="2800" dirty="0"/>
              <a:t>Key issue is what Cochrane can do itself and what it can/should do with partners</a:t>
            </a:r>
          </a:p>
          <a:p>
            <a:endParaRPr lang="en-US" sz="26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Final considerations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pPr marL="0" indent="0" algn="ctr">
              <a:buNone/>
            </a:pPr>
            <a:r>
              <a:rPr lang="en-CA" sz="2800" dirty="0" smtClean="0">
                <a:hlinkClick r:id="rId2"/>
              </a:rPr>
              <a:t>jgrimshaw@ohri.ca</a:t>
            </a:r>
            <a:endParaRPr lang="en-CA" sz="2800" dirty="0" smtClean="0"/>
          </a:p>
          <a:p>
            <a:pPr marL="0" indent="0" algn="ctr">
              <a:buNone/>
            </a:pPr>
            <a:r>
              <a:rPr lang="en-CA" sz="2800" dirty="0" smtClean="0"/>
              <a:t>@</a:t>
            </a:r>
            <a:r>
              <a:rPr lang="en-CA" sz="2800" dirty="0" err="1" smtClean="0"/>
              <a:t>GrimshawJeremy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186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 eaLnBrk="1" hangingPunct="1">
              <a:spcBef>
                <a:spcPts val="500"/>
              </a:spcBef>
            </a:pPr>
            <a:r>
              <a:rPr lang="en-US" altLang="en-US" sz="2800" dirty="0" smtClean="0"/>
              <a:t>Consistent evidence of inappropriate care:</a:t>
            </a:r>
          </a:p>
          <a:p>
            <a:pPr marL="839788" lvl="1" indent="-495300" eaLnBrk="1" hangingPunct="1">
              <a:spcBef>
                <a:spcPts val="500"/>
              </a:spcBef>
            </a:pPr>
            <a:r>
              <a:rPr lang="en-US" altLang="en-US" sz="2800" dirty="0" smtClean="0"/>
              <a:t>30-40% patients do not get treatments of proven effectiveness</a:t>
            </a:r>
          </a:p>
          <a:p>
            <a:pPr marL="839788" lvl="1" indent="-495300" eaLnBrk="1" hangingPunct="1">
              <a:spcBef>
                <a:spcPts val="500"/>
              </a:spcBef>
            </a:pPr>
            <a:r>
              <a:rPr lang="en-US" altLang="en-US" sz="2800" dirty="0" smtClean="0"/>
              <a:t>20–25% patients get care that is not needed or potentially harmful</a:t>
            </a:r>
          </a:p>
          <a:p>
            <a:pPr marL="571500" indent="-571500" eaLnBrk="1" hangingPunct="1">
              <a:spcBef>
                <a:spcPts val="500"/>
              </a:spcBef>
            </a:pPr>
            <a:r>
              <a:rPr lang="en-US" altLang="en-US" sz="2800" dirty="0" smtClean="0"/>
              <a:t>Suggests that ensuring knowledge translation is a fundamental challenge for healthcare systems wanting to </a:t>
            </a:r>
            <a:r>
              <a:rPr lang="en-US" altLang="en-US" sz="2800" dirty="0" err="1" smtClean="0"/>
              <a:t>optimise</a:t>
            </a:r>
            <a:r>
              <a:rPr lang="en-US" altLang="en-US" sz="2800" dirty="0" smtClean="0"/>
              <a:t> care, outcomes and costs</a:t>
            </a:r>
          </a:p>
          <a:p>
            <a:pPr marL="571500" indent="-571500" algn="r" eaLnBrk="1" hangingPunct="1">
              <a:buFontTx/>
              <a:buNone/>
            </a:pPr>
            <a:r>
              <a:rPr lang="en-CA" altLang="en-US" sz="1300" dirty="0" smtClean="0"/>
              <a:t>Schuster, </a:t>
            </a:r>
            <a:r>
              <a:rPr lang="en-CA" altLang="en-US" sz="1300" dirty="0" err="1" smtClean="0"/>
              <a:t>McGlynn</a:t>
            </a:r>
            <a:r>
              <a:rPr lang="en-CA" altLang="en-US" sz="1300" dirty="0" smtClean="0"/>
              <a:t>, Brook (1998). </a:t>
            </a:r>
            <a:r>
              <a:rPr lang="en-CA" altLang="en-US" sz="1300" i="1" dirty="0" smtClean="0"/>
              <a:t>Milbank Memorial Quarterly</a:t>
            </a:r>
            <a:endParaRPr lang="en-CA" altLang="en-US" sz="1300" dirty="0" smtClean="0"/>
          </a:p>
          <a:p>
            <a:pPr marL="1131888" lvl="2" indent="-438150" algn="r" eaLnBrk="1" hangingPunct="1">
              <a:lnSpc>
                <a:spcPct val="110000"/>
              </a:lnSpc>
              <a:buFontTx/>
              <a:buNone/>
            </a:pPr>
            <a:r>
              <a:rPr lang="en-CA" altLang="en-US" sz="1300" dirty="0" err="1" smtClean="0"/>
              <a:t>Grol</a:t>
            </a:r>
            <a:r>
              <a:rPr lang="en-CA" altLang="en-US" sz="1300" dirty="0" smtClean="0"/>
              <a:t> R (2001). </a:t>
            </a:r>
            <a:r>
              <a:rPr lang="en-CA" altLang="en-US" sz="1300" i="1" dirty="0" smtClean="0"/>
              <a:t>Med Care</a:t>
            </a:r>
            <a:r>
              <a:rPr lang="en-CA" altLang="en-US" sz="1400" dirty="0" smtClean="0"/>
              <a:t>  </a:t>
            </a:r>
            <a:endParaRPr lang="en-US" altLang="en-US" sz="1400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Background</a:t>
            </a:r>
            <a:endParaRPr lang="en-CA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8995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Five key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What should be transferred?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To whom should research knowledge be transferred?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By whom should research knowledge be transferred?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How should research knowledge be transferred?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With what effect should research knowledge be transferred?</a:t>
            </a:r>
          </a:p>
          <a:p>
            <a:pPr lvl="1" algn="r" eaLnBrk="1" hangingPunct="1">
              <a:lnSpc>
                <a:spcPct val="90000"/>
              </a:lnSpc>
              <a:buFontTx/>
              <a:buNone/>
            </a:pPr>
            <a:endParaRPr lang="en-US" altLang="en-US" sz="1400" dirty="0"/>
          </a:p>
          <a:p>
            <a:pPr lvl="1" algn="r" eaLnBrk="1" hangingPunct="1">
              <a:lnSpc>
                <a:spcPct val="90000"/>
              </a:lnSpc>
              <a:buFontTx/>
              <a:buNone/>
            </a:pPr>
            <a:r>
              <a:rPr lang="en-US" altLang="en-US" sz="1300" dirty="0" err="1"/>
              <a:t>Lavis</a:t>
            </a:r>
            <a:r>
              <a:rPr lang="en-US" altLang="en-US" sz="1300" dirty="0"/>
              <a:t> JN, Robertson D, Woodside JN, </a:t>
            </a:r>
            <a:r>
              <a:rPr lang="en-US" altLang="en-US" sz="1300" dirty="0" err="1"/>
              <a:t>Mcleod</a:t>
            </a:r>
            <a:r>
              <a:rPr lang="en-US" altLang="en-US" sz="1300" dirty="0"/>
              <a:t> CB, Abelson J (2003) </a:t>
            </a:r>
            <a:r>
              <a:rPr lang="en-US" altLang="en-US" sz="1300" i="1" dirty="0"/>
              <a:t>Milbank Quarterly</a:t>
            </a:r>
            <a:endParaRPr lang="en-US" altLang="en-US" sz="1300" dirty="0"/>
          </a:p>
          <a:p>
            <a:pPr eaLnBrk="1" hangingPunct="1">
              <a:lnSpc>
                <a:spcPct val="90000"/>
              </a:lnSpc>
            </a:pPr>
            <a:endParaRPr lang="en-CA" altLang="en-US" sz="13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KT key concepts</a:t>
            </a:r>
            <a:endParaRPr lang="en-CA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831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71850" y="1314000"/>
            <a:ext cx="8612658" cy="49261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What </a:t>
            </a:r>
            <a:r>
              <a:rPr lang="en-US" altLang="en-US" sz="2800" dirty="0"/>
              <a:t>should be transferred</a:t>
            </a:r>
            <a:r>
              <a:rPr lang="en-US" altLang="en-US" sz="2800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tx2"/>
                </a:solidFill>
              </a:rPr>
              <a:t>Cochrane evidence</a:t>
            </a:r>
            <a:endParaRPr lang="en-US" altLang="en-US" sz="26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To whom should research knowledge be transferred</a:t>
            </a:r>
            <a:r>
              <a:rPr lang="en-US" altLang="en-US" sz="2800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tx2"/>
                </a:solidFill>
              </a:rPr>
              <a:t>Healthcare professionals (physicians, nurses, physios)</a:t>
            </a:r>
            <a:endParaRPr lang="en-US" altLang="en-US" sz="26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By whom should research knowledge be transferred</a:t>
            </a:r>
            <a:r>
              <a:rPr lang="en-US" altLang="en-US" sz="2800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tx2"/>
                </a:solidFill>
              </a:rPr>
              <a:t>Cochrane (and partners)</a:t>
            </a:r>
            <a:endParaRPr lang="en-US" altLang="en-US" sz="26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How should research knowledge be transferred</a:t>
            </a:r>
            <a:r>
              <a:rPr lang="en-US" altLang="en-US" sz="2800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tx2"/>
                </a:solidFill>
              </a:rPr>
              <a:t>$50 million dollar question</a:t>
            </a:r>
            <a:endParaRPr lang="en-US" altLang="en-US" sz="26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With what effect should research knowledge be transferred</a:t>
            </a:r>
            <a:r>
              <a:rPr lang="en-US" altLang="en-US" sz="2800" dirty="0" smtClean="0"/>
              <a:t>?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  <a:latin typeface=""/>
              </a:rPr>
              <a:t>decisions about health and health care </a:t>
            </a:r>
            <a:r>
              <a:rPr lang="en-US" sz="2800" i="1" dirty="0" smtClean="0">
                <a:solidFill>
                  <a:schemeClr val="tx2"/>
                </a:solidFill>
                <a:latin typeface=""/>
              </a:rPr>
              <a:t>are informed </a:t>
            </a:r>
            <a:r>
              <a:rPr lang="en-US" sz="2800" i="1" dirty="0">
                <a:solidFill>
                  <a:schemeClr val="tx2"/>
                </a:solidFill>
                <a:latin typeface=""/>
              </a:rPr>
              <a:t>by high-quality, relevant and up-to-date synthesized research evidence</a:t>
            </a:r>
            <a:endParaRPr lang="en-US" altLang="en-US" sz="2800" i="1" dirty="0">
              <a:solidFill>
                <a:schemeClr val="tx2"/>
              </a:solidFill>
            </a:endParaRPr>
          </a:p>
          <a:p>
            <a:pPr lvl="1" algn="r" eaLnBrk="1" hangingPunct="1">
              <a:lnSpc>
                <a:spcPct val="90000"/>
              </a:lnSpc>
              <a:buFontTx/>
              <a:buNone/>
            </a:pPr>
            <a:endParaRPr lang="en-US" altLang="en-US" sz="1400" dirty="0"/>
          </a:p>
          <a:p>
            <a:pPr lvl="1" algn="r" eaLnBrk="1" hangingPunct="1">
              <a:lnSpc>
                <a:spcPct val="90000"/>
              </a:lnSpc>
              <a:buFontTx/>
              <a:buNone/>
            </a:pPr>
            <a:r>
              <a:rPr lang="en-US" altLang="en-US" sz="1300" dirty="0" err="1"/>
              <a:t>Lavis</a:t>
            </a:r>
            <a:r>
              <a:rPr lang="en-US" altLang="en-US" sz="1300" dirty="0"/>
              <a:t> JN, Robertson D, Woodside JN, </a:t>
            </a:r>
            <a:r>
              <a:rPr lang="en-US" altLang="en-US" sz="1300" dirty="0" err="1"/>
              <a:t>Mcleod</a:t>
            </a:r>
            <a:r>
              <a:rPr lang="en-US" altLang="en-US" sz="1300" dirty="0"/>
              <a:t> CB, Abelson J (2003) </a:t>
            </a:r>
            <a:r>
              <a:rPr lang="en-US" altLang="en-US" sz="1300" i="1" dirty="0"/>
              <a:t>Milbank Quarterly</a:t>
            </a:r>
            <a:endParaRPr lang="en-US" altLang="en-US" sz="1300" dirty="0"/>
          </a:p>
          <a:p>
            <a:pPr eaLnBrk="1" hangingPunct="1">
              <a:lnSpc>
                <a:spcPct val="90000"/>
              </a:lnSpc>
            </a:pPr>
            <a:endParaRPr lang="en-CA" altLang="en-US" sz="13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KT key concepts</a:t>
            </a:r>
            <a:endParaRPr lang="en-CA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31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23750" lvl="1" indent="0">
                  <a:buNone/>
                </a:pPr>
                <a:r>
                  <a:rPr lang="en-US" sz="2800" i="1" dirty="0" smtClean="0">
                    <a:latin typeface=""/>
                  </a:rPr>
                  <a:t>‘decisions </a:t>
                </a:r>
                <a:r>
                  <a:rPr lang="en-US" sz="2800" i="1" dirty="0">
                    <a:latin typeface=""/>
                  </a:rPr>
                  <a:t>about health and health care </a:t>
                </a:r>
                <a:r>
                  <a:rPr lang="en-US" sz="2800" i="1" dirty="0" smtClean="0">
                    <a:latin typeface=""/>
                  </a:rPr>
                  <a:t>are informed </a:t>
                </a:r>
                <a:r>
                  <a:rPr lang="en-US" sz="2800" i="1" dirty="0">
                    <a:latin typeface=""/>
                  </a:rPr>
                  <a:t>by high-quality, relevant and up-to-date synthesized research </a:t>
                </a:r>
                <a:r>
                  <a:rPr lang="en-US" sz="2800" i="1" dirty="0" smtClean="0">
                    <a:latin typeface=""/>
                  </a:rPr>
                  <a:t>evidence’</a:t>
                </a:r>
              </a:p>
              <a:p>
                <a:r>
                  <a:rPr lang="en-US" altLang="en-US" sz="3000" dirty="0" smtClean="0"/>
                  <a:t>Decisions </a:t>
                </a:r>
                <a14:m>
                  <m:oMath xmlns:m="http://schemas.openxmlformats.org/officeDocument/2006/math">
                    <m:r>
                      <a:rPr lang="en-US" altLang="en-US" sz="3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altLang="en-US" sz="3000" dirty="0" smtClean="0"/>
                  <a:t> Behaviour</a:t>
                </a:r>
              </a:p>
              <a:p>
                <a:r>
                  <a:rPr lang="en-US" altLang="en-US" sz="3000" dirty="0" smtClean="0"/>
                  <a:t>Many non knowledge factors influence </a:t>
                </a:r>
                <a:r>
                  <a:rPr lang="en-US" altLang="en-US" sz="3000" dirty="0" err="1" smtClean="0"/>
                  <a:t>behaviours</a:t>
                </a:r>
                <a:endParaRPr lang="en-US" altLang="en-US" sz="3000" dirty="0" smtClean="0"/>
              </a:p>
              <a:p>
                <a:r>
                  <a:rPr lang="en-US" altLang="en-US" sz="3000" dirty="0" smtClean="0"/>
                  <a:t>Common KT failures occur despite good or adequate clinician knowledge </a:t>
                </a:r>
                <a:endParaRPr lang="en-US" altLang="en-US" sz="3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39" t="-1477" r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2" y="450002"/>
            <a:ext cx="8421687" cy="7200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With what effect should research knowledge be transferred</a:t>
            </a:r>
            <a:r>
              <a:rPr lang="en-US" altLang="en-US" sz="3200" dirty="0" smtClean="0"/>
              <a:t>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922" y="450000"/>
            <a:ext cx="8421077" cy="720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Theoretical domains framework</a:t>
            </a: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85056" y="1412875"/>
            <a:ext cx="3853543" cy="51117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Knowledge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Skills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Social/professional role and identity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Beliefs about </a:t>
            </a:r>
            <a:r>
              <a:rPr lang="en-US" sz="2400" dirty="0" smtClean="0"/>
              <a:t>capabilities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Beliefs about consequences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Motivation and goals</a:t>
            </a:r>
            <a:endParaRPr lang="en-US" sz="2400" dirty="0"/>
          </a:p>
          <a:p>
            <a:endParaRPr lang="en-CA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00880" y="1412875"/>
            <a:ext cx="4643120" cy="49688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Memory</a:t>
            </a:r>
            <a:r>
              <a:rPr lang="en-US" sz="2400" dirty="0"/>
              <a:t>, attention and decision processes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Environmental context and resources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Social influences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Emotional regulation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Behavioural</a:t>
            </a:r>
            <a:r>
              <a:rPr lang="en-US" sz="2400" dirty="0"/>
              <a:t> </a:t>
            </a:r>
            <a:r>
              <a:rPr lang="en-US" sz="2400" dirty="0" smtClean="0"/>
              <a:t>regulation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Nature of the </a:t>
            </a:r>
            <a:r>
              <a:rPr lang="en-US" sz="2400" dirty="0" err="1" smtClean="0"/>
              <a:t>behaviour</a:t>
            </a: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67665" y="5671751"/>
            <a:ext cx="5115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Michie</a:t>
            </a:r>
            <a:r>
              <a:rPr lang="en-US" sz="1600" dirty="0" smtClean="0"/>
              <a:t> (2005) Quality and Safety in Healthcare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05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Many effective strategies:</a:t>
            </a:r>
          </a:p>
          <a:p>
            <a:pPr lvl="1"/>
            <a:r>
              <a:rPr lang="en-US" sz="2600" dirty="0" smtClean="0"/>
              <a:t>Audit and feedback</a:t>
            </a:r>
          </a:p>
          <a:p>
            <a:pPr lvl="1"/>
            <a:r>
              <a:rPr lang="en-US" sz="2600" dirty="0" smtClean="0"/>
              <a:t>Educational outreach</a:t>
            </a:r>
          </a:p>
          <a:p>
            <a:pPr lvl="1"/>
            <a:r>
              <a:rPr lang="en-US" sz="2600" dirty="0" smtClean="0"/>
              <a:t>Reminders</a:t>
            </a:r>
          </a:p>
          <a:p>
            <a:r>
              <a:rPr lang="en-US" sz="2800" dirty="0" smtClean="0"/>
              <a:t>Cochrane has limited (if any) capacity to deliver these at scale (local healthcare responsibility)</a:t>
            </a:r>
          </a:p>
          <a:p>
            <a:r>
              <a:rPr lang="en-US" sz="2800" dirty="0" smtClean="0"/>
              <a:t>What can/should Cochrane do to promote KT for clinicians?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Changing </a:t>
            </a:r>
            <a:r>
              <a:rPr lang="en-US" sz="3600" dirty="0" smtClean="0"/>
              <a:t>clinician </a:t>
            </a:r>
            <a:r>
              <a:rPr lang="en-US" sz="3600" dirty="0" err="1" smtClean="0"/>
              <a:t>behaviour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Within (or around) the clinical encounter</a:t>
            </a:r>
          </a:p>
          <a:p>
            <a:r>
              <a:rPr lang="en-US" sz="2800" dirty="0" smtClean="0"/>
              <a:t>Within educational activities</a:t>
            </a:r>
          </a:p>
          <a:p>
            <a:r>
              <a:rPr lang="en-US" sz="2800" dirty="0" smtClean="0"/>
              <a:t>Within improvement activities</a:t>
            </a:r>
          </a:p>
          <a:p>
            <a:r>
              <a:rPr lang="en-US" sz="2800" dirty="0" smtClean="0"/>
              <a:t>Evidence grazing</a:t>
            </a:r>
          </a:p>
          <a:p>
            <a:endParaRPr lang="en-US" sz="2800" dirty="0"/>
          </a:p>
          <a:p>
            <a:pPr marL="0" indent="0" algn="r">
              <a:buNone/>
            </a:pPr>
            <a:r>
              <a:rPr lang="en-US" sz="1600" dirty="0" smtClean="0"/>
              <a:t>Adapted from Grimshaw and Eccles (2001)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4 scenarios for KT of </a:t>
            </a:r>
            <a:r>
              <a:rPr lang="en-US" sz="3600" dirty="0" err="1" smtClean="0"/>
              <a:t>cochrane</a:t>
            </a:r>
            <a:r>
              <a:rPr lang="en-US" sz="3600" dirty="0" smtClean="0"/>
              <a:t> evidence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Active </a:t>
            </a:r>
            <a:r>
              <a:rPr lang="mr-IN" sz="2800" dirty="0" smtClean="0"/>
              <a:t>–</a:t>
            </a:r>
            <a:r>
              <a:rPr lang="en-US" sz="2800" dirty="0" smtClean="0"/>
              <a:t> clinician seeks evidence</a:t>
            </a:r>
          </a:p>
          <a:p>
            <a:pPr lvl="1"/>
            <a:r>
              <a:rPr lang="en-US" sz="2800" dirty="0"/>
              <a:t>‘Just in time’ </a:t>
            </a:r>
            <a:r>
              <a:rPr lang="en-US" sz="2800" dirty="0" smtClean="0"/>
              <a:t>evidence (</a:t>
            </a:r>
            <a:r>
              <a:rPr lang="en-US" sz="2800" dirty="0"/>
              <a:t>c</a:t>
            </a:r>
            <a:r>
              <a:rPr lang="en-US" sz="2800" dirty="0" smtClean="0"/>
              <a:t>lassic evidence based medicine)</a:t>
            </a:r>
          </a:p>
          <a:p>
            <a:pPr lvl="1"/>
            <a:r>
              <a:rPr lang="en-US" sz="2600" dirty="0" smtClean="0"/>
              <a:t>Evidence </a:t>
            </a:r>
            <a:r>
              <a:rPr lang="en-US" sz="2600" dirty="0"/>
              <a:t>needs </a:t>
            </a:r>
            <a:r>
              <a:rPr lang="mr-IN" sz="2600" dirty="0"/>
              <a:t>–</a:t>
            </a:r>
            <a:r>
              <a:rPr lang="en-US" sz="2600" dirty="0"/>
              <a:t> easy and rapid access, </a:t>
            </a:r>
            <a:r>
              <a:rPr lang="en-US" sz="2600" dirty="0" smtClean="0"/>
              <a:t>aggregated to clinical problem, comprehensive</a:t>
            </a:r>
            <a:r>
              <a:rPr lang="en-US" sz="2600" dirty="0"/>
              <a:t>, broad based (beyond effectiveness)</a:t>
            </a:r>
          </a:p>
          <a:p>
            <a:pPr lvl="1"/>
            <a:r>
              <a:rPr lang="en-US" sz="2600" dirty="0" smtClean="0"/>
              <a:t>Issues </a:t>
            </a:r>
            <a:r>
              <a:rPr lang="mr-IN" sz="2600" dirty="0" smtClean="0"/>
              <a:t>–</a:t>
            </a:r>
            <a:r>
              <a:rPr lang="en-US" sz="2600" dirty="0" smtClean="0"/>
              <a:t> clinicians only </a:t>
            </a:r>
            <a:r>
              <a:rPr lang="en-US" sz="2600" dirty="0" err="1" smtClean="0"/>
              <a:t>recognise</a:t>
            </a:r>
            <a:r>
              <a:rPr lang="en-US" sz="2600" dirty="0" smtClean="0"/>
              <a:t> and pursue a minority of their evidentiary needs, time pressures, limited reach (within/across clinicians)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Within </a:t>
            </a:r>
            <a:r>
              <a:rPr lang="en-US" sz="3600" dirty="0" smtClean="0"/>
              <a:t>the </a:t>
            </a:r>
            <a:r>
              <a:rPr lang="en-US" sz="3600" dirty="0"/>
              <a:t>clinical </a:t>
            </a:r>
            <a:r>
              <a:rPr lang="en-US" sz="3600" dirty="0" smtClean="0"/>
              <a:t>encounter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606164"/>
      </a:dk1>
      <a:lt1>
        <a:sysClr val="window" lastClr="FFFFFF"/>
      </a:lt1>
      <a:dk2>
        <a:srgbClr val="0033A0"/>
      </a:dk2>
      <a:lt2>
        <a:srgbClr val="00B2A9"/>
      </a:lt2>
      <a:accent1>
        <a:srgbClr val="898DA0"/>
      </a:accent1>
      <a:accent2>
        <a:srgbClr val="00B2A9"/>
      </a:accent2>
      <a:accent3>
        <a:srgbClr val="ED8B00"/>
      </a:accent3>
      <a:accent4>
        <a:srgbClr val="F3D03E"/>
      </a:accent4>
      <a:accent5>
        <a:srgbClr val="B9D3DC"/>
      </a:accent5>
      <a:accent6>
        <a:srgbClr val="78BE20"/>
      </a:accent6>
      <a:hlink>
        <a:srgbClr val="00B0A9"/>
      </a:hlink>
      <a:folHlink>
        <a:srgbClr val="ED8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6257</TotalTime>
  <Words>815</Words>
  <Application>Microsoft Macintosh PowerPoint</Application>
  <PresentationFormat>On-screen Show (4:3)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Cambria Math</vt:lpstr>
      <vt:lpstr>Lucida Grande</vt:lpstr>
      <vt:lpstr>Times New Roman</vt:lpstr>
      <vt:lpstr>Wingdings</vt:lpstr>
      <vt:lpstr>Arial</vt:lpstr>
      <vt:lpstr>Office Theme</vt:lpstr>
      <vt:lpstr>KT for clinicians</vt:lpstr>
      <vt:lpstr>Background</vt:lpstr>
      <vt:lpstr>KT key concepts</vt:lpstr>
      <vt:lpstr>KT key concepts</vt:lpstr>
      <vt:lpstr>With what effect should research knowledge be transferred?</vt:lpstr>
      <vt:lpstr>Theoretical domains framework</vt:lpstr>
      <vt:lpstr>Changing clinician behaviour</vt:lpstr>
      <vt:lpstr>4 scenarios for KT of cochrane evidence</vt:lpstr>
      <vt:lpstr>Within the clinical encounter</vt:lpstr>
      <vt:lpstr>Within the clinical encounter</vt:lpstr>
      <vt:lpstr>Within educational activities</vt:lpstr>
      <vt:lpstr>Within improvement activities</vt:lpstr>
      <vt:lpstr>Within improvement activities</vt:lpstr>
      <vt:lpstr>Within improvement activities</vt:lpstr>
      <vt:lpstr>Evidence grazing</vt:lpstr>
      <vt:lpstr>Final considerations</vt:lpstr>
      <vt:lpstr>PowerPoint Presentation</vt:lpstr>
    </vt:vector>
  </TitlesOfParts>
  <Company>accurate design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Chan</dc:creator>
  <cp:lastModifiedBy>Grimshaw, Jeremy</cp:lastModifiedBy>
  <cp:revision>597</cp:revision>
  <cp:lastPrinted>2015-08-14T12:57:02Z</cp:lastPrinted>
  <dcterms:created xsi:type="dcterms:W3CDTF">2015-04-23T15:29:11Z</dcterms:created>
  <dcterms:modified xsi:type="dcterms:W3CDTF">2016-10-25T22:38:44Z</dcterms:modified>
</cp:coreProperties>
</file>