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73"/>
  </p:notesMasterIdLst>
  <p:sldIdLst>
    <p:sldId id="256" r:id="rId3"/>
    <p:sldId id="296" r:id="rId4"/>
    <p:sldId id="265" r:id="rId5"/>
    <p:sldId id="277" r:id="rId6"/>
    <p:sldId id="278" r:id="rId7"/>
    <p:sldId id="279" r:id="rId8"/>
    <p:sldId id="293" r:id="rId9"/>
    <p:sldId id="294" r:id="rId10"/>
    <p:sldId id="295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13" autoAdjust="0"/>
  </p:normalViewPr>
  <p:slideViewPr>
    <p:cSldViewPr snapToGrid="0" showGuides="1">
      <p:cViewPr varScale="1">
        <p:scale>
          <a:sx n="106" d="100"/>
          <a:sy n="106" d="100"/>
        </p:scale>
        <p:origin x="-1528" y="-104"/>
      </p:cViewPr>
      <p:guideLst>
        <p:guide orient="horz"/>
        <p:guide pos="2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855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5F1E-786D-DA47-8D13-A0BCEF6CCB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0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28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28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That’s an infrastructure problem – we don’t have the appropriate pathways</a:t>
            </a:r>
            <a:r>
              <a:rPr lang="en-GB" baseline="0" dirty="0" smtClean="0"/>
              <a:t> in place to support the potentially vast numbers of people who would actually be prepared to contribute/would like to contribute. We’re missing an opportunity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That’s an infrastructure problem – we don’t have the appropriate pathways</a:t>
            </a:r>
            <a:r>
              <a:rPr lang="en-GB" baseline="0" dirty="0" smtClean="0"/>
              <a:t> in place to support the potentially vast numbers of people who would actually be prepared to contribute/would like to contribute. We’re missing an opportunity 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11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2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1B7C92F-ACD2-43BA-8FAD-EC26BD2E5073}" type="slidenum">
              <a:rPr lang="en-GB" altLang="en-US" sz="1200">
                <a:latin typeface="Calibri" panose="020F0502020204030204" pitchFamily="34" charset="0"/>
              </a:rPr>
              <a:pPr eaLnBrk="1" hangingPunct="1"/>
              <a:t>7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9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1B7C92F-ACD2-43BA-8FAD-EC26BD2E5073}" type="slidenum">
              <a:rPr lang="en-GB" altLang="en-US" sz="1200">
                <a:latin typeface="Calibri" panose="020F0502020204030204" pitchFamily="34" charset="0"/>
              </a:rPr>
              <a:pPr eaLnBrk="1" hangingPunct="1"/>
              <a:t>8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9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0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54900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AU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86558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" y="165530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4898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AU" smtClean="0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5" y="253219"/>
            <a:ext cx="2675790" cy="10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981918"/>
            <a:ext cx="4464000" cy="859004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AU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5" y="323019"/>
            <a:ext cx="2675790" cy="10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891185"/>
            <a:ext cx="4464000" cy="921817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AU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5" y="323019"/>
            <a:ext cx="2675790" cy="10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54900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86558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002D64"/>
                </a:solidFill>
                <a:latin typeface="Source Sans Pro Semibold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002D64"/>
                </a:solidFill>
                <a:latin typeface="Source Sans Pro Semibold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962D91"/>
                </a:solidFill>
                <a:latin typeface="Source Sans Pro Semibold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" y="165530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2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002D64"/>
                </a:solidFill>
                <a:latin typeface="Source Sans Pro Semibold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002D64"/>
                </a:solidFill>
                <a:latin typeface="Source Sans Pro Semibold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962D91"/>
                </a:solidFill>
                <a:latin typeface="Source Sans Pro Semibold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49427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52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7" y="240470"/>
            <a:ext cx="3119118" cy="131626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99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002D64"/>
                </a:solidFill>
                <a:latin typeface="Source Sans Pro Semibold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002D64"/>
                </a:solidFill>
                <a:latin typeface="Source Sans Pro Semibold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962D91"/>
                </a:solidFill>
                <a:latin typeface="Source Sans Pro Semibold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Source Sans Pro Semi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AU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49427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002D64"/>
                </a:solidFill>
                <a:latin typeface="Source Sans Pro Semibold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002D64"/>
                </a:solidFill>
                <a:latin typeface="Source Sans Pro Semibold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962D91"/>
                </a:solidFill>
                <a:latin typeface="Source Sans Pro Semibold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42447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5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6" y="149427"/>
            <a:ext cx="3182950" cy="128756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42086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53504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262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002D64"/>
                </a:solidFill>
                <a:latin typeface="Source Sans Pro Semibold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002D64"/>
                </a:solidFill>
                <a:latin typeface="Source Sans Pro Semibold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 smtClean="0">
                <a:solidFill>
                  <a:srgbClr val="962D91"/>
                </a:solidFill>
                <a:latin typeface="Source Sans Pro Semibold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" y="184328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1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" y="184328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94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74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188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385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4898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5" y="253219"/>
            <a:ext cx="2675790" cy="10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3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46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70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7" y="240470"/>
            <a:ext cx="3119118" cy="131626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99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AU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981918"/>
            <a:ext cx="4464000" cy="859004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5" y="323019"/>
            <a:ext cx="2675790" cy="10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01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891185"/>
            <a:ext cx="4464000" cy="921817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5" y="323019"/>
            <a:ext cx="2675790" cy="10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72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219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CF7D87B1-125A-443D-B7C1-65F18E859E29}" type="datetimeFigureOut">
              <a:rPr lang="en-AU" smtClean="0"/>
              <a:t>4/10/15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A0E43411-C01D-4E07-96BC-54DCE8A270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72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AU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" y="142447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6" y="149427"/>
            <a:ext cx="3182950" cy="128756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42086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AU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53504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AU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" y="184328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AU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4" y="184328"/>
            <a:ext cx="4270844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5" y="323019"/>
            <a:ext cx="2794448" cy="11304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45022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5" y="323019"/>
            <a:ext cx="2794448" cy="11304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45022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WMF"/><Relationship Id="rId9" Type="http://schemas.openxmlformats.org/officeDocument/2006/relationships/image" Target="../media/image20.gif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20" Type="http://schemas.openxmlformats.org/officeDocument/2006/relationships/image" Target="../media/image44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hyperlink" Target="mailto:tari.turner@monash.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cochrane.org/transform" TargetMode="External"/><Relationship Id="rId3" Type="http://schemas.openxmlformats.org/officeDocument/2006/relationships/hyperlink" Target="mailto:transform@cochran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Project Transform</a:t>
            </a:r>
            <a:br>
              <a:rPr lang="en-GB" dirty="0" smtClean="0"/>
            </a:br>
            <a:r>
              <a:rPr lang="en-GB" dirty="0" smtClean="0"/>
              <a:t>Special Session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Cochrane Colloquium</a:t>
            </a:r>
          </a:p>
          <a:p>
            <a:pPr lvl="1"/>
            <a:r>
              <a:rPr lang="en-GB" dirty="0" smtClean="0"/>
              <a:t>Vienna, October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56992"/>
            <a:ext cx="4464000" cy="1080775"/>
          </a:xfrm>
        </p:spPr>
        <p:txBody>
          <a:bodyPr/>
          <a:lstStyle/>
          <a:p>
            <a:r>
              <a:rPr lang="en-AU" sz="4800" dirty="0" smtClean="0"/>
              <a:t>Evidence Pipeline</a:t>
            </a:r>
            <a:endParaRPr lang="en-AU" sz="4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166533" y="4559300"/>
            <a:ext cx="1951567" cy="2258543"/>
            <a:chOff x="3166533" y="4559300"/>
            <a:chExt cx="1951567" cy="22585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3100" y="4559300"/>
              <a:ext cx="1905000" cy="1905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66533" y="6417733"/>
              <a:ext cx="1947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2D64"/>
                  </a:solidFill>
                  <a:latin typeface="Source Sans Pro Semibold"/>
                </a:rPr>
                <a:t>James Thomas</a:t>
              </a:r>
              <a:endParaRPr lang="en-US" sz="2000" dirty="0">
                <a:solidFill>
                  <a:srgbClr val="002D64"/>
                </a:solidFill>
                <a:latin typeface="Source Sans Pro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90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challenges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33" y="2535766"/>
            <a:ext cx="5516034" cy="26633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8932" y="5374902"/>
            <a:ext cx="6282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2D64"/>
                </a:solidFill>
                <a:latin typeface="Source Sans Pro Semibold"/>
              </a:rPr>
              <a:t>Finding relevant studies in a timely and reliable </a:t>
            </a:r>
            <a:r>
              <a:rPr lang="en-GB" sz="2000" dirty="0" smtClean="0">
                <a:solidFill>
                  <a:srgbClr val="002D64"/>
                </a:solidFill>
                <a:latin typeface="Source Sans Pro Semibold"/>
              </a:rPr>
              <a:t>way.</a:t>
            </a:r>
            <a:endParaRPr lang="en-GB" sz="2000" dirty="0">
              <a:solidFill>
                <a:srgbClr val="002D64"/>
              </a:solidFill>
              <a:latin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6171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29746" y="0"/>
            <a:ext cx="2914254" cy="5805264"/>
            <a:chOff x="6229746" y="0"/>
            <a:chExt cx="2914254" cy="58052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8264" y="0"/>
              <a:ext cx="2195736" cy="5805264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6262783" y="5301208"/>
              <a:ext cx="1117529" cy="1521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229746" y="3789040"/>
              <a:ext cx="1150566" cy="17524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262783" y="4569477"/>
              <a:ext cx="1117529" cy="9305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262783" y="5464945"/>
            <a:ext cx="2771768" cy="1257300"/>
            <a:chOff x="6262783" y="5464945"/>
            <a:chExt cx="2771768" cy="12573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210" y="5464945"/>
              <a:ext cx="1812341" cy="1257300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6262783" y="5499984"/>
              <a:ext cx="1051073" cy="3052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59753" y="3897328"/>
            <a:ext cx="3836183" cy="2824917"/>
            <a:chOff x="774716" y="2598031"/>
            <a:chExt cx="3836183" cy="2824917"/>
          </a:xfrm>
        </p:grpSpPr>
        <p:sp>
          <p:nvSpPr>
            <p:cNvPr id="36" name="Rounded Rectangle 35"/>
            <p:cNvSpPr/>
            <p:nvPr/>
          </p:nvSpPr>
          <p:spPr>
            <a:xfrm>
              <a:off x="774716" y="2598031"/>
              <a:ext cx="2752779" cy="282491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defTabSz="45720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prstClr val="white"/>
                  </a:solidFill>
                  <a:latin typeface="Source Sans Pro Semibold"/>
                </a:rPr>
                <a:t>Completed reviews</a:t>
              </a:r>
            </a:p>
            <a:p>
              <a:pPr marL="457200" indent="-457200" defTabSz="45720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prstClr val="white"/>
                  </a:solidFill>
                  <a:latin typeface="Source Sans Pro Semibold"/>
                </a:rPr>
                <a:t>RG specialist registers</a:t>
              </a:r>
            </a:p>
            <a:p>
              <a:pPr marL="457200" indent="-457200" defTabSz="45720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prstClr val="white"/>
                  </a:solidFill>
                  <a:latin typeface="Source Sans Pro Semibold"/>
                </a:rPr>
                <a:t>Search strategies</a:t>
              </a:r>
            </a:p>
            <a:p>
              <a:pPr marL="457200" indent="-457200" defTabSz="45720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prstClr val="white"/>
                  </a:solidFill>
                  <a:latin typeface="Source Sans Pro Semibold"/>
                </a:rPr>
                <a:t>Citation networks…</a:t>
              </a:r>
            </a:p>
            <a:p>
              <a:pPr marL="457200" indent="-457200" defTabSz="45720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prstClr val="white"/>
                  </a:solidFill>
                  <a:latin typeface="Source Sans Pro Semibold"/>
                </a:rPr>
                <a:t>…?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884030" y="2777775"/>
              <a:ext cx="1726869" cy="110452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89" y="1611176"/>
            <a:ext cx="4151773" cy="4364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52" y="3032763"/>
            <a:ext cx="1806113" cy="1536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8533" y="118534"/>
            <a:ext cx="435186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962D91"/>
                </a:solidFill>
                <a:latin typeface="Source Sans Pro Semibold"/>
              </a:rPr>
              <a:t>Cochrane Evidence </a:t>
            </a:r>
            <a:r>
              <a:rPr lang="en-GB" sz="3600" dirty="0" smtClean="0">
                <a:solidFill>
                  <a:srgbClr val="962D91"/>
                </a:solidFill>
                <a:latin typeface="Source Sans Pro Semibold"/>
              </a:rPr>
              <a:t>Pipeline</a:t>
            </a:r>
            <a:endParaRPr lang="en-US" sz="2000" dirty="0">
              <a:solidFill>
                <a:srgbClr val="962D91"/>
              </a:solidFill>
              <a:latin typeface="Source Sans Pro Semibold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93107"/>
            <a:ext cx="3285067" cy="2934840"/>
            <a:chOff x="0" y="193107"/>
            <a:chExt cx="3285067" cy="293484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93107"/>
              <a:ext cx="3285067" cy="2934840"/>
              <a:chOff x="0" y="193107"/>
              <a:chExt cx="3285067" cy="29348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193107"/>
                <a:ext cx="2686692" cy="2934840"/>
                <a:chOff x="349054" y="193107"/>
                <a:chExt cx="2686692" cy="2934840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965193">
                  <a:off x="2142576" y="193107"/>
                  <a:ext cx="893170" cy="1343707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20280705">
                  <a:off x="1505736" y="843075"/>
                  <a:ext cx="833793" cy="1495425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197549">
                  <a:off x="349054" y="859820"/>
                  <a:ext cx="971205" cy="944148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834338">
                  <a:off x="98026" y="2037800"/>
                  <a:ext cx="1656184" cy="524109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 descr="ct.gov-logo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5859">
                <a:off x="135467" y="1011767"/>
                <a:ext cx="3149600" cy="41910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 rot="20591853">
              <a:off x="491065" y="2353734"/>
              <a:ext cx="187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62D91"/>
                  </a:solidFill>
                  <a:latin typeface="Source Sans Pro Semibold"/>
                </a:rPr>
                <a:t>CSS / CROWD</a:t>
              </a:r>
              <a:endParaRPr lang="en-US" dirty="0">
                <a:solidFill>
                  <a:srgbClr val="962D91"/>
                </a:solidFill>
                <a:latin typeface="Source Sans Pro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16919"/>
            <a:ext cx="3345404" cy="30960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04587" y="108411"/>
            <a:ext cx="3569946" cy="4543385"/>
            <a:chOff x="104587" y="108411"/>
            <a:chExt cx="3569946" cy="45433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87" y="108411"/>
              <a:ext cx="3531309" cy="31045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8174" y="3328357"/>
              <a:ext cx="35463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2D64"/>
                  </a:solidFill>
                  <a:latin typeface="Source Sans Pro Semibold"/>
                </a:rPr>
                <a:t>Randomly selected citations from Pregnancy &amp; Childbirth Group compared with citations from other groups</a:t>
              </a:r>
              <a:endParaRPr lang="en-GB" sz="2000" dirty="0">
                <a:solidFill>
                  <a:srgbClr val="002D64"/>
                </a:solidFill>
                <a:latin typeface="Source Sans Pro Semibold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01224" y="1234935"/>
            <a:ext cx="2533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962D91"/>
                </a:solidFill>
                <a:latin typeface="Source Sans Pro Semibold"/>
              </a:rPr>
              <a:t>WILL IT WORK?</a:t>
            </a:r>
            <a:endParaRPr lang="en-GB" sz="2400" b="1" dirty="0">
              <a:solidFill>
                <a:srgbClr val="962D91"/>
              </a:solidFill>
              <a:latin typeface="Source Sans Pro Semibold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4901" y="3212976"/>
            <a:ext cx="8353425" cy="3414133"/>
            <a:chOff x="683568" y="3399243"/>
            <a:chExt cx="8353425" cy="34141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568" y="5575126"/>
              <a:ext cx="8353425" cy="1238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3200" y="3399243"/>
              <a:ext cx="2027230" cy="202723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740400" y="3328357"/>
            <a:ext cx="3329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D64"/>
                </a:solidFill>
                <a:latin typeface="Source Sans Pro Semibold"/>
              </a:rPr>
              <a:t>Despite apparently very similar sets of most significant terms, the classifier performs well</a:t>
            </a:r>
            <a:endParaRPr lang="en-GB" sz="2000" dirty="0">
              <a:solidFill>
                <a:srgbClr val="002D64"/>
              </a:solidFill>
              <a:latin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8512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659" y="1878806"/>
            <a:ext cx="5199341" cy="31753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06" y="5604941"/>
            <a:ext cx="1028700" cy="10287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5604941"/>
            <a:ext cx="1028700" cy="10287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5604941"/>
            <a:ext cx="1028700" cy="1028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44" y="5604941"/>
            <a:ext cx="1028700" cy="10287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5604941"/>
            <a:ext cx="1028700" cy="1028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3" y="5640660"/>
            <a:ext cx="1028700" cy="10287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8" y="4128492"/>
            <a:ext cx="1028700" cy="10287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413"/>
            <a:ext cx="1028700" cy="10287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028700" cy="10287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188640"/>
            <a:ext cx="1028700" cy="10287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88640"/>
            <a:ext cx="1028700" cy="10287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95784"/>
            <a:ext cx="1028700" cy="10287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5784"/>
            <a:ext cx="1028700" cy="1028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06" y="195784"/>
            <a:ext cx="1028700" cy="10287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6" y="5604941"/>
            <a:ext cx="1028700" cy="10287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6" y="4128492"/>
            <a:ext cx="1028700" cy="10287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6" y="2157413"/>
            <a:ext cx="1028700" cy="10287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6" y="188640"/>
            <a:ext cx="1028700" cy="102870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989408" y="1340768"/>
            <a:ext cx="3975497" cy="35884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prstClr val="white"/>
                </a:solidFill>
                <a:latin typeface="Source Sans Pro Semibold"/>
              </a:rPr>
              <a:t>Evidence </a:t>
            </a:r>
            <a:r>
              <a:rPr lang="en-GB" sz="2100" b="1" dirty="0" smtClean="0">
                <a:solidFill>
                  <a:prstClr val="white"/>
                </a:solidFill>
                <a:latin typeface="Source Sans Pro Semibold"/>
              </a:rPr>
              <a:t>Pipeline</a:t>
            </a:r>
            <a:endParaRPr lang="en-GB" sz="2100" b="1" dirty="0">
              <a:solidFill>
                <a:prstClr val="white"/>
              </a:solidFill>
              <a:latin typeface="Source Sans Pro Semibold"/>
            </a:endParaRPr>
          </a:p>
          <a:p>
            <a:pPr algn="ctr"/>
            <a:endParaRPr lang="en-GB" sz="2100" dirty="0">
              <a:solidFill>
                <a:prstClr val="white"/>
              </a:solidFill>
              <a:latin typeface="Source Sans Pro Semibold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white"/>
                </a:solidFill>
                <a:latin typeface="Source Sans Pro Semibold"/>
              </a:rPr>
              <a:t>Using text mining and machine learning to identify the relevant Review Group for any new citation automatically.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white"/>
                </a:solidFill>
                <a:latin typeface="Source Sans Pro Semibold"/>
              </a:rPr>
              <a:t>Does it work? These ROC curves show that it can!</a:t>
            </a:r>
          </a:p>
        </p:txBody>
      </p:sp>
    </p:spTree>
    <p:extLst>
      <p:ext uri="{BB962C8B-B14F-4D97-AF65-F5344CB8AC3E}">
        <p14:creationId xmlns:p14="http://schemas.microsoft.com/office/powerpoint/2010/main" val="176489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6" y="-1"/>
            <a:ext cx="9148836" cy="618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4516" y="4817363"/>
            <a:ext cx="6168043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Source Sans Pro Semibold"/>
              </a:rPr>
              <a:t>Within the new CRS-Web interface, you can: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ource Sans Pro Semibold"/>
              </a:rPr>
              <a:t>Select the group that you’re interested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ource Sans Pro Semibold"/>
              </a:rPr>
              <a:t>Specify the range of scores you want to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ource Sans Pro Semibold"/>
              </a:rPr>
              <a:t>View the list of citations, ordered by their likely relevance</a:t>
            </a:r>
            <a:endParaRPr lang="en-GB" sz="2000" dirty="0">
              <a:solidFill>
                <a:srgbClr val="000000"/>
              </a:solidFill>
              <a:latin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480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5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387600"/>
            <a:ext cx="706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D64"/>
                </a:solidFill>
                <a:latin typeface="Source Sans Pro Semibold"/>
              </a:rPr>
              <a:t>Citations ‘triaged’ to most relevant Review Group based on ‘signatures’ and ranked according to likely relevance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2D64"/>
              </a:solidFill>
              <a:latin typeface="Source Sans Pro Semibold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D64"/>
                </a:solidFill>
                <a:latin typeface="Source Sans Pro Semibold"/>
              </a:rPr>
              <a:t>Links to </a:t>
            </a:r>
            <a:r>
              <a:rPr lang="en-US" dirty="0" err="1">
                <a:solidFill>
                  <a:srgbClr val="002D64"/>
                </a:solidFill>
                <a:latin typeface="Source Sans Pro Semibold"/>
              </a:rPr>
              <a:t>C</a:t>
            </a:r>
            <a:r>
              <a:rPr lang="en-US" dirty="0" err="1" smtClean="0">
                <a:solidFill>
                  <a:srgbClr val="002D64"/>
                </a:solidFill>
                <a:latin typeface="Source Sans Pro Semibold"/>
              </a:rPr>
              <a:t>entralised</a:t>
            </a:r>
            <a:r>
              <a:rPr lang="en-US" dirty="0" smtClean="0">
                <a:solidFill>
                  <a:srgbClr val="002D64"/>
                </a:solidFill>
                <a:latin typeface="Source Sans Pro Semibold"/>
              </a:rPr>
              <a:t> Search </a:t>
            </a:r>
            <a:r>
              <a:rPr lang="en-US" dirty="0">
                <a:solidFill>
                  <a:srgbClr val="002D64"/>
                </a:solidFill>
                <a:latin typeface="Source Sans Pro Semibold"/>
              </a:rPr>
              <a:t>S</a:t>
            </a:r>
            <a:r>
              <a:rPr lang="en-US" dirty="0" smtClean="0">
                <a:solidFill>
                  <a:srgbClr val="002D64"/>
                </a:solidFill>
                <a:latin typeface="Source Sans Pro Semibold"/>
              </a:rPr>
              <a:t>ervice and crowd sourcing component of Getting Involved</a:t>
            </a:r>
            <a:endParaRPr lang="en-US" dirty="0">
              <a:solidFill>
                <a:srgbClr val="002D64"/>
              </a:solidFill>
              <a:latin typeface="Source Sans Pro Semibold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2D64"/>
              </a:solidFill>
              <a:latin typeface="Source Sans Pro Semibold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D64"/>
                </a:solidFill>
                <a:latin typeface="Source Sans Pro Semibold"/>
              </a:rPr>
              <a:t>Ultimately hope to offer bespoke service to individuals with defined topic areas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2D64"/>
              </a:solidFill>
              <a:latin typeface="Source Sans Pro Semibold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D64"/>
                </a:solidFill>
                <a:latin typeface="Source Sans Pro Semibold"/>
              </a:rPr>
              <a:t>See more at the Cochrane Exchange</a:t>
            </a:r>
          </a:p>
          <a:p>
            <a:endParaRPr lang="en-US" dirty="0">
              <a:solidFill>
                <a:srgbClr val="002D64"/>
              </a:solidFill>
              <a:latin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61789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14994"/>
              </p:ext>
            </p:extLst>
          </p:nvPr>
        </p:nvGraphicFramePr>
        <p:xfrm>
          <a:off x="444500" y="2282825"/>
          <a:ext cx="6134021" cy="30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400"/>
                <a:gridCol w="5856621"/>
              </a:tblGrid>
              <a:tr h="468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j-lt"/>
                        </a:rPr>
                        <a:t>01</a:t>
                      </a:r>
                      <a:endParaRPr lang="en-GB" sz="14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Overview   -   Julian Elliott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j-lt"/>
                        </a:rPr>
                        <a:t>02</a:t>
                      </a:r>
                      <a:endParaRPr lang="en-GB" sz="14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Evidence Pipeline   -   Steve McDonald and Gordon Dooley</a:t>
                      </a: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j-lt"/>
                        </a:rPr>
                        <a:t>03</a:t>
                      </a:r>
                      <a:endParaRPr lang="en-GB" sz="14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Getting Involved   -   Anna Noel-</a:t>
                      </a:r>
                      <a:r>
                        <a:rPr lang="en-GB" sz="1400" dirty="0" err="1" smtClean="0">
                          <a:solidFill>
                            <a:schemeClr val="tx2"/>
                          </a:solidFill>
                        </a:rPr>
                        <a:t>Storr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j-lt"/>
                        </a:rPr>
                        <a:t>04</a:t>
                      </a:r>
                      <a:endParaRPr lang="en-GB" sz="14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Task Exchange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  -   </a:t>
                      </a:r>
                      <a:r>
                        <a:rPr lang="en-GB" sz="1400" baseline="0" dirty="0" err="1" smtClean="0">
                          <a:solidFill>
                            <a:schemeClr val="tx2"/>
                          </a:solidFill>
                        </a:rPr>
                        <a:t>Tari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Turner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j-lt"/>
                        </a:rPr>
                        <a:t>05</a:t>
                      </a:r>
                      <a:endParaRPr lang="en-GB" sz="14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Production Models   - 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en-GB" sz="1400" baseline="0" dirty="0" err="1" smtClean="0">
                          <a:solidFill>
                            <a:schemeClr val="tx2"/>
                          </a:solidFill>
                        </a:rPr>
                        <a:t>Tari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Turner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2"/>
                          </a:solidFill>
                          <a:latin typeface="+mj-lt"/>
                        </a:rPr>
                        <a:t>06</a:t>
                      </a:r>
                      <a:endParaRPr lang="en-GB" sz="1400" b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0" marR="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2"/>
                          </a:solidFill>
                        </a:rPr>
                        <a:t>Wrap up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</a:rPr>
                        <a:t>   -   Julian Elliott</a:t>
                      </a:r>
                      <a:endParaRPr lang="en-GB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0" marR="1080000" marT="36000" marB="0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51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011162"/>
            <a:ext cx="5116228" cy="1080775"/>
          </a:xfrm>
        </p:spPr>
        <p:txBody>
          <a:bodyPr/>
          <a:lstStyle/>
          <a:p>
            <a:r>
              <a:rPr lang="en-GB" dirty="0" smtClean="0"/>
              <a:t>Getting Involved:</a:t>
            </a:r>
            <a:br>
              <a:rPr lang="en-GB" dirty="0" smtClean="0"/>
            </a:br>
            <a:r>
              <a:rPr lang="en-GB" sz="2400" dirty="0" smtClean="0"/>
              <a:t>creating Cochrane citizen scientists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pPr lvl="1"/>
            <a:r>
              <a:rPr lang="en-GB" dirty="0" smtClean="0"/>
              <a:t>Anna Noel-Storr</a:t>
            </a:r>
          </a:p>
          <a:p>
            <a:pPr lvl="1"/>
            <a:r>
              <a:rPr lang="en-GB" dirty="0" err="1"/>
              <a:t>a</a:t>
            </a:r>
            <a:r>
              <a:rPr lang="en-GB" dirty="0" err="1" smtClean="0"/>
              <a:t>nna.noel-storr@rdm.ox.ac.uk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60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challenges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9937" y="5697007"/>
            <a:ext cx="7095595" cy="390525"/>
          </a:xfrm>
        </p:spPr>
        <p:txBody>
          <a:bodyPr/>
          <a:lstStyle/>
          <a:p>
            <a:pPr algn="ctr"/>
            <a:r>
              <a:rPr lang="en-GB" dirty="0" smtClean="0"/>
              <a:t>We struggle to provide potential contributors with meaningful ways to get involved</a:t>
            </a:r>
            <a:endParaRPr lang="en-GB" dirty="0"/>
          </a:p>
        </p:txBody>
      </p:sp>
      <p:pic>
        <p:nvPicPr>
          <p:cNvPr id="3" name="Picture 2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99" y="2427110"/>
            <a:ext cx="3575755" cy="2554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3778" y="2864556"/>
            <a:ext cx="2599640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CA993"/>
                </a:solidFill>
              </a:rPr>
              <a:t>Hello. </a:t>
            </a:r>
          </a:p>
          <a:p>
            <a:r>
              <a:rPr lang="en-US" sz="2800" dirty="0" smtClean="0">
                <a:solidFill>
                  <a:srgbClr val="3CA993"/>
                </a:solidFill>
              </a:rPr>
              <a:t>Can I come in?</a:t>
            </a:r>
            <a:endParaRPr lang="en-US" sz="2800" dirty="0">
              <a:solidFill>
                <a:srgbClr val="3CA9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2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challenges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47737" y="5805251"/>
            <a:ext cx="7095595" cy="390525"/>
          </a:xfrm>
        </p:spPr>
        <p:txBody>
          <a:bodyPr/>
          <a:lstStyle/>
          <a:p>
            <a:pPr algn="ctr"/>
            <a:r>
              <a:rPr lang="en-GB" dirty="0" smtClean="0"/>
              <a:t>Lack of choice</a:t>
            </a:r>
            <a:endParaRPr lang="en-GB" dirty="0"/>
          </a:p>
        </p:txBody>
      </p:sp>
      <p:pic>
        <p:nvPicPr>
          <p:cNvPr id="5" name="Picture 4" descr="one-way-sign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66" y="2590800"/>
            <a:ext cx="3894667" cy="2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97" y="1422189"/>
            <a:ext cx="6120000" cy="632838"/>
          </a:xfrm>
        </p:spPr>
        <p:txBody>
          <a:bodyPr/>
          <a:lstStyle/>
          <a:p>
            <a:r>
              <a:rPr lang="en-GB" dirty="0" smtClean="0"/>
              <a:t>Current challenges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88533" y="4163611"/>
            <a:ext cx="6536267" cy="4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54667" y="4316009"/>
            <a:ext cx="607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Currently the main route to contribution is as an author on a Cochrane review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 descr="Stick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4" y="3515909"/>
            <a:ext cx="537633" cy="962898"/>
          </a:xfrm>
          <a:prstGeom prst="rect">
            <a:avLst/>
          </a:prstGeom>
        </p:spPr>
      </p:pic>
      <p:pic>
        <p:nvPicPr>
          <p:cNvPr id="12" name="Picture 11" descr="Stick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294" flipH="1">
            <a:off x="474133" y="3668309"/>
            <a:ext cx="495301" cy="962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3824942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79600" y="38249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35201" y="38249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71335" y="38249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32668" y="38249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94001" y="38249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32668" y="3503209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94001" y="3181477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94001" y="3503210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9669916">
            <a:off x="3953934" y="3156075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47068" y="3486276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47068" y="38249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85734" y="38249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1" y="38249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02668" y="3486276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24401" y="3486276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50934" y="3808009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41334" y="3147610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06535" y="3808010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62134" y="3808009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50935" y="34693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06535" y="3156077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06534" y="34693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50934" y="3147610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70601" y="3156076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62135" y="3486277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604000" y="2690408"/>
            <a:ext cx="1071879" cy="1387945"/>
            <a:chOff x="1232688" y="2196414"/>
            <a:chExt cx="1693391" cy="2298798"/>
          </a:xfrm>
        </p:grpSpPr>
        <p:sp>
          <p:nvSpPr>
            <p:cNvPr id="40" name="Rectangle 39"/>
            <p:cNvSpPr/>
            <p:nvPr/>
          </p:nvSpPr>
          <p:spPr>
            <a:xfrm>
              <a:off x="1232688" y="2196414"/>
              <a:ext cx="1693391" cy="2298798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Cochrane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458" y="2614943"/>
              <a:ext cx="1544062" cy="1494253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6070601" y="2808943"/>
            <a:ext cx="270933" cy="270933"/>
          </a:xfrm>
          <a:prstGeom prst="rect">
            <a:avLst/>
          </a:prstGeom>
          <a:solidFill>
            <a:srgbClr val="6600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Sad stick man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6363" b="3636"/>
          <a:stretch/>
        </p:blipFill>
        <p:spPr>
          <a:xfrm>
            <a:off x="4267200" y="2624200"/>
            <a:ext cx="419100" cy="8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challenges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47737" y="5822413"/>
            <a:ext cx="7095595" cy="390525"/>
          </a:xfrm>
        </p:spPr>
        <p:txBody>
          <a:bodyPr/>
          <a:lstStyle/>
          <a:p>
            <a:pPr algn="ctr"/>
            <a:r>
              <a:rPr lang="en-GB" dirty="0" smtClean="0"/>
              <a:t>Information-overload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03534" y="3099830"/>
            <a:ext cx="6068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2"/>
                </a:solidFill>
              </a:rPr>
              <a:t>“Global scientific output doubles every nine years”</a:t>
            </a:r>
          </a:p>
          <a:p>
            <a:pPr algn="r"/>
            <a:r>
              <a:rPr lang="en-GB" dirty="0" smtClean="0">
                <a:solidFill>
                  <a:schemeClr val="bg2"/>
                </a:solidFill>
              </a:rPr>
              <a:t>[Nature News Blog, May 2014]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2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wait a minute…</a:t>
            </a:r>
            <a:endParaRPr lang="en-US" dirty="0"/>
          </a:p>
        </p:txBody>
      </p:sp>
      <p:pic>
        <p:nvPicPr>
          <p:cNvPr id="5" name="Picture 4" descr="Stick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4" y="2844230"/>
            <a:ext cx="1293299" cy="2316292"/>
          </a:xfrm>
          <a:prstGeom prst="rect">
            <a:avLst/>
          </a:prstGeom>
        </p:spPr>
      </p:pic>
      <p:pic>
        <p:nvPicPr>
          <p:cNvPr id="6" name="Picture 5" descr="Stick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9294" flipH="1">
            <a:off x="1230147" y="2828368"/>
            <a:ext cx="1191468" cy="2316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9339" y="5238928"/>
            <a:ext cx="197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62D91"/>
                </a:solidFill>
              </a:rPr>
              <a:t>We have people who want to help</a:t>
            </a:r>
            <a:endParaRPr lang="en-US" dirty="0">
              <a:solidFill>
                <a:srgbClr val="962D91"/>
              </a:solidFill>
            </a:endParaRPr>
          </a:p>
        </p:txBody>
      </p:sp>
      <p:sp>
        <p:nvSpPr>
          <p:cNvPr id="8" name="Multidocument 7"/>
          <p:cNvSpPr/>
          <p:nvPr/>
        </p:nvSpPr>
        <p:spPr>
          <a:xfrm>
            <a:off x="4584838" y="3238489"/>
            <a:ext cx="2446493" cy="1916392"/>
          </a:xfrm>
          <a:prstGeom prst="flowChartMulti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98083" y="5260588"/>
            <a:ext cx="302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62D91"/>
                </a:solidFill>
              </a:rPr>
              <a:t>We have too much information/data to keep up</a:t>
            </a:r>
            <a:endParaRPr lang="en-US" dirty="0">
              <a:solidFill>
                <a:srgbClr val="96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u="sng" dirty="0" smtClean="0"/>
              <a:t>not</a:t>
            </a:r>
            <a:r>
              <a:rPr lang="en-US" dirty="0" smtClean="0"/>
              <a:t> new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947"/>
          <a:stretch/>
        </p:blipFill>
        <p:spPr>
          <a:xfrm>
            <a:off x="880533" y="2505687"/>
            <a:ext cx="7528918" cy="3285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1333" y="596053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Would this approach work for Cochrane?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1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Embase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4" name="Picture 3" descr="Screen_shot_current_too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2839" r="1482" b="3704"/>
          <a:stretch/>
        </p:blipFill>
        <p:spPr>
          <a:xfrm>
            <a:off x="1710267" y="2834524"/>
            <a:ext cx="5266266" cy="33969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58118" y="2261873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Help us find the trials!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9900" y="2857500"/>
            <a:ext cx="838200" cy="4572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12933" y="2857500"/>
            <a:ext cx="838200" cy="4572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Embase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9164" y="2475742"/>
            <a:ext cx="1744769" cy="1680427"/>
          </a:xfrm>
          <a:prstGeom prst="rect">
            <a:avLst/>
          </a:prstGeom>
          <a:solidFill>
            <a:srgbClr val="46897A"/>
          </a:solidFill>
          <a:ln>
            <a:solidFill>
              <a:srgbClr val="63C5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9892" y="2475742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30098" y="2475742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9892" y="2837018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69892" y="3200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9892" y="3579492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9892" y="3962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30098" y="2851947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30098" y="3200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30098" y="3591357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30098" y="3962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81286" y="3200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81286" y="2851947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281286" y="2475742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77903" y="3591357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76486" y="3200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76486" y="2851947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76486" y="2475742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38820" y="3200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977903" y="3962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638820" y="2851947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638820" y="2475742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38820" y="3584090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638820" y="3962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281286" y="3962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81286" y="3579492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internet ic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04" y="2568626"/>
            <a:ext cx="3598355" cy="162506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185440" y="404982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36146" y="4581493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359977" y="3464042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934504" y="2013944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19914" y="2244843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713868" y="384734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916908" y="4392292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686800" y="2498903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22094" y="4346090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456971" y="4724791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 rot="10800000">
            <a:off x="4696883" y="3135027"/>
            <a:ext cx="721784" cy="285506"/>
          </a:xfrm>
          <a:prstGeom prst="leftArrow">
            <a:avLst/>
          </a:prstGeom>
          <a:solidFill>
            <a:schemeClr val="bg2"/>
          </a:solidFill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95524" y="5283201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1"/>
                </a:solidFill>
              </a:rPr>
              <a:t>“the distribution of small parts of a problem”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7600" y="2692400"/>
            <a:ext cx="15917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 large batch of records identified from a very sensitive search for RCTs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99308" y="2394159"/>
            <a:ext cx="193988" cy="230899"/>
          </a:xfrm>
          <a:prstGeom prst="rect">
            <a:avLst/>
          </a:prstGeom>
          <a:solidFill>
            <a:srgbClr val="468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Left Arrow 45"/>
          <p:cNvSpPr/>
          <p:nvPr/>
        </p:nvSpPr>
        <p:spPr>
          <a:xfrm rot="10800000">
            <a:off x="2546350" y="3168894"/>
            <a:ext cx="721784" cy="285506"/>
          </a:xfrm>
          <a:prstGeom prst="leftArrow">
            <a:avLst/>
          </a:prstGeom>
          <a:solidFill>
            <a:schemeClr val="bg2"/>
          </a:solidFill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Embase</a:t>
            </a:r>
            <a:r>
              <a:rPr lang="en-US" dirty="0" smtClean="0"/>
              <a:t> project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7896" y="4684978"/>
            <a:ext cx="7466241" cy="1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78127" y="2939528"/>
            <a:ext cx="392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D64"/>
                </a:solidFill>
              </a:rPr>
              <a:t>Since going live…</a:t>
            </a:r>
            <a:endParaRPr lang="en-US" sz="1600" dirty="0">
              <a:solidFill>
                <a:srgbClr val="002D6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4169" y="3403600"/>
            <a:ext cx="2133709" cy="1164167"/>
          </a:xfrm>
          <a:prstGeom prst="rect">
            <a:avLst/>
          </a:prstGeom>
          <a:solidFill>
            <a:srgbClr val="46897A"/>
          </a:solidFill>
          <a:ln w="3175">
            <a:solidFill>
              <a:srgbClr val="468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04224" y="3403600"/>
            <a:ext cx="2133709" cy="1162118"/>
          </a:xfrm>
          <a:prstGeom prst="rect">
            <a:avLst/>
          </a:prstGeom>
          <a:solidFill>
            <a:srgbClr val="63C5AF"/>
          </a:solidFill>
          <a:ln w="3175">
            <a:solidFill>
              <a:srgbClr val="468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2204" y="3386667"/>
            <a:ext cx="2133709" cy="1179051"/>
          </a:xfrm>
          <a:prstGeom prst="rect">
            <a:avLst/>
          </a:prstGeom>
          <a:solidFill>
            <a:srgbClr val="46897A"/>
          </a:solidFill>
          <a:ln w="3175">
            <a:solidFill>
              <a:srgbClr val="468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6491" y="3659641"/>
            <a:ext cx="1949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200,000+ citations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4833" y="3693945"/>
            <a:ext cx="161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12,000+ RCTs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7017" y="3660079"/>
            <a:ext cx="1734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1600+ signed up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4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275200"/>
            <a:ext cx="8704262" cy="3909600"/>
          </a:xfrm>
        </p:spPr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Internal challenges – and opportunities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External challenges – and opportunities</a:t>
            </a:r>
          </a:p>
          <a:p>
            <a:pPr>
              <a:defRPr/>
            </a:pPr>
            <a:endParaRPr lang="en-US" dirty="0" smtClean="0"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Our focus is on</a:t>
            </a:r>
          </a:p>
          <a:p>
            <a:pPr marL="522288" lvl="1" indent="-342900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Content production</a:t>
            </a:r>
          </a:p>
          <a:p>
            <a:pPr marL="522288" lvl="1" indent="-342900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People   &gt;  Technology</a:t>
            </a:r>
            <a:endParaRPr lang="en-US" dirty="0">
              <a:ea typeface="ＭＳ Ｐゴシック" charset="0"/>
            </a:endParaRPr>
          </a:p>
          <a:p>
            <a:pPr lvl="1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 indent="0">
              <a:buNone/>
              <a:defRPr/>
            </a:pPr>
            <a:r>
              <a:rPr lang="en-AU" i="1" dirty="0"/>
              <a:t>Bringing people and technology together for evidence production</a:t>
            </a:r>
          </a:p>
          <a:p>
            <a:pPr lvl="1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2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7" y="1450220"/>
            <a:ext cx="7478681" cy="6328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Embase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9600" y="2717800"/>
            <a:ext cx="543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62D91"/>
                </a:solidFill>
              </a:rPr>
              <a:t>Feasible to recruit a ‘crowd’</a:t>
            </a:r>
            <a:endParaRPr lang="en-US" sz="3200" dirty="0">
              <a:solidFill>
                <a:srgbClr val="962D9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600" y="3784600"/>
            <a:ext cx="543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62D91"/>
                </a:solidFill>
              </a:rPr>
              <a:t>High levels of accuracy</a:t>
            </a:r>
            <a:endParaRPr lang="en-US" sz="3200" dirty="0">
              <a:solidFill>
                <a:srgbClr val="962D91"/>
              </a:solidFill>
            </a:endParaRPr>
          </a:p>
        </p:txBody>
      </p:sp>
      <p:pic>
        <p:nvPicPr>
          <p:cNvPr id="4" name="Picture 3" descr="Green-tick-to-go-on-the-Professionals-Christies-Beach-real-estate-blo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1" y="2482152"/>
            <a:ext cx="660399" cy="755821"/>
          </a:xfrm>
          <a:prstGeom prst="rect">
            <a:avLst/>
          </a:prstGeom>
        </p:spPr>
      </p:pic>
      <p:pic>
        <p:nvPicPr>
          <p:cNvPr id="9" name="Picture 8" descr="Green-tick-to-go-on-the-Professionals-Christies-Beach-real-estate-blo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3523552"/>
            <a:ext cx="660399" cy="755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3200" y="5571066"/>
            <a:ext cx="435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chemeClr val="tx2"/>
                </a:solidFill>
              </a:rPr>
              <a:t>Why do people do it?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Appetite</a:t>
            </a:r>
            <a:endParaRPr lang="en-GB" dirty="0"/>
          </a:p>
        </p:txBody>
      </p:sp>
      <p:pic>
        <p:nvPicPr>
          <p:cNvPr id="3" name="Picture 2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376310"/>
            <a:ext cx="2438401" cy="1741715"/>
          </a:xfrm>
          <a:prstGeom prst="rect">
            <a:avLst/>
          </a:prstGeom>
        </p:spPr>
      </p:pic>
      <p:pic>
        <p:nvPicPr>
          <p:cNvPr id="6" name="Picture 5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858910"/>
            <a:ext cx="3465125" cy="2475089"/>
          </a:xfrm>
          <a:prstGeom prst="rect">
            <a:avLst/>
          </a:prstGeom>
        </p:spPr>
      </p:pic>
      <p:pic>
        <p:nvPicPr>
          <p:cNvPr id="7" name="Picture 6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74510"/>
            <a:ext cx="3022601" cy="1868715"/>
          </a:xfrm>
          <a:prstGeom prst="rect">
            <a:avLst/>
          </a:prstGeom>
        </p:spPr>
      </p:pic>
      <p:pic>
        <p:nvPicPr>
          <p:cNvPr id="8" name="Picture 7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427110"/>
            <a:ext cx="2311401" cy="1651001"/>
          </a:xfrm>
          <a:prstGeom prst="rect">
            <a:avLst/>
          </a:prstGeom>
        </p:spPr>
      </p:pic>
      <p:pic>
        <p:nvPicPr>
          <p:cNvPr id="9" name="Picture 8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4433710"/>
            <a:ext cx="2362201" cy="2424290"/>
          </a:xfrm>
          <a:prstGeom prst="rect">
            <a:avLst/>
          </a:prstGeom>
        </p:spPr>
      </p:pic>
      <p:pic>
        <p:nvPicPr>
          <p:cNvPr id="10" name="Picture 9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1" y="3925711"/>
            <a:ext cx="1752600" cy="1124858"/>
          </a:xfrm>
          <a:prstGeom prst="rect">
            <a:avLst/>
          </a:prstGeom>
        </p:spPr>
      </p:pic>
      <p:pic>
        <p:nvPicPr>
          <p:cNvPr id="11" name="Picture 10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27400" y="5232395"/>
            <a:ext cx="2946400" cy="1473204"/>
          </a:xfrm>
          <a:prstGeom prst="rect">
            <a:avLst/>
          </a:prstGeom>
        </p:spPr>
      </p:pic>
      <p:pic>
        <p:nvPicPr>
          <p:cNvPr id="12" name="Picture 11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245100"/>
            <a:ext cx="2984500" cy="1524000"/>
          </a:xfrm>
          <a:prstGeom prst="rect">
            <a:avLst/>
          </a:prstGeom>
        </p:spPr>
      </p:pic>
      <p:pic>
        <p:nvPicPr>
          <p:cNvPr id="14" name="Picture 13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1157112"/>
            <a:ext cx="2019300" cy="1442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333500"/>
            <a:ext cx="1676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962D91"/>
                </a:solidFill>
              </a:rPr>
              <a:t>“Read '</a:t>
            </a:r>
            <a:r>
              <a:rPr lang="en-US" sz="1200" b="1" dirty="0">
                <a:solidFill>
                  <a:srgbClr val="962D91"/>
                </a:solidFill>
              </a:rPr>
              <a:t>Bad </a:t>
            </a:r>
            <a:r>
              <a:rPr lang="en-US" sz="1200" b="1" dirty="0" err="1">
                <a:solidFill>
                  <a:srgbClr val="962D91"/>
                </a:solidFill>
              </a:rPr>
              <a:t>Pharma</a:t>
            </a:r>
            <a:r>
              <a:rPr lang="en-US" sz="1200" dirty="0">
                <a:solidFill>
                  <a:srgbClr val="962D91"/>
                </a:solidFill>
              </a:rPr>
              <a:t>' and wanted to </a:t>
            </a:r>
            <a:r>
              <a:rPr lang="en-US" sz="2000" b="1" dirty="0">
                <a:solidFill>
                  <a:srgbClr val="962D91"/>
                </a:solidFill>
              </a:rPr>
              <a:t>help!</a:t>
            </a:r>
            <a:r>
              <a:rPr lang="en-US" sz="1200" dirty="0">
                <a:solidFill>
                  <a:srgbClr val="962D91"/>
                </a:solidFill>
              </a:rPr>
              <a:t>”</a:t>
            </a:r>
            <a:r>
              <a:rPr lang="en-GB" sz="1200" dirty="0">
                <a:solidFill>
                  <a:srgbClr val="962D91"/>
                </a:solidFill>
              </a:rPr>
              <a:t> </a:t>
            </a:r>
            <a:endParaRPr lang="en-US" sz="1200" dirty="0">
              <a:solidFill>
                <a:srgbClr val="962D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000" y="876300"/>
            <a:ext cx="24765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62D91"/>
                </a:solidFill>
              </a:rPr>
              <a:t>“It feels good </a:t>
            </a:r>
            <a:r>
              <a:rPr lang="en-US" b="1" dirty="0">
                <a:solidFill>
                  <a:srgbClr val="962D91"/>
                </a:solidFill>
              </a:rPr>
              <a:t>to be useful</a:t>
            </a:r>
            <a:r>
              <a:rPr lang="en-US" sz="1400" dirty="0">
                <a:solidFill>
                  <a:srgbClr val="962D91"/>
                </a:solidFill>
              </a:rPr>
              <a:t>, because Cochrane is a prestigious </a:t>
            </a:r>
            <a:r>
              <a:rPr lang="en-US" sz="1400" dirty="0" err="1" smtClean="0">
                <a:solidFill>
                  <a:srgbClr val="962D91"/>
                </a:solidFill>
              </a:rPr>
              <a:t>organisation</a:t>
            </a:r>
            <a:r>
              <a:rPr lang="en-US" sz="1400" dirty="0" smtClean="0">
                <a:solidFill>
                  <a:srgbClr val="962D91"/>
                </a:solidFill>
              </a:rPr>
              <a:t>”</a:t>
            </a:r>
            <a:r>
              <a:rPr lang="en-GB" sz="1400" dirty="0" smtClean="0">
                <a:solidFill>
                  <a:srgbClr val="962D91"/>
                </a:solidFill>
              </a:rPr>
              <a:t> </a:t>
            </a:r>
            <a:endParaRPr lang="en-US" sz="1400" dirty="0">
              <a:solidFill>
                <a:srgbClr val="962D9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7400" y="3149600"/>
            <a:ext cx="267970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62D91"/>
                </a:solidFill>
              </a:rPr>
              <a:t>“We continually use Cochrane reviews but don't get involved in producing them so </a:t>
            </a:r>
            <a:r>
              <a:rPr lang="en-US" sz="1400" dirty="0" err="1">
                <a:solidFill>
                  <a:srgbClr val="962D91"/>
                </a:solidFill>
              </a:rPr>
              <a:t>Embase</a:t>
            </a:r>
            <a:r>
              <a:rPr lang="en-US" sz="1400" dirty="0">
                <a:solidFill>
                  <a:srgbClr val="962D91"/>
                </a:solidFill>
              </a:rPr>
              <a:t> screening is </a:t>
            </a:r>
            <a:r>
              <a:rPr lang="en-US" b="1" dirty="0">
                <a:solidFill>
                  <a:srgbClr val="962D91"/>
                </a:solidFill>
              </a:rPr>
              <a:t>a small way to </a:t>
            </a:r>
            <a:r>
              <a:rPr lang="en-US" b="1" dirty="0" smtClean="0">
                <a:solidFill>
                  <a:srgbClr val="962D91"/>
                </a:solidFill>
              </a:rPr>
              <a:t>contribute”</a:t>
            </a:r>
            <a:r>
              <a:rPr lang="en-GB" b="1" dirty="0" smtClean="0">
                <a:solidFill>
                  <a:srgbClr val="962D91"/>
                </a:solidFill>
              </a:rPr>
              <a:t> </a:t>
            </a:r>
            <a:endParaRPr lang="en-US" b="1" dirty="0">
              <a:solidFill>
                <a:srgbClr val="962D9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3400" y="2603500"/>
            <a:ext cx="17399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62D91"/>
                </a:solidFill>
              </a:rPr>
              <a:t>“</a:t>
            </a:r>
            <a:r>
              <a:rPr lang="en-US" b="1" dirty="0">
                <a:solidFill>
                  <a:srgbClr val="962D91"/>
                </a:solidFill>
              </a:rPr>
              <a:t>To help out! </a:t>
            </a:r>
            <a:r>
              <a:rPr lang="en-US" sz="1600" dirty="0">
                <a:solidFill>
                  <a:srgbClr val="962D91"/>
                </a:solidFill>
              </a:rPr>
              <a:t>It's a great cause</a:t>
            </a:r>
            <a:r>
              <a:rPr lang="en-US" sz="1600" dirty="0" smtClean="0">
                <a:solidFill>
                  <a:srgbClr val="962D91"/>
                </a:solidFill>
              </a:rPr>
              <a:t>”</a:t>
            </a:r>
            <a:endParaRPr lang="en-GB" sz="1600" dirty="0">
              <a:solidFill>
                <a:srgbClr val="962D9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6700" y="4737100"/>
            <a:ext cx="1981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962D91"/>
                </a:solidFill>
              </a:rPr>
              <a:t>“it </a:t>
            </a:r>
            <a:r>
              <a:rPr lang="en-US" sz="1200" dirty="0">
                <a:solidFill>
                  <a:srgbClr val="962D91"/>
                </a:solidFill>
              </a:rPr>
              <a:t>seemed such a great thing </a:t>
            </a:r>
            <a:r>
              <a:rPr lang="en-US" b="1" dirty="0">
                <a:solidFill>
                  <a:srgbClr val="962D91"/>
                </a:solidFill>
              </a:rPr>
              <a:t>to be able to help out </a:t>
            </a:r>
            <a:r>
              <a:rPr lang="en-US" sz="1200" dirty="0">
                <a:solidFill>
                  <a:srgbClr val="962D91"/>
                </a:solidFill>
              </a:rPr>
              <a:t>every time </a:t>
            </a:r>
            <a:r>
              <a:rPr lang="en-US" sz="1200" dirty="0" smtClean="0">
                <a:solidFill>
                  <a:srgbClr val="962D91"/>
                </a:solidFill>
              </a:rPr>
              <a:t>  I </a:t>
            </a:r>
            <a:r>
              <a:rPr lang="en-US" sz="1200" dirty="0">
                <a:solidFill>
                  <a:srgbClr val="962D91"/>
                </a:solidFill>
              </a:rPr>
              <a:t>had a few minutes to </a:t>
            </a:r>
            <a:r>
              <a:rPr lang="en-US" sz="1200" dirty="0" smtClean="0">
                <a:solidFill>
                  <a:srgbClr val="962D91"/>
                </a:solidFill>
              </a:rPr>
              <a:t>spare”</a:t>
            </a:r>
            <a:r>
              <a:rPr lang="en-GB" sz="1200" dirty="0" smtClean="0">
                <a:solidFill>
                  <a:srgbClr val="962D91"/>
                </a:solidFill>
              </a:rPr>
              <a:t> </a:t>
            </a:r>
            <a:endParaRPr lang="en-US" sz="1200" dirty="0">
              <a:solidFill>
                <a:srgbClr val="962D9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" y="2603500"/>
            <a:ext cx="198120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62D91"/>
                </a:solidFill>
              </a:rPr>
              <a:t>“To </a:t>
            </a:r>
            <a:r>
              <a:rPr lang="en-US" b="1" dirty="0">
                <a:solidFill>
                  <a:srgbClr val="962D91"/>
                </a:solidFill>
              </a:rPr>
              <a:t>help </a:t>
            </a:r>
            <a:r>
              <a:rPr lang="en-US" b="1" dirty="0" smtClean="0">
                <a:solidFill>
                  <a:srgbClr val="962D91"/>
                </a:solidFill>
              </a:rPr>
              <a:t>out </a:t>
            </a:r>
            <a:r>
              <a:rPr lang="en-US" sz="1400" dirty="0">
                <a:solidFill>
                  <a:srgbClr val="962D91"/>
                </a:solidFill>
              </a:rPr>
              <a:t>and to put something back into the profession”</a:t>
            </a:r>
            <a:r>
              <a:rPr lang="en-GB" sz="1400" dirty="0">
                <a:solidFill>
                  <a:srgbClr val="962D91"/>
                </a:solidFill>
              </a:rPr>
              <a:t> </a:t>
            </a:r>
            <a:endParaRPr lang="en-US" sz="1400" dirty="0">
              <a:solidFill>
                <a:srgbClr val="962D9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8400" y="4076700"/>
            <a:ext cx="14351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962D91"/>
                </a:solidFill>
              </a:rPr>
              <a:t>“to do something </a:t>
            </a:r>
            <a:r>
              <a:rPr lang="en-US" b="1" dirty="0" smtClean="0">
                <a:solidFill>
                  <a:srgbClr val="962D91"/>
                </a:solidFill>
              </a:rPr>
              <a:t>useful</a:t>
            </a:r>
            <a:r>
              <a:rPr lang="en-US" sz="1200" dirty="0" smtClean="0">
                <a:solidFill>
                  <a:srgbClr val="962D91"/>
                </a:solidFill>
              </a:rPr>
              <a:t>”</a:t>
            </a:r>
            <a:endParaRPr lang="en-GB" sz="1200" dirty="0">
              <a:solidFill>
                <a:srgbClr val="962D9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7900" y="5842000"/>
            <a:ext cx="25146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962D91"/>
                </a:solidFill>
              </a:rPr>
              <a:t>“a desire </a:t>
            </a:r>
            <a:r>
              <a:rPr lang="en-US" b="1" dirty="0">
                <a:solidFill>
                  <a:srgbClr val="962D91"/>
                </a:solidFill>
              </a:rPr>
              <a:t>to help </a:t>
            </a:r>
            <a:r>
              <a:rPr lang="en-US" sz="1200" dirty="0">
                <a:solidFill>
                  <a:srgbClr val="962D91"/>
                </a:solidFill>
              </a:rPr>
              <a:t>the project. </a:t>
            </a:r>
            <a:r>
              <a:rPr lang="en-US" sz="1400" b="1" dirty="0" smtClean="0">
                <a:solidFill>
                  <a:srgbClr val="962D91"/>
                </a:solidFill>
              </a:rPr>
              <a:t>Crowdsourcing </a:t>
            </a:r>
            <a:r>
              <a:rPr lang="en-US" sz="1400" b="1" dirty="0">
                <a:solidFill>
                  <a:srgbClr val="962D91"/>
                </a:solidFill>
              </a:rPr>
              <a:t>is </a:t>
            </a:r>
            <a:r>
              <a:rPr lang="en-US" sz="1400" b="1" dirty="0" smtClean="0">
                <a:solidFill>
                  <a:srgbClr val="962D91"/>
                </a:solidFill>
              </a:rPr>
              <a:t>cool</a:t>
            </a:r>
            <a:r>
              <a:rPr lang="en-US" sz="1200" dirty="0" smtClean="0">
                <a:solidFill>
                  <a:srgbClr val="962D91"/>
                </a:solidFill>
              </a:rPr>
              <a:t>”</a:t>
            </a:r>
            <a:endParaRPr lang="en-GB" sz="1200" dirty="0">
              <a:solidFill>
                <a:srgbClr val="962D9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4500" y="5461000"/>
            <a:ext cx="24511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962D91"/>
                </a:solidFill>
              </a:rPr>
              <a:t>I remain committed to evidence based practice and </a:t>
            </a:r>
            <a:r>
              <a:rPr lang="en-US" sz="1400" b="1" dirty="0">
                <a:solidFill>
                  <a:srgbClr val="962D91"/>
                </a:solidFill>
              </a:rPr>
              <a:t>wanted to support it</a:t>
            </a:r>
            <a:r>
              <a:rPr lang="en-US" sz="1200" dirty="0">
                <a:solidFill>
                  <a:srgbClr val="962D91"/>
                </a:solidFill>
              </a:rPr>
              <a:t> any way I could</a:t>
            </a:r>
            <a:r>
              <a:rPr lang="en-GB" sz="1200" dirty="0">
                <a:solidFill>
                  <a:srgbClr val="962D91"/>
                </a:solidFill>
              </a:rPr>
              <a:t> </a:t>
            </a:r>
            <a:endParaRPr lang="en-US" sz="1200" dirty="0">
              <a:solidFill>
                <a:srgbClr val="96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1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Appetite</a:t>
            </a:r>
            <a:endParaRPr lang="en-GB" dirty="0"/>
          </a:p>
        </p:txBody>
      </p:sp>
      <p:pic>
        <p:nvPicPr>
          <p:cNvPr id="3" name="Picture 2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6" y="2417274"/>
            <a:ext cx="2658424" cy="2703184"/>
          </a:xfrm>
          <a:prstGeom prst="rect">
            <a:avLst/>
          </a:prstGeom>
        </p:spPr>
      </p:pic>
      <p:pic>
        <p:nvPicPr>
          <p:cNvPr id="6" name="Picture 5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858910"/>
            <a:ext cx="3465125" cy="2475089"/>
          </a:xfrm>
          <a:prstGeom prst="rect">
            <a:avLst/>
          </a:prstGeom>
        </p:spPr>
      </p:pic>
      <p:pic>
        <p:nvPicPr>
          <p:cNvPr id="7" name="Picture 6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74510"/>
            <a:ext cx="2616201" cy="1868715"/>
          </a:xfrm>
          <a:prstGeom prst="rect">
            <a:avLst/>
          </a:prstGeom>
        </p:spPr>
      </p:pic>
      <p:pic>
        <p:nvPicPr>
          <p:cNvPr id="8" name="Picture 7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427110"/>
            <a:ext cx="2311401" cy="1651001"/>
          </a:xfrm>
          <a:prstGeom prst="rect">
            <a:avLst/>
          </a:prstGeom>
        </p:spPr>
      </p:pic>
      <p:pic>
        <p:nvPicPr>
          <p:cNvPr id="9" name="Picture 8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4433710"/>
            <a:ext cx="2311401" cy="2119490"/>
          </a:xfrm>
          <a:prstGeom prst="rect">
            <a:avLst/>
          </a:prstGeom>
        </p:spPr>
      </p:pic>
      <p:pic>
        <p:nvPicPr>
          <p:cNvPr id="10" name="Picture 9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3417" y="4672318"/>
            <a:ext cx="2060414" cy="2007345"/>
          </a:xfrm>
          <a:prstGeom prst="rect">
            <a:avLst/>
          </a:prstGeom>
        </p:spPr>
      </p:pic>
      <p:pic>
        <p:nvPicPr>
          <p:cNvPr id="11" name="Picture 10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27400" y="5232396"/>
            <a:ext cx="2946400" cy="1422195"/>
          </a:xfrm>
          <a:prstGeom prst="rect">
            <a:avLst/>
          </a:prstGeom>
        </p:spPr>
      </p:pic>
      <p:pic>
        <p:nvPicPr>
          <p:cNvPr id="13" name="Picture 12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78311"/>
            <a:ext cx="1331524" cy="951089"/>
          </a:xfrm>
          <a:prstGeom prst="rect">
            <a:avLst/>
          </a:prstGeom>
        </p:spPr>
      </p:pic>
      <p:pic>
        <p:nvPicPr>
          <p:cNvPr id="14" name="Picture 13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157112"/>
            <a:ext cx="2006600" cy="1433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0837" y="1309751"/>
            <a:ext cx="1679983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3C5AF"/>
                </a:solidFill>
              </a:rPr>
              <a:t>“to maintain </a:t>
            </a:r>
            <a:r>
              <a:rPr lang="en-US" sz="2000" b="1" dirty="0">
                <a:solidFill>
                  <a:srgbClr val="63C5AF"/>
                </a:solidFill>
              </a:rPr>
              <a:t>my </a:t>
            </a:r>
            <a:r>
              <a:rPr lang="en-US" sz="2000" b="1" dirty="0" smtClean="0">
                <a:solidFill>
                  <a:srgbClr val="63C5AF"/>
                </a:solidFill>
              </a:rPr>
              <a:t>skills</a:t>
            </a:r>
            <a:r>
              <a:rPr lang="en-US" dirty="0" smtClean="0">
                <a:solidFill>
                  <a:srgbClr val="63C5AF"/>
                </a:solidFill>
              </a:rPr>
              <a:t>”</a:t>
            </a:r>
            <a:endParaRPr lang="en-GB" dirty="0">
              <a:solidFill>
                <a:srgbClr val="63C5A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757" y="5016517"/>
            <a:ext cx="1188019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rgbClr val="63C5AF"/>
              </a:solidFill>
            </a:endParaRPr>
          </a:p>
          <a:p>
            <a:pPr algn="ctr"/>
            <a:r>
              <a:rPr lang="en-US" sz="1200" dirty="0" smtClean="0">
                <a:solidFill>
                  <a:srgbClr val="63C5AF"/>
                </a:solidFill>
              </a:rPr>
              <a:t>“</a:t>
            </a:r>
            <a:r>
              <a:rPr lang="en-US" sz="1200" dirty="0">
                <a:solidFill>
                  <a:srgbClr val="63C5AF"/>
                </a:solidFill>
              </a:rPr>
              <a:t>Better </a:t>
            </a:r>
            <a:r>
              <a:rPr lang="en-US" sz="1400" b="1" dirty="0">
                <a:solidFill>
                  <a:srgbClr val="63C5AF"/>
                </a:solidFill>
              </a:rPr>
              <a:t>understand</a:t>
            </a:r>
            <a:r>
              <a:rPr lang="en-US" sz="1200" dirty="0">
                <a:solidFill>
                  <a:srgbClr val="63C5AF"/>
                </a:solidFill>
              </a:rPr>
              <a:t> </a:t>
            </a:r>
            <a:endParaRPr lang="en-US" sz="1200" dirty="0" smtClean="0">
              <a:solidFill>
                <a:srgbClr val="63C5AF"/>
              </a:solidFill>
            </a:endParaRPr>
          </a:p>
          <a:p>
            <a:pPr algn="ctr"/>
            <a:r>
              <a:rPr lang="en-US" sz="1200" dirty="0" smtClean="0">
                <a:solidFill>
                  <a:srgbClr val="63C5AF"/>
                </a:solidFill>
              </a:rPr>
              <a:t>RCTs”</a:t>
            </a:r>
          </a:p>
          <a:p>
            <a:pPr algn="ctr"/>
            <a:endParaRPr lang="en-US" sz="1200" dirty="0">
              <a:solidFill>
                <a:srgbClr val="63C5AF"/>
              </a:solidFill>
            </a:endParaRPr>
          </a:p>
          <a:p>
            <a:pPr algn="ctr"/>
            <a:endParaRPr lang="en-GB" sz="1200" dirty="0">
              <a:solidFill>
                <a:srgbClr val="63C5A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1915" y="952546"/>
            <a:ext cx="199745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to help out a little and </a:t>
            </a:r>
            <a:r>
              <a:rPr lang="en-US" b="1" dirty="0">
                <a:solidFill>
                  <a:srgbClr val="63C5AF"/>
                </a:solidFill>
              </a:rPr>
              <a:t>gain some skills</a:t>
            </a:r>
            <a:r>
              <a:rPr lang="en-US" sz="1400" dirty="0">
                <a:solidFill>
                  <a:srgbClr val="63C5AF"/>
                </a:solidFill>
              </a:rPr>
              <a:t>”</a:t>
            </a:r>
            <a:r>
              <a:rPr lang="en-GB" sz="1400" dirty="0">
                <a:solidFill>
                  <a:srgbClr val="63C5AF"/>
                </a:solidFill>
              </a:rPr>
              <a:t> </a:t>
            </a:r>
            <a:endParaRPr lang="en-US" sz="1400" dirty="0">
              <a:solidFill>
                <a:srgbClr val="63C5A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0561" y="4656891"/>
            <a:ext cx="19048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“To </a:t>
            </a:r>
            <a:r>
              <a:rPr lang="en-US" b="1" dirty="0">
                <a:solidFill>
                  <a:srgbClr val="63C5AF"/>
                </a:solidFill>
              </a:rPr>
              <a:t>learn</a:t>
            </a:r>
            <a:r>
              <a:rPr lang="en-US" sz="1400" dirty="0">
                <a:solidFill>
                  <a:srgbClr val="63C5AF"/>
                </a:solidFill>
              </a:rPr>
              <a:t>, </a:t>
            </a:r>
            <a:r>
              <a:rPr lang="en-US" b="1" dirty="0">
                <a:solidFill>
                  <a:srgbClr val="63C5AF"/>
                </a:solidFill>
              </a:rPr>
              <a:t>practice</a:t>
            </a:r>
            <a:r>
              <a:rPr lang="en-US" sz="1400" dirty="0">
                <a:solidFill>
                  <a:srgbClr val="63C5AF"/>
                </a:solidFill>
              </a:rPr>
              <a:t> and to make a tiny contribution!</a:t>
            </a:r>
            <a:r>
              <a:rPr lang="en-US" sz="1400" dirty="0" smtClean="0">
                <a:solidFill>
                  <a:srgbClr val="63C5AF"/>
                </a:solidFill>
              </a:rPr>
              <a:t>”</a:t>
            </a:r>
            <a:endParaRPr lang="en-GB" sz="1400" dirty="0">
              <a:solidFill>
                <a:srgbClr val="63C5A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530" y="5807884"/>
            <a:ext cx="10979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“To </a:t>
            </a:r>
            <a:r>
              <a:rPr lang="en-US" b="1" dirty="0">
                <a:solidFill>
                  <a:srgbClr val="63C5AF"/>
                </a:solidFill>
              </a:rPr>
              <a:t>learn</a:t>
            </a:r>
            <a:r>
              <a:rPr lang="en-US" sz="1600" dirty="0">
                <a:solidFill>
                  <a:srgbClr val="63C5AF"/>
                </a:solidFill>
              </a:rPr>
              <a:t>” </a:t>
            </a:r>
            <a:endParaRPr lang="en-GB" sz="1600" dirty="0">
              <a:solidFill>
                <a:srgbClr val="63C5A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072" y="2632731"/>
            <a:ext cx="187840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C5AF"/>
                </a:solidFill>
              </a:rPr>
              <a:t>“wanted </a:t>
            </a:r>
            <a:r>
              <a:rPr lang="en-US" sz="1400" dirty="0">
                <a:solidFill>
                  <a:srgbClr val="63C5AF"/>
                </a:solidFill>
              </a:rPr>
              <a:t>to </a:t>
            </a:r>
            <a:r>
              <a:rPr lang="en-US" b="1" dirty="0">
                <a:solidFill>
                  <a:srgbClr val="63C5AF"/>
                </a:solidFill>
              </a:rPr>
              <a:t>hone skills </a:t>
            </a:r>
            <a:r>
              <a:rPr lang="en-US" sz="1400" dirty="0">
                <a:solidFill>
                  <a:srgbClr val="63C5AF"/>
                </a:solidFill>
              </a:rPr>
              <a:t>in identifying RCTs.</a:t>
            </a:r>
            <a:r>
              <a:rPr lang="en-US" sz="1400" dirty="0" smtClean="0">
                <a:solidFill>
                  <a:srgbClr val="63C5AF"/>
                </a:solidFill>
              </a:rPr>
              <a:t>”</a:t>
            </a:r>
            <a:endParaRPr lang="en-US" sz="1400" dirty="0">
              <a:solidFill>
                <a:srgbClr val="63C5A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4845" y="5860803"/>
            <a:ext cx="2486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C5AF"/>
                </a:solidFill>
              </a:rPr>
              <a:t>“to</a:t>
            </a:r>
            <a:r>
              <a:rPr lang="en-US" dirty="0" smtClean="0">
                <a:solidFill>
                  <a:srgbClr val="63C5AF"/>
                </a:solidFill>
              </a:rPr>
              <a:t> </a:t>
            </a:r>
            <a:r>
              <a:rPr lang="en-US" b="1" dirty="0">
                <a:solidFill>
                  <a:srgbClr val="63C5AF"/>
                </a:solidFill>
              </a:rPr>
              <a:t>gain </a:t>
            </a:r>
            <a:r>
              <a:rPr lang="en-US" b="1" dirty="0" smtClean="0">
                <a:solidFill>
                  <a:srgbClr val="63C5AF"/>
                </a:solidFill>
              </a:rPr>
              <a:t>experience”</a:t>
            </a:r>
            <a:r>
              <a:rPr lang="en-GB" b="1" dirty="0" smtClean="0">
                <a:solidFill>
                  <a:srgbClr val="63C5AF"/>
                </a:solidFill>
              </a:rPr>
              <a:t> </a:t>
            </a:r>
            <a:endParaRPr lang="en-US" b="1" dirty="0">
              <a:solidFill>
                <a:srgbClr val="63C5A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287" y="2725903"/>
            <a:ext cx="2231861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“to help out with a really important project, but </a:t>
            </a:r>
            <a:r>
              <a:rPr lang="en-US" b="1" dirty="0">
                <a:solidFill>
                  <a:srgbClr val="63C5AF"/>
                </a:solidFill>
              </a:rPr>
              <a:t>I am also learning at the same time</a:t>
            </a:r>
            <a:r>
              <a:rPr lang="en-US" sz="1400" dirty="0">
                <a:solidFill>
                  <a:srgbClr val="63C5AF"/>
                </a:solidFill>
              </a:rPr>
              <a:t>. So it's really </a:t>
            </a:r>
            <a:r>
              <a:rPr lang="en-US" sz="1400" dirty="0" smtClean="0">
                <a:solidFill>
                  <a:srgbClr val="63C5AF"/>
                </a:solidFill>
              </a:rPr>
              <a:t>great”</a:t>
            </a:r>
            <a:endParaRPr lang="en-US" sz="1400" dirty="0">
              <a:solidFill>
                <a:srgbClr val="63C5A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8932" y="3294028"/>
            <a:ext cx="266159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6897A"/>
                </a:solidFill>
              </a:rPr>
              <a:t>To learn and develop skills</a:t>
            </a:r>
          </a:p>
        </p:txBody>
      </p:sp>
    </p:spTree>
    <p:extLst>
      <p:ext uri="{BB962C8B-B14F-4D97-AF65-F5344CB8AC3E}">
        <p14:creationId xmlns:p14="http://schemas.microsoft.com/office/powerpoint/2010/main" val="184636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Appetite</a:t>
            </a:r>
            <a:endParaRPr lang="en-GB" dirty="0"/>
          </a:p>
        </p:txBody>
      </p:sp>
      <p:pic>
        <p:nvPicPr>
          <p:cNvPr id="3" name="Picture 2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6" y="2417274"/>
            <a:ext cx="2658424" cy="2703184"/>
          </a:xfrm>
          <a:prstGeom prst="rect">
            <a:avLst/>
          </a:prstGeom>
        </p:spPr>
      </p:pic>
      <p:pic>
        <p:nvPicPr>
          <p:cNvPr id="6" name="Picture 5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858910"/>
            <a:ext cx="3465125" cy="2475089"/>
          </a:xfrm>
          <a:prstGeom prst="rect">
            <a:avLst/>
          </a:prstGeom>
        </p:spPr>
      </p:pic>
      <p:pic>
        <p:nvPicPr>
          <p:cNvPr id="7" name="Picture 6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74510"/>
            <a:ext cx="2616201" cy="1868715"/>
          </a:xfrm>
          <a:prstGeom prst="rect">
            <a:avLst/>
          </a:prstGeom>
        </p:spPr>
      </p:pic>
      <p:pic>
        <p:nvPicPr>
          <p:cNvPr id="8" name="Picture 7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427110"/>
            <a:ext cx="2311401" cy="1651001"/>
          </a:xfrm>
          <a:prstGeom prst="rect">
            <a:avLst/>
          </a:prstGeom>
        </p:spPr>
      </p:pic>
      <p:pic>
        <p:nvPicPr>
          <p:cNvPr id="9" name="Picture 8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4433710"/>
            <a:ext cx="2311401" cy="2119490"/>
          </a:xfrm>
          <a:prstGeom prst="rect">
            <a:avLst/>
          </a:prstGeom>
        </p:spPr>
      </p:pic>
      <p:pic>
        <p:nvPicPr>
          <p:cNvPr id="10" name="Picture 9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3417" y="4672318"/>
            <a:ext cx="2060414" cy="2007345"/>
          </a:xfrm>
          <a:prstGeom prst="rect">
            <a:avLst/>
          </a:prstGeom>
        </p:spPr>
      </p:pic>
      <p:pic>
        <p:nvPicPr>
          <p:cNvPr id="11" name="Picture 10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27400" y="5232396"/>
            <a:ext cx="2946400" cy="1422195"/>
          </a:xfrm>
          <a:prstGeom prst="rect">
            <a:avLst/>
          </a:prstGeom>
        </p:spPr>
      </p:pic>
      <p:pic>
        <p:nvPicPr>
          <p:cNvPr id="13" name="Picture 12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78311"/>
            <a:ext cx="1331524" cy="951089"/>
          </a:xfrm>
          <a:prstGeom prst="rect">
            <a:avLst/>
          </a:prstGeom>
        </p:spPr>
      </p:pic>
      <p:pic>
        <p:nvPicPr>
          <p:cNvPr id="14" name="Picture 13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157112"/>
            <a:ext cx="2006600" cy="1433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0837" y="1309751"/>
            <a:ext cx="1679983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3C5AF"/>
                </a:solidFill>
              </a:rPr>
              <a:t>“to maintain </a:t>
            </a:r>
            <a:r>
              <a:rPr lang="en-US" sz="2000" b="1" dirty="0">
                <a:solidFill>
                  <a:srgbClr val="63C5AF"/>
                </a:solidFill>
              </a:rPr>
              <a:t>my </a:t>
            </a:r>
            <a:r>
              <a:rPr lang="en-US" sz="2000" b="1" dirty="0" smtClean="0">
                <a:solidFill>
                  <a:srgbClr val="63C5AF"/>
                </a:solidFill>
              </a:rPr>
              <a:t>skills</a:t>
            </a:r>
            <a:r>
              <a:rPr lang="en-US" dirty="0" smtClean="0">
                <a:solidFill>
                  <a:srgbClr val="63C5AF"/>
                </a:solidFill>
              </a:rPr>
              <a:t>”</a:t>
            </a:r>
            <a:endParaRPr lang="en-GB" dirty="0">
              <a:solidFill>
                <a:srgbClr val="63C5A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757" y="5016517"/>
            <a:ext cx="1188019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rgbClr val="63C5AF"/>
              </a:solidFill>
            </a:endParaRPr>
          </a:p>
          <a:p>
            <a:pPr algn="ctr"/>
            <a:r>
              <a:rPr lang="en-US" sz="1200" dirty="0" smtClean="0">
                <a:solidFill>
                  <a:srgbClr val="63C5AF"/>
                </a:solidFill>
              </a:rPr>
              <a:t>“</a:t>
            </a:r>
            <a:r>
              <a:rPr lang="en-US" sz="1200" dirty="0">
                <a:solidFill>
                  <a:srgbClr val="63C5AF"/>
                </a:solidFill>
              </a:rPr>
              <a:t>Better </a:t>
            </a:r>
            <a:r>
              <a:rPr lang="en-US" sz="1400" b="1" dirty="0">
                <a:solidFill>
                  <a:srgbClr val="63C5AF"/>
                </a:solidFill>
              </a:rPr>
              <a:t>understand</a:t>
            </a:r>
            <a:r>
              <a:rPr lang="en-US" sz="1200" dirty="0">
                <a:solidFill>
                  <a:srgbClr val="63C5AF"/>
                </a:solidFill>
              </a:rPr>
              <a:t> </a:t>
            </a:r>
            <a:endParaRPr lang="en-US" sz="1200" dirty="0" smtClean="0">
              <a:solidFill>
                <a:srgbClr val="63C5AF"/>
              </a:solidFill>
            </a:endParaRPr>
          </a:p>
          <a:p>
            <a:pPr algn="ctr"/>
            <a:r>
              <a:rPr lang="en-US" sz="1200" dirty="0" smtClean="0">
                <a:solidFill>
                  <a:srgbClr val="63C5AF"/>
                </a:solidFill>
              </a:rPr>
              <a:t>RCTs”</a:t>
            </a:r>
          </a:p>
          <a:p>
            <a:pPr algn="ctr"/>
            <a:endParaRPr lang="en-US" sz="1200" dirty="0">
              <a:solidFill>
                <a:srgbClr val="63C5AF"/>
              </a:solidFill>
            </a:endParaRPr>
          </a:p>
          <a:p>
            <a:pPr algn="ctr"/>
            <a:endParaRPr lang="en-GB" sz="1200" dirty="0">
              <a:solidFill>
                <a:srgbClr val="63C5A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1915" y="952546"/>
            <a:ext cx="199745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to help out a little and </a:t>
            </a:r>
            <a:r>
              <a:rPr lang="en-US" b="1" dirty="0">
                <a:solidFill>
                  <a:srgbClr val="63C5AF"/>
                </a:solidFill>
              </a:rPr>
              <a:t>gain some skills</a:t>
            </a:r>
            <a:r>
              <a:rPr lang="en-US" sz="1400" dirty="0">
                <a:solidFill>
                  <a:srgbClr val="63C5AF"/>
                </a:solidFill>
              </a:rPr>
              <a:t>”</a:t>
            </a:r>
            <a:r>
              <a:rPr lang="en-GB" sz="1400" dirty="0">
                <a:solidFill>
                  <a:srgbClr val="63C5AF"/>
                </a:solidFill>
              </a:rPr>
              <a:t> </a:t>
            </a:r>
            <a:endParaRPr lang="en-US" sz="1400" dirty="0">
              <a:solidFill>
                <a:srgbClr val="63C5A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0561" y="4656891"/>
            <a:ext cx="19048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“To </a:t>
            </a:r>
            <a:r>
              <a:rPr lang="en-US" b="1" dirty="0">
                <a:solidFill>
                  <a:srgbClr val="63C5AF"/>
                </a:solidFill>
              </a:rPr>
              <a:t>learn</a:t>
            </a:r>
            <a:r>
              <a:rPr lang="en-US" sz="1400" dirty="0">
                <a:solidFill>
                  <a:srgbClr val="63C5AF"/>
                </a:solidFill>
              </a:rPr>
              <a:t>, </a:t>
            </a:r>
            <a:r>
              <a:rPr lang="en-US" b="1" dirty="0">
                <a:solidFill>
                  <a:srgbClr val="63C5AF"/>
                </a:solidFill>
              </a:rPr>
              <a:t>practice</a:t>
            </a:r>
            <a:r>
              <a:rPr lang="en-US" sz="1400" dirty="0">
                <a:solidFill>
                  <a:srgbClr val="63C5AF"/>
                </a:solidFill>
              </a:rPr>
              <a:t> and to make a tiny contribution!</a:t>
            </a:r>
            <a:r>
              <a:rPr lang="en-US" sz="1400" dirty="0" smtClean="0">
                <a:solidFill>
                  <a:srgbClr val="63C5AF"/>
                </a:solidFill>
              </a:rPr>
              <a:t>”</a:t>
            </a:r>
            <a:endParaRPr lang="en-GB" sz="1400" dirty="0">
              <a:solidFill>
                <a:srgbClr val="63C5A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530" y="5807884"/>
            <a:ext cx="10979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“To </a:t>
            </a:r>
            <a:r>
              <a:rPr lang="en-US" b="1" dirty="0">
                <a:solidFill>
                  <a:srgbClr val="63C5AF"/>
                </a:solidFill>
              </a:rPr>
              <a:t>learn</a:t>
            </a:r>
            <a:r>
              <a:rPr lang="en-US" sz="1600" dirty="0">
                <a:solidFill>
                  <a:srgbClr val="63C5AF"/>
                </a:solidFill>
              </a:rPr>
              <a:t>” </a:t>
            </a:r>
            <a:endParaRPr lang="en-GB" sz="1600" dirty="0">
              <a:solidFill>
                <a:srgbClr val="63C5A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072" y="2632731"/>
            <a:ext cx="187840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C5AF"/>
                </a:solidFill>
              </a:rPr>
              <a:t>“wanted </a:t>
            </a:r>
            <a:r>
              <a:rPr lang="en-US" sz="1400" dirty="0">
                <a:solidFill>
                  <a:srgbClr val="63C5AF"/>
                </a:solidFill>
              </a:rPr>
              <a:t>to </a:t>
            </a:r>
            <a:r>
              <a:rPr lang="en-US" b="1" dirty="0">
                <a:solidFill>
                  <a:srgbClr val="63C5AF"/>
                </a:solidFill>
              </a:rPr>
              <a:t>hone skills </a:t>
            </a:r>
            <a:r>
              <a:rPr lang="en-US" sz="1400" dirty="0">
                <a:solidFill>
                  <a:srgbClr val="63C5AF"/>
                </a:solidFill>
              </a:rPr>
              <a:t>in identifying RCTs.</a:t>
            </a:r>
            <a:r>
              <a:rPr lang="en-US" sz="1400" dirty="0" smtClean="0">
                <a:solidFill>
                  <a:srgbClr val="63C5AF"/>
                </a:solidFill>
              </a:rPr>
              <a:t>”</a:t>
            </a:r>
            <a:endParaRPr lang="en-US" sz="1400" dirty="0">
              <a:solidFill>
                <a:srgbClr val="63C5A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4845" y="5860803"/>
            <a:ext cx="2486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C5AF"/>
                </a:solidFill>
              </a:rPr>
              <a:t>“to</a:t>
            </a:r>
            <a:r>
              <a:rPr lang="en-US" dirty="0" smtClean="0">
                <a:solidFill>
                  <a:srgbClr val="63C5AF"/>
                </a:solidFill>
              </a:rPr>
              <a:t> </a:t>
            </a:r>
            <a:r>
              <a:rPr lang="en-US" b="1" dirty="0">
                <a:solidFill>
                  <a:srgbClr val="63C5AF"/>
                </a:solidFill>
              </a:rPr>
              <a:t>gain </a:t>
            </a:r>
            <a:r>
              <a:rPr lang="en-US" b="1" dirty="0" smtClean="0">
                <a:solidFill>
                  <a:srgbClr val="63C5AF"/>
                </a:solidFill>
              </a:rPr>
              <a:t>experience”</a:t>
            </a:r>
            <a:r>
              <a:rPr lang="en-GB" b="1" dirty="0" smtClean="0">
                <a:solidFill>
                  <a:srgbClr val="63C5AF"/>
                </a:solidFill>
              </a:rPr>
              <a:t> </a:t>
            </a:r>
            <a:endParaRPr lang="en-US" b="1" dirty="0">
              <a:solidFill>
                <a:srgbClr val="63C5A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287" y="2725903"/>
            <a:ext cx="2231861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“to help out with a really important project, but </a:t>
            </a:r>
            <a:r>
              <a:rPr lang="en-US" b="1" dirty="0">
                <a:solidFill>
                  <a:srgbClr val="63C5AF"/>
                </a:solidFill>
              </a:rPr>
              <a:t>I am also learning at the same time</a:t>
            </a:r>
            <a:r>
              <a:rPr lang="en-US" sz="1400" dirty="0">
                <a:solidFill>
                  <a:srgbClr val="63C5AF"/>
                </a:solidFill>
              </a:rPr>
              <a:t>. So it's really </a:t>
            </a:r>
            <a:r>
              <a:rPr lang="en-US" sz="1400" dirty="0" smtClean="0">
                <a:solidFill>
                  <a:srgbClr val="63C5AF"/>
                </a:solidFill>
              </a:rPr>
              <a:t>great”</a:t>
            </a:r>
            <a:endParaRPr lang="en-US" sz="1400" dirty="0">
              <a:solidFill>
                <a:srgbClr val="63C5A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4228" y="3344828"/>
            <a:ext cx="24716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A stepping stone</a:t>
            </a:r>
          </a:p>
        </p:txBody>
      </p:sp>
    </p:spTree>
    <p:extLst>
      <p:ext uri="{BB962C8B-B14F-4D97-AF65-F5344CB8AC3E}">
        <p14:creationId xmlns:p14="http://schemas.microsoft.com/office/powerpoint/2010/main" val="83030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Appetite</a:t>
            </a:r>
            <a:endParaRPr lang="en-GB" dirty="0"/>
          </a:p>
        </p:txBody>
      </p:sp>
      <p:pic>
        <p:nvPicPr>
          <p:cNvPr id="3" name="Picture 2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6" y="2417274"/>
            <a:ext cx="2658424" cy="2703184"/>
          </a:xfrm>
          <a:prstGeom prst="rect">
            <a:avLst/>
          </a:prstGeom>
        </p:spPr>
      </p:pic>
      <p:pic>
        <p:nvPicPr>
          <p:cNvPr id="6" name="Picture 5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858910"/>
            <a:ext cx="3465125" cy="2475089"/>
          </a:xfrm>
          <a:prstGeom prst="rect">
            <a:avLst/>
          </a:prstGeom>
        </p:spPr>
      </p:pic>
      <p:pic>
        <p:nvPicPr>
          <p:cNvPr id="7" name="Picture 6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74510"/>
            <a:ext cx="2616201" cy="1868715"/>
          </a:xfrm>
          <a:prstGeom prst="rect">
            <a:avLst/>
          </a:prstGeom>
        </p:spPr>
      </p:pic>
      <p:pic>
        <p:nvPicPr>
          <p:cNvPr id="8" name="Picture 7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427110"/>
            <a:ext cx="2311401" cy="1651001"/>
          </a:xfrm>
          <a:prstGeom prst="rect">
            <a:avLst/>
          </a:prstGeom>
        </p:spPr>
      </p:pic>
      <p:pic>
        <p:nvPicPr>
          <p:cNvPr id="9" name="Picture 8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4433710"/>
            <a:ext cx="2311401" cy="2119490"/>
          </a:xfrm>
          <a:prstGeom prst="rect">
            <a:avLst/>
          </a:prstGeom>
        </p:spPr>
      </p:pic>
      <p:pic>
        <p:nvPicPr>
          <p:cNvPr id="10" name="Picture 9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3417" y="4672318"/>
            <a:ext cx="2060414" cy="2007345"/>
          </a:xfrm>
          <a:prstGeom prst="rect">
            <a:avLst/>
          </a:prstGeom>
        </p:spPr>
      </p:pic>
      <p:pic>
        <p:nvPicPr>
          <p:cNvPr id="11" name="Picture 10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27400" y="5232396"/>
            <a:ext cx="2946400" cy="1422195"/>
          </a:xfrm>
          <a:prstGeom prst="rect">
            <a:avLst/>
          </a:prstGeom>
        </p:spPr>
      </p:pic>
      <p:pic>
        <p:nvPicPr>
          <p:cNvPr id="13" name="Picture 12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78311"/>
            <a:ext cx="1331524" cy="951089"/>
          </a:xfrm>
          <a:prstGeom prst="rect">
            <a:avLst/>
          </a:prstGeom>
        </p:spPr>
      </p:pic>
      <p:pic>
        <p:nvPicPr>
          <p:cNvPr id="14" name="Picture 13" descr="speech-bub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157112"/>
            <a:ext cx="2006600" cy="1433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0837" y="1309751"/>
            <a:ext cx="1679983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3C5AF"/>
                </a:solidFill>
              </a:rPr>
              <a:t>“to maintain </a:t>
            </a:r>
            <a:r>
              <a:rPr lang="en-US" sz="2000" b="1" dirty="0">
                <a:solidFill>
                  <a:srgbClr val="63C5AF"/>
                </a:solidFill>
              </a:rPr>
              <a:t>my </a:t>
            </a:r>
            <a:r>
              <a:rPr lang="en-US" sz="2000" b="1" dirty="0" smtClean="0">
                <a:solidFill>
                  <a:srgbClr val="63C5AF"/>
                </a:solidFill>
              </a:rPr>
              <a:t>skills</a:t>
            </a:r>
            <a:r>
              <a:rPr lang="en-US" dirty="0" smtClean="0">
                <a:solidFill>
                  <a:srgbClr val="63C5AF"/>
                </a:solidFill>
              </a:rPr>
              <a:t>”</a:t>
            </a:r>
            <a:endParaRPr lang="en-GB" dirty="0">
              <a:solidFill>
                <a:srgbClr val="63C5A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757" y="5016517"/>
            <a:ext cx="1188019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rgbClr val="63C5AF"/>
              </a:solidFill>
            </a:endParaRPr>
          </a:p>
          <a:p>
            <a:pPr algn="ctr"/>
            <a:r>
              <a:rPr lang="en-US" sz="1200" dirty="0" smtClean="0">
                <a:solidFill>
                  <a:srgbClr val="63C5AF"/>
                </a:solidFill>
              </a:rPr>
              <a:t>“</a:t>
            </a:r>
            <a:r>
              <a:rPr lang="en-US" sz="1200" dirty="0">
                <a:solidFill>
                  <a:srgbClr val="63C5AF"/>
                </a:solidFill>
              </a:rPr>
              <a:t>Better </a:t>
            </a:r>
            <a:r>
              <a:rPr lang="en-US" sz="1400" b="1" dirty="0">
                <a:solidFill>
                  <a:srgbClr val="63C5AF"/>
                </a:solidFill>
              </a:rPr>
              <a:t>understand</a:t>
            </a:r>
            <a:r>
              <a:rPr lang="en-US" sz="1200" dirty="0">
                <a:solidFill>
                  <a:srgbClr val="63C5AF"/>
                </a:solidFill>
              </a:rPr>
              <a:t> </a:t>
            </a:r>
            <a:endParaRPr lang="en-US" sz="1200" dirty="0" smtClean="0">
              <a:solidFill>
                <a:srgbClr val="63C5AF"/>
              </a:solidFill>
            </a:endParaRPr>
          </a:p>
          <a:p>
            <a:pPr algn="ctr"/>
            <a:r>
              <a:rPr lang="en-US" sz="1200" dirty="0" smtClean="0">
                <a:solidFill>
                  <a:srgbClr val="63C5AF"/>
                </a:solidFill>
              </a:rPr>
              <a:t>RCTs”</a:t>
            </a:r>
          </a:p>
          <a:p>
            <a:pPr algn="ctr"/>
            <a:endParaRPr lang="en-US" sz="1200" dirty="0">
              <a:solidFill>
                <a:srgbClr val="63C5AF"/>
              </a:solidFill>
            </a:endParaRPr>
          </a:p>
          <a:p>
            <a:pPr algn="ctr"/>
            <a:endParaRPr lang="en-GB" sz="1200" dirty="0">
              <a:solidFill>
                <a:srgbClr val="63C5A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1915" y="952546"/>
            <a:ext cx="199745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to help out a little and </a:t>
            </a:r>
            <a:r>
              <a:rPr lang="en-US" b="1" dirty="0">
                <a:solidFill>
                  <a:srgbClr val="63C5AF"/>
                </a:solidFill>
              </a:rPr>
              <a:t>gain some skills</a:t>
            </a:r>
            <a:r>
              <a:rPr lang="en-US" sz="1400" dirty="0">
                <a:solidFill>
                  <a:srgbClr val="63C5AF"/>
                </a:solidFill>
              </a:rPr>
              <a:t>”</a:t>
            </a:r>
            <a:r>
              <a:rPr lang="en-GB" sz="1400" dirty="0">
                <a:solidFill>
                  <a:srgbClr val="63C5AF"/>
                </a:solidFill>
              </a:rPr>
              <a:t> </a:t>
            </a:r>
            <a:endParaRPr lang="en-US" sz="1400" dirty="0">
              <a:solidFill>
                <a:srgbClr val="63C5A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0561" y="4656891"/>
            <a:ext cx="19048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“To </a:t>
            </a:r>
            <a:r>
              <a:rPr lang="en-US" b="1" dirty="0">
                <a:solidFill>
                  <a:srgbClr val="63C5AF"/>
                </a:solidFill>
              </a:rPr>
              <a:t>learn</a:t>
            </a:r>
            <a:r>
              <a:rPr lang="en-US" sz="1400" dirty="0">
                <a:solidFill>
                  <a:srgbClr val="63C5AF"/>
                </a:solidFill>
              </a:rPr>
              <a:t>, </a:t>
            </a:r>
            <a:r>
              <a:rPr lang="en-US" b="1" dirty="0">
                <a:solidFill>
                  <a:srgbClr val="63C5AF"/>
                </a:solidFill>
              </a:rPr>
              <a:t>practice</a:t>
            </a:r>
            <a:r>
              <a:rPr lang="en-US" sz="1400" dirty="0">
                <a:solidFill>
                  <a:srgbClr val="63C5AF"/>
                </a:solidFill>
              </a:rPr>
              <a:t> and to make a tiny contribution!</a:t>
            </a:r>
            <a:r>
              <a:rPr lang="en-US" sz="1400" dirty="0" smtClean="0">
                <a:solidFill>
                  <a:srgbClr val="63C5AF"/>
                </a:solidFill>
              </a:rPr>
              <a:t>”</a:t>
            </a:r>
            <a:endParaRPr lang="en-GB" sz="1400" dirty="0">
              <a:solidFill>
                <a:srgbClr val="63C5A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530" y="5807884"/>
            <a:ext cx="10979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“To </a:t>
            </a:r>
            <a:r>
              <a:rPr lang="en-US" b="1" dirty="0">
                <a:solidFill>
                  <a:srgbClr val="63C5AF"/>
                </a:solidFill>
              </a:rPr>
              <a:t>learn</a:t>
            </a:r>
            <a:r>
              <a:rPr lang="en-US" sz="1600" dirty="0">
                <a:solidFill>
                  <a:srgbClr val="63C5AF"/>
                </a:solidFill>
              </a:rPr>
              <a:t>” </a:t>
            </a:r>
            <a:endParaRPr lang="en-GB" sz="1600" dirty="0">
              <a:solidFill>
                <a:srgbClr val="63C5A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072" y="2632731"/>
            <a:ext cx="187840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C5AF"/>
                </a:solidFill>
              </a:rPr>
              <a:t>“wanted </a:t>
            </a:r>
            <a:r>
              <a:rPr lang="en-US" sz="1400" dirty="0">
                <a:solidFill>
                  <a:srgbClr val="63C5AF"/>
                </a:solidFill>
              </a:rPr>
              <a:t>to </a:t>
            </a:r>
            <a:r>
              <a:rPr lang="en-US" b="1" dirty="0">
                <a:solidFill>
                  <a:srgbClr val="63C5AF"/>
                </a:solidFill>
              </a:rPr>
              <a:t>hone skills </a:t>
            </a:r>
            <a:r>
              <a:rPr lang="en-US" sz="1400" dirty="0">
                <a:solidFill>
                  <a:srgbClr val="63C5AF"/>
                </a:solidFill>
              </a:rPr>
              <a:t>in identifying RCTs.</a:t>
            </a:r>
            <a:r>
              <a:rPr lang="en-US" sz="1400" dirty="0" smtClean="0">
                <a:solidFill>
                  <a:srgbClr val="63C5AF"/>
                </a:solidFill>
              </a:rPr>
              <a:t>”</a:t>
            </a:r>
            <a:endParaRPr lang="en-US" sz="1400" dirty="0">
              <a:solidFill>
                <a:srgbClr val="63C5A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4845" y="5860803"/>
            <a:ext cx="2486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3C5AF"/>
                </a:solidFill>
              </a:rPr>
              <a:t>“to</a:t>
            </a:r>
            <a:r>
              <a:rPr lang="en-US" dirty="0" smtClean="0">
                <a:solidFill>
                  <a:srgbClr val="63C5AF"/>
                </a:solidFill>
              </a:rPr>
              <a:t> </a:t>
            </a:r>
            <a:r>
              <a:rPr lang="en-US" b="1" dirty="0">
                <a:solidFill>
                  <a:srgbClr val="63C5AF"/>
                </a:solidFill>
              </a:rPr>
              <a:t>gain </a:t>
            </a:r>
            <a:r>
              <a:rPr lang="en-US" b="1" dirty="0" smtClean="0">
                <a:solidFill>
                  <a:srgbClr val="63C5AF"/>
                </a:solidFill>
              </a:rPr>
              <a:t>experience”</a:t>
            </a:r>
            <a:r>
              <a:rPr lang="en-GB" b="1" dirty="0" smtClean="0">
                <a:solidFill>
                  <a:srgbClr val="63C5AF"/>
                </a:solidFill>
              </a:rPr>
              <a:t> </a:t>
            </a:r>
            <a:endParaRPr lang="en-US" b="1" dirty="0">
              <a:solidFill>
                <a:srgbClr val="63C5A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287" y="2725903"/>
            <a:ext cx="2231861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63C5AF"/>
                </a:solidFill>
              </a:rPr>
              <a:t>“to help out with a really important project, but </a:t>
            </a:r>
            <a:r>
              <a:rPr lang="en-US" b="1" dirty="0">
                <a:solidFill>
                  <a:srgbClr val="63C5AF"/>
                </a:solidFill>
              </a:rPr>
              <a:t>I am also learning at the same time</a:t>
            </a:r>
            <a:r>
              <a:rPr lang="en-US" sz="1400" dirty="0">
                <a:solidFill>
                  <a:srgbClr val="63C5AF"/>
                </a:solidFill>
              </a:rPr>
              <a:t>. So it's really </a:t>
            </a:r>
            <a:r>
              <a:rPr lang="en-US" sz="1400" dirty="0" smtClean="0">
                <a:solidFill>
                  <a:srgbClr val="63C5AF"/>
                </a:solidFill>
              </a:rPr>
              <a:t>great”</a:t>
            </a:r>
            <a:endParaRPr lang="en-US" sz="1400" dirty="0">
              <a:solidFill>
                <a:srgbClr val="63C5A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7683" y="3246397"/>
            <a:ext cx="287052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62D91"/>
                </a:solidFill>
              </a:rPr>
              <a:t>“to help myself to be familiar with </a:t>
            </a:r>
            <a:r>
              <a:rPr lang="en-US" sz="1400" dirty="0" smtClean="0">
                <a:solidFill>
                  <a:srgbClr val="962D91"/>
                </a:solidFill>
              </a:rPr>
              <a:t>evidence </a:t>
            </a:r>
            <a:r>
              <a:rPr lang="en-US" sz="1400" dirty="0">
                <a:solidFill>
                  <a:srgbClr val="962D91"/>
                </a:solidFill>
              </a:rPr>
              <a:t>based medicine, and </a:t>
            </a:r>
            <a:r>
              <a:rPr lang="en-US" sz="1600" b="1" dirty="0">
                <a:solidFill>
                  <a:srgbClr val="962D91"/>
                </a:solidFill>
              </a:rPr>
              <a:t>prepare myself for possible future work </a:t>
            </a:r>
            <a:r>
              <a:rPr lang="en-US" sz="1600" b="1" dirty="0" smtClean="0">
                <a:solidFill>
                  <a:srgbClr val="962D91"/>
                </a:solidFill>
              </a:rPr>
              <a:t>with Cochrane</a:t>
            </a:r>
            <a:r>
              <a:rPr lang="en-US" sz="1600" dirty="0" smtClean="0">
                <a:solidFill>
                  <a:srgbClr val="962D91"/>
                </a:solidFill>
              </a:rPr>
              <a:t>”</a:t>
            </a:r>
            <a:endParaRPr lang="en-US" sz="1600" b="1" dirty="0" smtClean="0">
              <a:solidFill>
                <a:srgbClr val="96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7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3" y="372533"/>
            <a:ext cx="8348134" cy="607071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67" y="421999"/>
            <a:ext cx="1532466" cy="4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450220"/>
            <a:ext cx="7472362" cy="632838"/>
          </a:xfrm>
        </p:spPr>
        <p:txBody>
          <a:bodyPr/>
          <a:lstStyle/>
          <a:p>
            <a:r>
              <a:rPr lang="en-US" dirty="0" smtClean="0"/>
              <a:t>Getting Involved: more tasks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3204" y="2538942"/>
            <a:ext cx="6176962" cy="374650"/>
          </a:xfrm>
        </p:spPr>
        <p:txBody>
          <a:bodyPr/>
          <a:lstStyle/>
          <a:p>
            <a:pPr algn="ctr"/>
            <a:r>
              <a:rPr lang="en-US" sz="2000" dirty="0"/>
              <a:t>A</a:t>
            </a:r>
            <a:r>
              <a:rPr lang="en-US" sz="2000" dirty="0" smtClean="0"/>
              <a:t>t citation level</a:t>
            </a:r>
            <a:endParaRPr lang="en-US" sz="2000" dirty="0"/>
          </a:p>
        </p:txBody>
      </p:sp>
      <p:sp>
        <p:nvSpPr>
          <p:cNvPr id="6" name="Multidocument 5"/>
          <p:cNvSpPr/>
          <p:nvPr/>
        </p:nvSpPr>
        <p:spPr>
          <a:xfrm>
            <a:off x="1278467" y="3335866"/>
            <a:ext cx="1435100" cy="1066800"/>
          </a:xfrm>
          <a:prstGeom prst="flowChartMulti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document 6"/>
          <p:cNvSpPr/>
          <p:nvPr/>
        </p:nvSpPr>
        <p:spPr>
          <a:xfrm>
            <a:off x="3293533" y="3335866"/>
            <a:ext cx="1435100" cy="1066800"/>
          </a:xfrm>
          <a:prstGeom prst="flowChartMulti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document 7"/>
          <p:cNvSpPr/>
          <p:nvPr/>
        </p:nvSpPr>
        <p:spPr>
          <a:xfrm>
            <a:off x="5223933" y="3318933"/>
            <a:ext cx="1435100" cy="1066800"/>
          </a:xfrm>
          <a:prstGeom prst="flowChartMultidocumen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1467" y="4588933"/>
            <a:ext cx="149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6897A"/>
                </a:solidFill>
              </a:rPr>
              <a:t>RCT identification</a:t>
            </a:r>
            <a:endParaRPr lang="en-US" dirty="0">
              <a:solidFill>
                <a:srgbClr val="46897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6534" y="4639733"/>
            <a:ext cx="149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6897A"/>
                </a:solidFill>
              </a:rPr>
              <a:t>DTA identification</a:t>
            </a:r>
            <a:endParaRPr lang="en-US" dirty="0">
              <a:solidFill>
                <a:srgbClr val="46897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0801" y="4639733"/>
            <a:ext cx="149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6897A"/>
                </a:solidFill>
              </a:rPr>
              <a:t>RCT description</a:t>
            </a:r>
            <a:endParaRPr lang="en-US" dirty="0">
              <a:solidFill>
                <a:srgbClr val="468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3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task: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02" y="2472271"/>
            <a:ext cx="8009997" cy="274742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81138" y="5514975"/>
            <a:ext cx="6176962" cy="3746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For each task we’re </a:t>
            </a:r>
            <a:r>
              <a:rPr lang="en-US" sz="1800" b="1" dirty="0" smtClean="0">
                <a:solidFill>
                  <a:schemeClr val="bg2"/>
                </a:solidFill>
              </a:rPr>
              <a:t>developing interactive training</a:t>
            </a:r>
            <a:endParaRPr lang="en-US" sz="1800" b="1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38501" y="4889501"/>
            <a:ext cx="673099" cy="609599"/>
          </a:xfrm>
          <a:prstGeom prst="straightConnector1">
            <a:avLst/>
          </a:prstGeom>
          <a:ln>
            <a:solidFill>
              <a:srgbClr val="006CF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6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8" y="1233518"/>
            <a:ext cx="6637869" cy="503493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63600" y="6303434"/>
            <a:ext cx="753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62D91"/>
                </a:solidFill>
              </a:rPr>
              <a:t>In RCT identification we have a </a:t>
            </a:r>
            <a:r>
              <a:rPr lang="en-US" b="1" i="1" dirty="0" smtClean="0">
                <a:solidFill>
                  <a:srgbClr val="962D91"/>
                </a:solidFill>
              </a:rPr>
              <a:t>Help me decide </a:t>
            </a:r>
            <a:r>
              <a:rPr lang="en-US" dirty="0" smtClean="0">
                <a:solidFill>
                  <a:srgbClr val="962D91"/>
                </a:solidFill>
              </a:rPr>
              <a:t>feature</a:t>
            </a:r>
            <a:endParaRPr lang="en-US" dirty="0">
              <a:solidFill>
                <a:srgbClr val="96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3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task: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02" y="2472271"/>
            <a:ext cx="8009997" cy="274742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81138" y="5514975"/>
            <a:ext cx="6176962" cy="3746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For each task contributors can </a:t>
            </a:r>
            <a:r>
              <a:rPr lang="en-US" sz="1800" b="1" dirty="0" smtClean="0">
                <a:solidFill>
                  <a:schemeClr val="bg2"/>
                </a:solidFill>
              </a:rPr>
              <a:t>set their preferences…</a:t>
            </a:r>
            <a:endParaRPr lang="en-US" sz="1800" b="1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330700" y="4991100"/>
            <a:ext cx="863601" cy="546101"/>
          </a:xfrm>
          <a:prstGeom prst="straightConnector1">
            <a:avLst/>
          </a:prstGeom>
          <a:ln>
            <a:solidFill>
              <a:srgbClr val="006CF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2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Goal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66682"/>
            <a:ext cx="6557700" cy="4591318"/>
          </a:xfrm>
        </p:spPr>
        <p:txBody>
          <a:bodyPr/>
          <a:lstStyle/>
          <a:p>
            <a:pPr algn="ctr">
              <a:defRPr/>
            </a:pPr>
            <a:endParaRPr lang="en-US" dirty="0" smtClean="0">
              <a:ea typeface="ＭＳ Ｐゴシック" charset="0"/>
            </a:endParaRPr>
          </a:p>
          <a:p>
            <a:pPr algn="ctr">
              <a:defRPr/>
            </a:pPr>
            <a:r>
              <a:rPr lang="en-US" dirty="0" smtClean="0">
                <a:ea typeface="ＭＳ Ｐゴシック" charset="0"/>
              </a:rPr>
              <a:t>T</a:t>
            </a:r>
            <a:r>
              <a:rPr lang="en-AU" dirty="0" smtClean="0">
                <a:ea typeface="ＭＳ Ｐゴシック" charset="0"/>
              </a:rPr>
              <a:t>o </a:t>
            </a:r>
            <a:r>
              <a:rPr lang="en-AU" dirty="0">
                <a:ea typeface="ＭＳ Ｐゴシック" charset="0"/>
              </a:rPr>
              <a:t>significantly </a:t>
            </a:r>
            <a:r>
              <a:rPr lang="en-AU" dirty="0" smtClean="0">
                <a:ea typeface="ＭＳ Ｐゴシック" charset="0"/>
              </a:rPr>
              <a:t>improve                                                                                the </a:t>
            </a:r>
            <a:r>
              <a:rPr lang="en-AU" dirty="0">
                <a:ea typeface="ＭＳ Ｐゴシック" charset="0"/>
              </a:rPr>
              <a:t>long-term </a:t>
            </a:r>
            <a:r>
              <a:rPr lang="en-AU" dirty="0" smtClean="0">
                <a:ea typeface="ＭＳ Ｐゴシック" charset="0"/>
              </a:rPr>
              <a:t>value and </a:t>
            </a:r>
            <a:r>
              <a:rPr lang="en-AU" dirty="0">
                <a:ea typeface="ＭＳ Ｐゴシック" charset="0"/>
              </a:rPr>
              <a:t>sustainability </a:t>
            </a:r>
            <a:r>
              <a:rPr lang="en-AU" dirty="0" smtClean="0">
                <a:ea typeface="ＭＳ Ｐゴシック" charset="0"/>
              </a:rPr>
              <a:t>                                                     of </a:t>
            </a:r>
            <a:r>
              <a:rPr lang="en-AU" dirty="0">
                <a:ea typeface="ＭＳ Ｐゴシック" charset="0"/>
              </a:rPr>
              <a:t>Cochrane </a:t>
            </a:r>
            <a:r>
              <a:rPr lang="en-AU" dirty="0" smtClean="0">
                <a:ea typeface="ＭＳ Ｐゴシック" charset="0"/>
              </a:rPr>
              <a:t>                                                                                                          by piloting</a:t>
            </a:r>
            <a:r>
              <a:rPr lang="en-AU" dirty="0">
                <a:ea typeface="ＭＳ Ｐゴシック" charset="0"/>
              </a:rPr>
              <a:t>, refining and scaling-up </a:t>
            </a:r>
            <a:r>
              <a:rPr lang="en-AU" dirty="0" smtClean="0">
                <a:ea typeface="ＭＳ Ｐゴシック" charset="0"/>
              </a:rPr>
              <a:t>                                          innovations in content production. </a:t>
            </a:r>
          </a:p>
          <a:p>
            <a:pPr marL="0" indent="0">
              <a:buFont typeface="Arial" charset="0"/>
              <a:buNone/>
              <a:defRPr/>
            </a:pPr>
            <a:endParaRPr lang="en-AU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4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Preferences: offline working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298700"/>
            <a:ext cx="8288867" cy="175480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11438" y="412992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Setting personal targets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4876801"/>
            <a:ext cx="8288867" cy="165620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90005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Preferences: filter by topic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13" b="713"/>
          <a:stretch/>
        </p:blipFill>
        <p:spPr>
          <a:xfrm>
            <a:off x="388937" y="2451099"/>
            <a:ext cx="8179115" cy="2362201"/>
          </a:xfrm>
          <a:ln>
            <a:solidFill>
              <a:schemeClr val="bg2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1" y="5062008"/>
            <a:ext cx="7924799" cy="729192"/>
          </a:xfrm>
        </p:spPr>
        <p:txBody>
          <a:bodyPr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eople will want to classify records of potential interest to them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15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387600"/>
            <a:ext cx="8128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 </a:t>
            </a:r>
            <a:r>
              <a:rPr lang="en-US" dirty="0">
                <a:solidFill>
                  <a:schemeClr val="bg2"/>
                </a:solidFill>
              </a:rPr>
              <a:t>model of contribution that brings </a:t>
            </a:r>
            <a:r>
              <a:rPr lang="en-US" b="1" dirty="0">
                <a:solidFill>
                  <a:schemeClr val="bg2"/>
                </a:solidFill>
              </a:rPr>
              <a:t>benefits to contributor and to </a:t>
            </a:r>
            <a:r>
              <a:rPr lang="en-US" b="1" dirty="0" smtClean="0">
                <a:solidFill>
                  <a:schemeClr val="bg2"/>
                </a:solidFill>
              </a:rPr>
              <a:t>Cochrane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Taking all that we learnt so far and </a:t>
            </a:r>
            <a:r>
              <a:rPr lang="en-US" b="1" dirty="0">
                <a:solidFill>
                  <a:schemeClr val="bg2"/>
                </a:solidFill>
              </a:rPr>
              <a:t>scaling-up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Complex, ambitious project </a:t>
            </a:r>
            <a:r>
              <a:rPr lang="en-US" b="1" dirty="0" smtClean="0">
                <a:solidFill>
                  <a:schemeClr val="bg2"/>
                </a:solidFill>
              </a:rPr>
              <a:t>not working in isolation</a:t>
            </a:r>
            <a:r>
              <a:rPr lang="en-US" b="1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err="1" smtClean="0">
                <a:solidFill>
                  <a:schemeClr val="bg2"/>
                </a:solidFill>
              </a:rPr>
              <a:t>Centralised</a:t>
            </a:r>
            <a:r>
              <a:rPr lang="en-US" dirty="0" smtClean="0">
                <a:solidFill>
                  <a:schemeClr val="bg2"/>
                </a:solidFill>
              </a:rPr>
              <a:t> Search Service, Evidence Pipeline, Cochrane Membership, Linked Data)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Phase 1 = development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Phase 2 = pilot, refine, launch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4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0834"/>
            <a:ext cx="9144000" cy="1852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333" y="5689599"/>
            <a:ext cx="707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Thank you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To find out more: Workshop Monday 4 October 11-12:20</a:t>
            </a:r>
          </a:p>
          <a:p>
            <a:pPr algn="ctr"/>
            <a:r>
              <a:rPr lang="en-US" sz="1600" dirty="0" err="1">
                <a:solidFill>
                  <a:schemeClr val="tx2"/>
                </a:solidFill>
              </a:rPr>
              <a:t>a</a:t>
            </a:r>
            <a:r>
              <a:rPr lang="en-US" sz="1600" dirty="0" err="1" smtClean="0">
                <a:solidFill>
                  <a:schemeClr val="tx2"/>
                </a:solidFill>
              </a:rPr>
              <a:t>nna.noel-storr@rdm.ox.ac.uk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000" y="4555067"/>
            <a:ext cx="873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Help to filter the information overload for better decisions!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0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56992"/>
            <a:ext cx="4464000" cy="1080775"/>
          </a:xfrm>
        </p:spPr>
        <p:txBody>
          <a:bodyPr/>
          <a:lstStyle/>
          <a:p>
            <a:r>
              <a:rPr lang="en-AU" sz="4800" dirty="0" smtClean="0"/>
              <a:t>Task Exchange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398719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 connect members of the Cochrane Community </a:t>
            </a:r>
            <a:br>
              <a:rPr lang="en-AU" dirty="0" smtClean="0"/>
            </a:br>
            <a:r>
              <a:rPr lang="en-AU" dirty="0" smtClean="0"/>
              <a:t>who want help with their reviews with people </a:t>
            </a:r>
            <a:br>
              <a:rPr lang="en-AU" dirty="0" smtClean="0"/>
            </a:br>
            <a:r>
              <a:rPr lang="en-AU" dirty="0" smtClean="0"/>
              <a:t>who have the skills and time to help. 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0388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taskexchange.cochrane.org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i="1" dirty="0" smtClean="0"/>
              <a:t>“</a:t>
            </a:r>
            <a:r>
              <a:rPr lang="en-AU" i="1" dirty="0" err="1" smtClean="0"/>
              <a:t>Airtasker</a:t>
            </a:r>
            <a:r>
              <a:rPr lang="en-AU" i="1" dirty="0" smtClean="0"/>
              <a:t> for </a:t>
            </a:r>
            <a:r>
              <a:rPr lang="en-AU" i="1" dirty="0" err="1" smtClean="0"/>
              <a:t>Cochranites</a:t>
            </a:r>
            <a:r>
              <a:rPr lang="en-AU" i="1" dirty="0" smtClean="0"/>
              <a:t>” (but we reckon it’s prettier…)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66187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6049" y="1052736"/>
            <a:ext cx="10036098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3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641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9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29" y="188640"/>
            <a:ext cx="888436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3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2228045"/>
            <a:ext cx="7138912" cy="389811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AU" altLang="en-US" dirty="0" smtClean="0"/>
              <a:t>To support </a:t>
            </a:r>
            <a:r>
              <a:rPr lang="en-AU" altLang="en-US" i="1" dirty="0" smtClean="0"/>
              <a:t>Strategy to 2020:</a:t>
            </a:r>
            <a:endParaRPr lang="en-AU" altLang="en-US" dirty="0" smtClean="0"/>
          </a:p>
          <a:p>
            <a:pPr marL="400050" lvl="1" indent="0">
              <a:buFont typeface="Arial" panose="020B0604020202020204" pitchFamily="34" charset="0"/>
              <a:buNone/>
            </a:pPr>
            <a:endParaRPr lang="en-AU" altLang="en-US" dirty="0" smtClean="0"/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AU" altLang="en-US" dirty="0" smtClean="0"/>
              <a:t>1. </a:t>
            </a:r>
            <a:r>
              <a:rPr lang="en-AU" altLang="en-US" dirty="0"/>
              <a:t>M</a:t>
            </a:r>
            <a:r>
              <a:rPr lang="en-AU" altLang="en-US" dirty="0" smtClean="0"/>
              <a:t>ore effectively </a:t>
            </a:r>
            <a:r>
              <a:rPr lang="en-AU" altLang="en-US" b="1" dirty="0" smtClean="0"/>
              <a:t>harness the skills and enthusiasm of our contributors </a:t>
            </a:r>
            <a:r>
              <a:rPr lang="en-AU" altLang="en-US" dirty="0" smtClean="0"/>
              <a:t>(Goal 4)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en-AU" altLang="en-US" dirty="0" smtClean="0"/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AU" altLang="en-US" dirty="0" smtClean="0"/>
              <a:t>2. To more efficiently </a:t>
            </a:r>
            <a:r>
              <a:rPr lang="en-AU" altLang="en-US" b="1" dirty="0" smtClean="0"/>
              <a:t>identify research and understand review currency </a:t>
            </a:r>
            <a:r>
              <a:rPr lang="en-AU" altLang="en-US" dirty="0" smtClean="0"/>
              <a:t>(Goal 1)</a:t>
            </a:r>
          </a:p>
        </p:txBody>
      </p:sp>
    </p:spTree>
    <p:extLst>
      <p:ext uri="{BB962C8B-B14F-4D97-AF65-F5344CB8AC3E}">
        <p14:creationId xmlns:p14="http://schemas.microsoft.com/office/powerpoint/2010/main" val="151794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6049" y="1052736"/>
            <a:ext cx="10036098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9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3" y="433791"/>
            <a:ext cx="8572493" cy="5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70" y="314703"/>
            <a:ext cx="9056330" cy="63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6049" y="1052736"/>
            <a:ext cx="10036098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5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60648"/>
            <a:ext cx="864804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0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32656"/>
            <a:ext cx="8814012" cy="60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7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6049" y="1052736"/>
            <a:ext cx="10036098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6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275200"/>
            <a:ext cx="6364510" cy="3909600"/>
          </a:xfrm>
        </p:spPr>
        <p:txBody>
          <a:bodyPr/>
          <a:lstStyle/>
          <a:p>
            <a:r>
              <a:rPr lang="en-AU" dirty="0" smtClean="0"/>
              <a:t>For the developers:</a:t>
            </a:r>
          </a:p>
          <a:p>
            <a:pPr marL="522288" lvl="1" indent="-342900">
              <a:spcBef>
                <a:spcPts val="300"/>
              </a:spcBef>
            </a:pPr>
            <a:r>
              <a:rPr lang="en-AU" dirty="0" smtClean="0"/>
              <a:t>Second round of development </a:t>
            </a:r>
            <a:br>
              <a:rPr lang="en-AU" dirty="0" smtClean="0"/>
            </a:br>
            <a:r>
              <a:rPr lang="en-AU" dirty="0" smtClean="0">
                <a:solidFill>
                  <a:schemeClr val="accent2"/>
                </a:solidFill>
              </a:rPr>
              <a:t>October – December 2015</a:t>
            </a:r>
          </a:p>
          <a:p>
            <a:pPr marL="522288" lvl="1" indent="-342900">
              <a:spcBef>
                <a:spcPts val="300"/>
              </a:spcBef>
            </a:pPr>
            <a:r>
              <a:rPr lang="en-AU" dirty="0" smtClean="0"/>
              <a:t>Beta release </a:t>
            </a:r>
            <a:br>
              <a:rPr lang="en-AU" dirty="0" smtClean="0"/>
            </a:br>
            <a:r>
              <a:rPr lang="en-AU" dirty="0" smtClean="0">
                <a:solidFill>
                  <a:schemeClr val="accent2"/>
                </a:solidFill>
              </a:rPr>
              <a:t>February 2016</a:t>
            </a:r>
            <a:endParaRPr lang="en-AU" dirty="0"/>
          </a:p>
          <a:p>
            <a:pPr marL="342900" indent="-342900"/>
            <a:r>
              <a:rPr lang="en-AU" dirty="0" smtClean="0"/>
              <a:t>For </a:t>
            </a:r>
            <a:r>
              <a:rPr lang="en-AU" dirty="0" err="1" smtClean="0"/>
              <a:t>Cochranites</a:t>
            </a:r>
            <a:r>
              <a:rPr lang="en-AU" dirty="0" smtClean="0"/>
              <a:t>:</a:t>
            </a:r>
          </a:p>
          <a:p>
            <a:pPr marL="522288" lvl="1" indent="-342900">
              <a:spcBef>
                <a:spcPts val="300"/>
              </a:spcBef>
            </a:pPr>
            <a:r>
              <a:rPr lang="en-AU" dirty="0" smtClean="0"/>
              <a:t>Sign up, load your profile, post and respond to tasks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>
                <a:solidFill>
                  <a:schemeClr val="accent2"/>
                </a:solidFill>
              </a:rPr>
              <a:t>Today!</a:t>
            </a:r>
          </a:p>
          <a:p>
            <a:pPr marL="522288" lvl="1" indent="-342900">
              <a:spcBef>
                <a:spcPts val="300"/>
              </a:spcBef>
            </a:pPr>
            <a:r>
              <a:rPr lang="en-AU" dirty="0" smtClean="0"/>
              <a:t>Give us feedback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>
                <a:solidFill>
                  <a:schemeClr val="accent2"/>
                </a:solidFill>
              </a:rPr>
              <a:t>At the workshop tomorrow or by email any time: taskexchange@cochrane.org</a:t>
            </a:r>
          </a:p>
        </p:txBody>
      </p:sp>
    </p:spTree>
    <p:extLst>
      <p:ext uri="{BB962C8B-B14F-4D97-AF65-F5344CB8AC3E}">
        <p14:creationId xmlns:p14="http://schemas.microsoft.com/office/powerpoint/2010/main" val="53132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taskexchange.cochrane.org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A bigger team than you think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58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Production Models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Early findings from our exploration of current approaches to systematic review production</a:t>
            </a:r>
            <a:endParaRPr lang="en-AU" i="1" dirty="0"/>
          </a:p>
          <a:p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79020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7" y="2275200"/>
            <a:ext cx="7071405" cy="3909600"/>
          </a:xfrm>
        </p:spPr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Information </a:t>
            </a:r>
            <a:r>
              <a:rPr lang="en-US" dirty="0">
                <a:ea typeface="ＭＳ Ｐゴシック" charset="0"/>
              </a:rPr>
              <a:t>retrieval 	</a:t>
            </a:r>
            <a:endParaRPr lang="en-US" dirty="0" smtClean="0">
              <a:ea typeface="ＭＳ Ｐゴシック" charset="0"/>
            </a:endParaRPr>
          </a:p>
          <a:p>
            <a:pPr>
              <a:defRPr/>
            </a:pPr>
            <a:endParaRPr lang="en-US" sz="1600" dirty="0"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Opportunities for </a:t>
            </a:r>
            <a:r>
              <a:rPr lang="en-US" dirty="0" smtClean="0">
                <a:ea typeface="ＭＳ Ｐゴシック" charset="0"/>
              </a:rPr>
              <a:t>new contributors</a:t>
            </a: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Connecting </a:t>
            </a:r>
            <a:r>
              <a:rPr lang="en-US" dirty="0" smtClean="0">
                <a:ea typeface="ＭＳ Ｐゴシック" charset="0"/>
              </a:rPr>
              <a:t>contributors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	        			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>
                <a:ea typeface="ＭＳ Ｐゴシック" charset="0"/>
              </a:rPr>
              <a:t>Ensuring quality content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52861" y="2275200"/>
            <a:ext cx="2858281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None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388938" indent="-158750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612775" indent="-195263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Arial" pitchFamily="34" charset="0"/>
              <a:buChar char="•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849313" indent="-187325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ea typeface="ＭＳ Ｐゴシック" charset="0"/>
                <a:sym typeface="Wingdings"/>
              </a:rPr>
              <a:t> Evidence Pipeline</a:t>
            </a:r>
            <a:r>
              <a:rPr lang="en-US" dirty="0" smtClean="0">
                <a:ea typeface="ＭＳ Ｐゴシック" charset="0"/>
              </a:rPr>
              <a:t>	</a:t>
            </a:r>
          </a:p>
          <a:p>
            <a:pPr>
              <a:defRPr/>
            </a:pPr>
            <a:endParaRPr lang="en-US" sz="1600" dirty="0" smtClean="0"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  <a:sym typeface="Wingdings"/>
              </a:rPr>
              <a:t> Getting Involved</a:t>
            </a:r>
            <a:endParaRPr lang="en-US" dirty="0" smtClean="0">
              <a:ea typeface="ＭＳ Ｐゴシック" charset="0"/>
            </a:endParaRPr>
          </a:p>
          <a:p>
            <a:pPr>
              <a:defRPr/>
            </a:pPr>
            <a:endParaRPr lang="en-US" dirty="0" smtClean="0"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  <a:sym typeface="Wingdings"/>
              </a:rPr>
              <a:t> Task Exchange</a:t>
            </a:r>
            <a:endParaRPr lang="en-US" dirty="0" smtClean="0"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	        			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sym typeface="Wingdings"/>
              </a:rPr>
              <a:t> Production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Production Models is one of the 4 components of Project Transform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/>
              <a:t>Aim is </a:t>
            </a:r>
            <a:r>
              <a:rPr lang="en-AU" dirty="0"/>
              <a:t>to identify, pilot and scale up new ways of producing Cochrane reviews that increase quality and timeliness.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 smtClean="0"/>
              <a:t>Led </a:t>
            </a:r>
            <a:r>
              <a:rPr lang="en-AU" dirty="0"/>
              <a:t>by Tari Turner (Australasian Cochrane Centre), under the guidance of David Tovey and Julian Elliott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Started in </a:t>
            </a:r>
            <a:r>
              <a:rPr lang="en-AU" dirty="0"/>
              <a:t>July 2015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704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24 interviews</a:t>
            </a:r>
          </a:p>
          <a:p>
            <a:pPr lvl="3"/>
            <a:r>
              <a:rPr lang="en-AU" sz="1400" dirty="0" smtClean="0"/>
              <a:t>MEs (6</a:t>
            </a:r>
            <a:r>
              <a:rPr lang="en-AU" sz="1400" dirty="0"/>
              <a:t>), Authors (6), External (5</a:t>
            </a:r>
            <a:r>
              <a:rPr lang="en-AU" sz="1400" dirty="0" smtClean="0"/>
              <a:t>), </a:t>
            </a:r>
            <a:r>
              <a:rPr lang="en-AU" sz="1400" dirty="0"/>
              <a:t>CRG staff (3), </a:t>
            </a:r>
            <a:r>
              <a:rPr lang="en-AU" sz="1400" dirty="0" err="1" smtClean="0"/>
              <a:t>CoEds</a:t>
            </a:r>
            <a:r>
              <a:rPr lang="en-AU" sz="1400" dirty="0" smtClean="0"/>
              <a:t> (2), Editors (2)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90 online surveys</a:t>
            </a:r>
          </a:p>
          <a:p>
            <a:pPr lvl="3"/>
            <a:r>
              <a:rPr lang="en-AU" sz="1400" dirty="0" smtClean="0"/>
              <a:t>Authors (37), MEs or </a:t>
            </a:r>
            <a:r>
              <a:rPr lang="en-AU" sz="1400" dirty="0" err="1" smtClean="0"/>
              <a:t>CoEds</a:t>
            </a:r>
            <a:r>
              <a:rPr lang="en-AU" sz="1400" dirty="0" smtClean="0"/>
              <a:t> (17), TSC (12), Consumers (11), Methodologist (10), Editors (4), Centre Staff (3), CEU staff (2), Other (8) </a:t>
            </a:r>
          </a:p>
          <a:p>
            <a:pPr lvl="1"/>
            <a:r>
              <a:rPr lang="en-AU" dirty="0" smtClean="0"/>
              <a:t>Informal ‘rough-cut’ analysis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215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unsurprising part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Wide variety of approaches to review production between and within Review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It’s all about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Every review is unique &amp; unpredictable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i="1" dirty="0" smtClean="0">
                <a:solidFill>
                  <a:schemeClr val="bg2"/>
                </a:solidFill>
              </a:rPr>
              <a:t>“that’s </a:t>
            </a:r>
            <a:r>
              <a:rPr lang="en-AU" i="1" dirty="0">
                <a:solidFill>
                  <a:schemeClr val="bg2"/>
                </a:solidFill>
              </a:rPr>
              <a:t>the ‘collaboration’ bit of The Cochrane Collaboration... it’s all about the human relationships</a:t>
            </a:r>
            <a:r>
              <a:rPr lang="en-AU" i="1" dirty="0" smtClean="0">
                <a:solidFill>
                  <a:schemeClr val="bg2"/>
                </a:solidFill>
              </a:rPr>
              <a:t>”</a:t>
            </a:r>
          </a:p>
          <a:p>
            <a:pPr marL="0" indent="0">
              <a:buNone/>
            </a:pPr>
            <a:r>
              <a:rPr lang="en-AU" i="1" dirty="0" smtClean="0">
                <a:solidFill>
                  <a:schemeClr val="bg2"/>
                </a:solidFill>
              </a:rPr>
              <a:t>“good people drive good processes”</a:t>
            </a:r>
            <a:endParaRPr lang="en-AU" i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AU" i="1" dirty="0" smtClean="0">
                <a:solidFill>
                  <a:schemeClr val="bg2"/>
                </a:solidFill>
              </a:rPr>
              <a:t>“</a:t>
            </a:r>
            <a:r>
              <a:rPr lang="en-AU" i="1" dirty="0">
                <a:solidFill>
                  <a:schemeClr val="bg2"/>
                </a:solidFill>
              </a:rPr>
              <a:t>treating review production like a factory is a mistake</a:t>
            </a:r>
            <a:r>
              <a:rPr lang="en-AU" i="1" dirty="0" smtClean="0">
                <a:solidFill>
                  <a:schemeClr val="bg2"/>
                </a:solidFill>
              </a:rPr>
              <a:t>”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590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2294820"/>
            <a:ext cx="6652542" cy="6328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How are we producing reviews?... In every way imaginable!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3119800"/>
            <a:ext cx="6120000" cy="3909600"/>
          </a:xfrm>
        </p:spPr>
        <p:txBody>
          <a:bodyPr>
            <a:normAutofit/>
          </a:bodyPr>
          <a:lstStyle/>
          <a:p>
            <a:r>
              <a:rPr lang="en-AU" dirty="0" smtClean="0"/>
              <a:t>Emerging themes around:</a:t>
            </a:r>
          </a:p>
          <a:p>
            <a:pPr lvl="1"/>
            <a:r>
              <a:rPr lang="en-AU" dirty="0" smtClean="0"/>
              <a:t>Author team requirements, structure and incentives</a:t>
            </a:r>
          </a:p>
          <a:p>
            <a:pPr lvl="1"/>
            <a:r>
              <a:rPr lang="en-AU" dirty="0" smtClean="0"/>
              <a:t>Roles of Review Groups </a:t>
            </a:r>
          </a:p>
          <a:p>
            <a:pPr lvl="1"/>
            <a:r>
              <a:rPr lang="en-AU" dirty="0" smtClean="0"/>
              <a:t>Shared challenges</a:t>
            </a:r>
          </a:p>
          <a:p>
            <a:pPr lvl="1"/>
            <a:r>
              <a:rPr lang="en-AU" dirty="0" smtClean="0"/>
              <a:t>Approaches to improving the production process</a:t>
            </a:r>
          </a:p>
        </p:txBody>
      </p:sp>
    </p:spTree>
    <p:extLst>
      <p:ext uri="{BB962C8B-B14F-4D97-AF65-F5344CB8AC3E}">
        <p14:creationId xmlns:p14="http://schemas.microsoft.com/office/powerpoint/2010/main" val="142946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Author Teams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275200"/>
            <a:ext cx="6364510" cy="3909600"/>
          </a:xfrm>
        </p:spPr>
        <p:txBody>
          <a:bodyPr>
            <a:normAutofit fontScale="85000" lnSpcReduction="10000"/>
          </a:bodyPr>
          <a:lstStyle/>
          <a:p>
            <a:pPr marL="180975" lvl="1" indent="-180975"/>
            <a:r>
              <a:rPr lang="en-AU" sz="1900" dirty="0" smtClean="0"/>
              <a:t>Team formation &amp; task allocation are largely informal and organic</a:t>
            </a:r>
            <a:endParaRPr lang="en-AU" sz="19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sz="1900" dirty="0" smtClean="0"/>
              <a:t>Payment models vary</a:t>
            </a:r>
          </a:p>
          <a:p>
            <a:pPr marL="390525" lvl="2" indent="-180975"/>
            <a:r>
              <a:rPr lang="en-AU" sz="1700" dirty="0" smtClean="0"/>
              <a:t>Fully paid teams, Outsourcing, Teams with paid members, Incentives &amp; stipends, Fully volunteer teams</a:t>
            </a:r>
          </a:p>
          <a:p>
            <a:pPr marL="390525" lvl="2" indent="-180975"/>
            <a:r>
              <a:rPr lang="en-AU" sz="1700" dirty="0" smtClean="0"/>
              <a:t>Having money helps, greater accountability, but doesn’t solve all problems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sz="1900" dirty="0" smtClean="0"/>
              <a:t>Requirements vary, but agree importance of an effective leader</a:t>
            </a:r>
          </a:p>
          <a:p>
            <a:pPr marL="390525" lvl="2" indent="-180975"/>
            <a:r>
              <a:rPr lang="en-AU" sz="1700" dirty="0" smtClean="0"/>
              <a:t>Tension between focus on capacity building and benefits of experienced authors</a:t>
            </a:r>
          </a:p>
          <a:p>
            <a:pPr marL="390525" lvl="2" indent="-180975"/>
            <a:r>
              <a:rPr lang="en-AU" sz="1700" dirty="0" smtClean="0"/>
              <a:t>Challenge of sourcing timely clinical input &amp; not wasting this time on tedium</a:t>
            </a:r>
          </a:p>
          <a:p>
            <a:pPr marL="0" indent="0">
              <a:buNone/>
            </a:pPr>
            <a:endParaRPr lang="en-AU" i="1" dirty="0" smtClean="0"/>
          </a:p>
          <a:p>
            <a:pPr marL="0" indent="0">
              <a:buNone/>
            </a:pPr>
            <a:r>
              <a:rPr lang="en-AU" i="1" dirty="0">
                <a:solidFill>
                  <a:schemeClr val="bg2"/>
                </a:solidFill>
              </a:rPr>
              <a:t>“Some people just get on and do it, and you can’t predict who will”</a:t>
            </a:r>
          </a:p>
          <a:p>
            <a:pPr marL="0" lvl="0" indent="0">
              <a:buNone/>
            </a:pPr>
            <a:r>
              <a:rPr lang="en-AU" i="1" dirty="0" smtClean="0">
                <a:solidFill>
                  <a:schemeClr val="bg2"/>
                </a:solidFill>
              </a:rPr>
              <a:t>“</a:t>
            </a:r>
            <a:r>
              <a:rPr lang="en-AU" i="1" dirty="0">
                <a:solidFill>
                  <a:schemeClr val="bg2"/>
                </a:solidFill>
              </a:rPr>
              <a:t>Things move along in a different way where there is a little funding for the review team to justify spending the </a:t>
            </a:r>
            <a:r>
              <a:rPr lang="en-AU" i="1" dirty="0" smtClean="0">
                <a:solidFill>
                  <a:schemeClr val="bg2"/>
                </a:solidFill>
              </a:rPr>
              <a:t>time”</a:t>
            </a:r>
          </a:p>
        </p:txBody>
      </p:sp>
    </p:spTree>
    <p:extLst>
      <p:ext uri="{BB962C8B-B14F-4D97-AF65-F5344CB8AC3E}">
        <p14:creationId xmlns:p14="http://schemas.microsoft.com/office/powerpoint/2010/main" val="146594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Roles of Review Groups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 smtClean="0"/>
              <a:t>Extent of project management varies widely</a:t>
            </a:r>
          </a:p>
          <a:p>
            <a:pPr marL="390525" lvl="2" indent="-180975"/>
            <a:r>
              <a:rPr lang="en-AU" dirty="0" smtClean="0"/>
              <a:t>Active, hands-on management by a range of people</a:t>
            </a:r>
          </a:p>
          <a:p>
            <a:pPr marL="390525" lvl="2" indent="-180975"/>
            <a:r>
              <a:rPr lang="en-AU" dirty="0" smtClean="0"/>
              <a:t>Hands-off</a:t>
            </a:r>
          </a:p>
          <a:p>
            <a:pPr marL="390525" lvl="2" indent="-180975"/>
            <a:r>
              <a:rPr lang="en-AU" dirty="0" smtClean="0"/>
              <a:t>Sense of trend towards more hands-on management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 smtClean="0"/>
              <a:t>Variation in how CRGs see their role as &amp; have challenges with providing clinical </a:t>
            </a:r>
            <a:r>
              <a:rPr lang="en-AU" dirty="0"/>
              <a:t>input,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methodological </a:t>
            </a:r>
            <a:r>
              <a:rPr lang="en-AU" dirty="0"/>
              <a:t>guidance, </a:t>
            </a:r>
            <a:r>
              <a:rPr lang="en-AU" dirty="0" smtClean="0"/>
              <a:t>editorial oversight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 smtClean="0"/>
              <a:t>Substantial issues with peer review processes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AU" i="1" dirty="0"/>
          </a:p>
          <a:p>
            <a:pPr marL="0" indent="0">
              <a:buNone/>
            </a:pPr>
            <a:r>
              <a:rPr lang="en-AU" i="1" dirty="0">
                <a:solidFill>
                  <a:schemeClr val="bg2"/>
                </a:solidFill>
              </a:rPr>
              <a:t>“If you can find a Review Group where people are less hands-on than we are and are producing good reviews, </a:t>
            </a:r>
            <a:r>
              <a:rPr lang="en-AU" i="1" dirty="0" smtClean="0">
                <a:solidFill>
                  <a:schemeClr val="bg2"/>
                </a:solidFill>
              </a:rPr>
              <a:t/>
            </a:r>
            <a:br>
              <a:rPr lang="en-AU" i="1" dirty="0" smtClean="0">
                <a:solidFill>
                  <a:schemeClr val="bg2"/>
                </a:solidFill>
              </a:rPr>
            </a:br>
            <a:r>
              <a:rPr lang="en-AU" i="1" dirty="0" smtClean="0">
                <a:solidFill>
                  <a:schemeClr val="bg2"/>
                </a:solidFill>
              </a:rPr>
              <a:t>I’d </a:t>
            </a:r>
            <a:r>
              <a:rPr lang="en-AU" i="1" dirty="0">
                <a:solidFill>
                  <a:schemeClr val="bg2"/>
                </a:solidFill>
              </a:rPr>
              <a:t>like to see it</a:t>
            </a:r>
            <a:r>
              <a:rPr lang="en-AU" i="1" dirty="0" smtClean="0">
                <a:solidFill>
                  <a:schemeClr val="bg2"/>
                </a:solidFill>
              </a:rPr>
              <a:t>”</a:t>
            </a:r>
            <a:endParaRPr lang="en-AU" sz="1800" dirty="0" smtClean="0">
              <a:solidFill>
                <a:schemeClr val="bg2"/>
              </a:solidFill>
            </a:endParaRPr>
          </a:p>
          <a:p>
            <a:pPr marL="342900" lvl="2" indent="-342900"/>
            <a:endParaRPr lang="en-AU" sz="1800" dirty="0"/>
          </a:p>
          <a:p>
            <a:endParaRPr lang="en-AU" dirty="0" smtClean="0"/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7398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Shared 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Conflation of review production (“the science”)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and </a:t>
            </a:r>
            <a:r>
              <a:rPr lang="en-AU" dirty="0"/>
              <a:t>editorial processes (“the publication”)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Increasing complexity of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Difficulty </a:t>
            </a:r>
            <a:r>
              <a:rPr lang="en-AU" dirty="0"/>
              <a:t>keeping </a:t>
            </a:r>
            <a:r>
              <a:rPr lang="en-AU" dirty="0" smtClean="0"/>
              <a:t>authors on board and on track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The length of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361950" lvl="1" indent="-361950"/>
            <a:r>
              <a:rPr lang="en-AU" dirty="0" smtClean="0"/>
              <a:t>They are interrelated - no </a:t>
            </a:r>
            <a:r>
              <a:rPr lang="en-AU" dirty="0"/>
              <a:t>easy </a:t>
            </a:r>
            <a:r>
              <a:rPr lang="en-AU" dirty="0" smtClean="0"/>
              <a:t>answers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887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Approaches to improvement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AU" sz="2300" dirty="0" smtClean="0"/>
              <a:t>Breaking reviews into chunks</a:t>
            </a:r>
          </a:p>
          <a:p>
            <a:pPr lvl="1"/>
            <a:r>
              <a:rPr lang="en-AU" sz="2300" dirty="0" smtClean="0"/>
              <a:t>Standardising review content</a:t>
            </a:r>
          </a:p>
          <a:p>
            <a:pPr lvl="1"/>
            <a:r>
              <a:rPr lang="en-AU" sz="2300" dirty="0" smtClean="0"/>
              <a:t>Truncated </a:t>
            </a:r>
            <a:r>
              <a:rPr lang="en-AU" sz="2300" dirty="0"/>
              <a:t>protocol </a:t>
            </a:r>
            <a:r>
              <a:rPr lang="en-AU" sz="2300" dirty="0" smtClean="0"/>
              <a:t>processes</a:t>
            </a:r>
          </a:p>
          <a:p>
            <a:pPr lvl="1"/>
            <a:r>
              <a:rPr lang="en-AU" sz="2300" dirty="0" smtClean="0"/>
              <a:t>Suites of reviews</a:t>
            </a:r>
            <a:endParaRPr lang="en-AU" sz="2300" dirty="0"/>
          </a:p>
          <a:p>
            <a:pPr lvl="1"/>
            <a:r>
              <a:rPr lang="en-AU" sz="2300" dirty="0" smtClean="0"/>
              <a:t>Increased specificity of searches</a:t>
            </a:r>
          </a:p>
          <a:p>
            <a:pPr lvl="1"/>
            <a:r>
              <a:rPr lang="en-AU" sz="2300" dirty="0" smtClean="0"/>
              <a:t>Focusing on simple, reliable, useful reviews</a:t>
            </a:r>
          </a:p>
          <a:p>
            <a:pPr marL="457200" lvl="1" indent="0">
              <a:buNone/>
            </a:pPr>
            <a:endParaRPr lang="en-AU" sz="2300" dirty="0" smtClean="0"/>
          </a:p>
          <a:p>
            <a:pPr marL="0" lvl="1" indent="0">
              <a:buNone/>
            </a:pPr>
            <a:r>
              <a:rPr lang="en-AU" sz="2900" dirty="0" smtClean="0">
                <a:solidFill>
                  <a:schemeClr val="bg2"/>
                </a:solidFill>
              </a:rPr>
              <a:t>“</a:t>
            </a:r>
            <a:r>
              <a:rPr lang="en-AU" sz="2200" i="1" dirty="0" smtClean="0">
                <a:solidFill>
                  <a:schemeClr val="bg2"/>
                </a:solidFill>
              </a:rPr>
              <a:t>Very </a:t>
            </a:r>
            <a:r>
              <a:rPr lang="en-AU" sz="2200" i="1" dirty="0">
                <a:solidFill>
                  <a:schemeClr val="bg2"/>
                </a:solidFill>
              </a:rPr>
              <a:t>important to move on from thinking that everybody has to do every part of the </a:t>
            </a:r>
            <a:r>
              <a:rPr lang="en-AU" sz="2200" i="1" dirty="0" smtClean="0">
                <a:solidFill>
                  <a:schemeClr val="bg2"/>
                </a:solidFill>
              </a:rPr>
              <a:t>review”</a:t>
            </a:r>
            <a:endParaRPr lang="en-AU" sz="2200" dirty="0">
              <a:solidFill>
                <a:schemeClr val="bg2"/>
              </a:solidFill>
            </a:endParaRPr>
          </a:p>
          <a:p>
            <a:pPr marL="0" lvl="1" indent="0">
              <a:buNone/>
            </a:pPr>
            <a:r>
              <a:rPr lang="en-AU" sz="2200" i="1" dirty="0" smtClean="0">
                <a:solidFill>
                  <a:schemeClr val="bg2"/>
                </a:solidFill>
              </a:rPr>
              <a:t>“Go </a:t>
            </a:r>
            <a:r>
              <a:rPr lang="en-AU" sz="2200" i="1" dirty="0">
                <a:solidFill>
                  <a:schemeClr val="bg2"/>
                </a:solidFill>
              </a:rPr>
              <a:t>back to basics… Stop expecting complexity in all </a:t>
            </a:r>
            <a:r>
              <a:rPr lang="en-AU" sz="2200" i="1" dirty="0" smtClean="0">
                <a:solidFill>
                  <a:schemeClr val="bg2"/>
                </a:solidFill>
              </a:rPr>
              <a:t>reviews”</a:t>
            </a:r>
            <a:endParaRPr lang="en-AU" sz="2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6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Approaches to improvement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 smtClean="0"/>
              <a:t>Starting on the right foot</a:t>
            </a:r>
            <a:endParaRPr lang="en-AU" sz="2300" dirty="0"/>
          </a:p>
          <a:p>
            <a:pPr lvl="3"/>
            <a:r>
              <a:rPr lang="en-AU" dirty="0" smtClean="0"/>
              <a:t>Tightening title </a:t>
            </a:r>
            <a:r>
              <a:rPr lang="en-AU" dirty="0"/>
              <a:t>registration</a:t>
            </a:r>
          </a:p>
          <a:p>
            <a:pPr lvl="3"/>
            <a:r>
              <a:rPr lang="en-AU" dirty="0"/>
              <a:t>Extended protocol processes</a:t>
            </a:r>
          </a:p>
          <a:p>
            <a:pPr lvl="3"/>
            <a:r>
              <a:rPr lang="en-AU" dirty="0"/>
              <a:t>Author team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 smtClean="0"/>
              <a:t>Widespread appetite for automation and software support</a:t>
            </a:r>
          </a:p>
          <a:p>
            <a:pPr marL="0" indent="0">
              <a:buNone/>
            </a:pPr>
            <a:endParaRPr lang="en-AU" sz="2300" dirty="0"/>
          </a:p>
          <a:p>
            <a:pPr marL="0" lvl="0" indent="0">
              <a:buNone/>
            </a:pPr>
            <a:r>
              <a:rPr lang="en-AU" sz="2400" i="1" dirty="0" smtClean="0">
                <a:solidFill>
                  <a:schemeClr val="bg2"/>
                </a:solidFill>
              </a:rPr>
              <a:t>“Make </a:t>
            </a:r>
            <a:r>
              <a:rPr lang="en-AU" sz="2400" i="1" dirty="0">
                <a:solidFill>
                  <a:schemeClr val="bg2"/>
                </a:solidFill>
              </a:rPr>
              <a:t>the routine part more automated so we can focus on the fun – remove the </a:t>
            </a:r>
            <a:r>
              <a:rPr lang="en-AU" sz="2400" i="1" dirty="0" smtClean="0">
                <a:solidFill>
                  <a:schemeClr val="bg2"/>
                </a:solidFill>
              </a:rPr>
              <a:t>drudgery”</a:t>
            </a:r>
            <a:endParaRPr lang="en-AU" sz="2400" i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AU" sz="2300" dirty="0"/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7439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AU" dirty="0" smtClean="0"/>
              <a:t>Finalise data collection: November 2015</a:t>
            </a:r>
          </a:p>
          <a:p>
            <a:r>
              <a:rPr lang="en-AU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AU" dirty="0" smtClean="0"/>
              <a:t>Complete analysis and report: February 2016</a:t>
            </a:r>
          </a:p>
          <a:p>
            <a:r>
              <a:rPr lang="en-AU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AU" dirty="0" smtClean="0"/>
              <a:t>Identify/develop models to pilot: Feb – August 2016</a:t>
            </a:r>
          </a:p>
          <a:p>
            <a:r>
              <a:rPr lang="en-AU" dirty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AU" dirty="0" smtClean="0"/>
              <a:t>Begin piloting: September 2016</a:t>
            </a:r>
          </a:p>
          <a:p>
            <a:endParaRPr lang="en-AU" dirty="0"/>
          </a:p>
          <a:p>
            <a:pPr marL="0" lvl="0" indent="0">
              <a:buNone/>
            </a:pPr>
            <a:r>
              <a:rPr lang="en-AU" i="1" dirty="0">
                <a:solidFill>
                  <a:schemeClr val="bg2"/>
                </a:solidFill>
              </a:rPr>
              <a:t>“the more I work with Cochrane the more I think they’ve got it right”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221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5888"/>
            <a:ext cx="6664817" cy="5119352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GB" b="1" dirty="0" smtClean="0">
                <a:ea typeface="ＭＳ Ｐゴシック" charset="0"/>
              </a:rPr>
              <a:t>Project Executive</a:t>
            </a:r>
            <a:endParaRPr lang="en-GB" dirty="0">
              <a:ea typeface="ＭＳ Ｐゴシック" charset="0"/>
            </a:endParaRPr>
          </a:p>
          <a:p>
            <a:pPr>
              <a:defRPr/>
            </a:pPr>
            <a:r>
              <a:rPr lang="en-GB" dirty="0" smtClean="0">
                <a:ea typeface="ＭＳ Ｐゴシック" charset="0"/>
              </a:rPr>
              <a:t>Julian Elliott (Co-Lead), </a:t>
            </a:r>
            <a:r>
              <a:rPr lang="en-GB" dirty="0">
                <a:ea typeface="ＭＳ Ｐゴシック" charset="0"/>
              </a:rPr>
              <a:t>James </a:t>
            </a:r>
            <a:r>
              <a:rPr lang="en-GB" dirty="0" smtClean="0">
                <a:ea typeface="ＭＳ Ｐゴシック" charset="0"/>
              </a:rPr>
              <a:t>Thomas (Co-Lead), Sally Green, Chris Mavergames, Steve McDonald, Anna Noel-Storr, David Tovey</a:t>
            </a:r>
            <a:endParaRPr lang="en-GB" dirty="0"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b="1" dirty="0" smtClean="0">
                <a:ea typeface="ＭＳ Ｐゴシック" charset="0"/>
              </a:rPr>
              <a:t>Project Team</a:t>
            </a:r>
            <a:endParaRPr lang="en-GB" dirty="0">
              <a:ea typeface="ＭＳ Ｐゴシック" charset="0"/>
            </a:endParaRPr>
          </a:p>
          <a:p>
            <a:pPr>
              <a:defRPr/>
            </a:pPr>
            <a:r>
              <a:rPr lang="en-GB" dirty="0" smtClean="0">
                <a:ea typeface="ＭＳ Ｐゴシック" charset="0"/>
              </a:rPr>
              <a:t>Clive </a:t>
            </a:r>
            <a:r>
              <a:rPr lang="en-GB" dirty="0">
                <a:ea typeface="ＭＳ Ｐゴシック" charset="0"/>
              </a:rPr>
              <a:t>Adams, Lorne Becker, </a:t>
            </a:r>
            <a:r>
              <a:rPr lang="en-GB" dirty="0" smtClean="0">
                <a:ea typeface="ＭＳ Ｐゴシック" charset="0"/>
              </a:rPr>
              <a:t>Linn Brandt, </a:t>
            </a:r>
            <a:r>
              <a:rPr lang="en-GB" dirty="0">
                <a:ea typeface="ＭＳ Ｐゴシック" charset="0"/>
              </a:rPr>
              <a:t>Rachel Churchill, </a:t>
            </a:r>
            <a:r>
              <a:rPr lang="en-GB" dirty="0" smtClean="0">
                <a:ea typeface="ＭＳ Ｐゴシック" charset="0"/>
              </a:rPr>
              <a:t>Agustin </a:t>
            </a:r>
            <a:r>
              <a:rPr lang="en-GB" dirty="0" err="1">
                <a:ea typeface="ＭＳ Ｐゴシック" charset="0"/>
              </a:rPr>
              <a:t>Ciapponi</a:t>
            </a:r>
            <a:r>
              <a:rPr lang="en-GB" dirty="0">
                <a:ea typeface="ＭＳ Ｐゴシック" charset="0"/>
              </a:rPr>
              <a:t>, Miranda </a:t>
            </a:r>
            <a:r>
              <a:rPr lang="en-GB" dirty="0" err="1">
                <a:ea typeface="ＭＳ Ｐゴシック" charset="0"/>
              </a:rPr>
              <a:t>Cumpston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smtClean="0">
                <a:ea typeface="ＭＳ Ｐゴシック" charset="0"/>
              </a:rPr>
              <a:t>Gordon </a:t>
            </a:r>
            <a:r>
              <a:rPr lang="en-GB" dirty="0">
                <a:ea typeface="ＭＳ Ｐゴシック" charset="0"/>
              </a:rPr>
              <a:t>Dooley, Ruth </a:t>
            </a:r>
            <a:r>
              <a:rPr lang="en-GB" dirty="0" err="1">
                <a:ea typeface="ＭＳ Ｐゴシック" charset="0"/>
              </a:rPr>
              <a:t>Foxlee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Demian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Glujovsky</a:t>
            </a:r>
            <a:r>
              <a:rPr lang="en-GB" dirty="0">
                <a:ea typeface="ＭＳ Ｐゴシック" charset="0"/>
              </a:rPr>
              <a:t>, Toby </a:t>
            </a:r>
            <a:r>
              <a:rPr lang="en-GB" dirty="0" err="1">
                <a:ea typeface="ＭＳ Ｐゴシック" charset="0"/>
              </a:rPr>
              <a:t>Lasserson</a:t>
            </a:r>
            <a:r>
              <a:rPr lang="en-GB" dirty="0" smtClean="0">
                <a:ea typeface="ＭＳ Ｐゴシック" charset="0"/>
              </a:rPr>
              <a:t>,</a:t>
            </a:r>
            <a:r>
              <a:rPr lang="en-GB" dirty="0">
                <a:ea typeface="ＭＳ Ｐゴシック" charset="0"/>
              </a:rPr>
              <a:t> Geraldine Macdonald, </a:t>
            </a:r>
            <a:r>
              <a:rPr lang="en-GB" dirty="0" smtClean="0">
                <a:ea typeface="ＭＳ Ｐゴシック" charset="0"/>
              </a:rPr>
              <a:t> Sue </a:t>
            </a:r>
            <a:r>
              <a:rPr lang="en-GB" dirty="0">
                <a:ea typeface="ＭＳ Ｐゴシック" charset="0"/>
              </a:rPr>
              <a:t>Marcus</a:t>
            </a:r>
            <a:r>
              <a:rPr lang="en-GB" dirty="0" smtClean="0">
                <a:ea typeface="ＭＳ Ｐゴシック" charset="0"/>
              </a:rPr>
              <a:t>, Rupert </a:t>
            </a:r>
            <a:r>
              <a:rPr lang="en-GB" dirty="0" err="1">
                <a:ea typeface="ＭＳ Ｐゴシック" charset="0"/>
              </a:rPr>
              <a:t>McShane</a:t>
            </a:r>
            <a:r>
              <a:rPr lang="en-GB" dirty="0">
                <a:ea typeface="ＭＳ Ｐゴシック" charset="0"/>
              </a:rPr>
              <a:t>, Charlotte </a:t>
            </a:r>
            <a:r>
              <a:rPr lang="en-GB" dirty="0" err="1" smtClean="0">
                <a:ea typeface="ＭＳ Ｐゴシック" charset="0"/>
              </a:rPr>
              <a:t>Pestridge</a:t>
            </a:r>
            <a:r>
              <a:rPr lang="en-AU" dirty="0" smtClean="0">
                <a:ea typeface="ＭＳ Ｐゴシック" charset="0"/>
              </a:rPr>
              <a:t>, </a:t>
            </a:r>
            <a:r>
              <a:rPr lang="en-GB" dirty="0" smtClean="0">
                <a:ea typeface="ＭＳ Ｐゴシック" charset="0"/>
              </a:rPr>
              <a:t>Daniel </a:t>
            </a:r>
            <a:r>
              <a:rPr lang="en-GB" dirty="0">
                <a:ea typeface="ＭＳ Ｐゴシック" charset="0"/>
              </a:rPr>
              <a:t>Perez </a:t>
            </a:r>
            <a:r>
              <a:rPr lang="en-GB" dirty="0" err="1">
                <a:ea typeface="ＭＳ Ｐゴシック" charset="0"/>
              </a:rPr>
              <a:t>Rada</a:t>
            </a:r>
            <a:r>
              <a:rPr lang="en-GB" dirty="0">
                <a:ea typeface="ＭＳ Ｐゴシック" charset="0"/>
              </a:rPr>
              <a:t>, Gabriel </a:t>
            </a:r>
            <a:r>
              <a:rPr lang="en-GB" dirty="0" err="1" smtClean="0">
                <a:ea typeface="ＭＳ Ｐゴシック" charset="0"/>
              </a:rPr>
              <a:t>Rada</a:t>
            </a:r>
            <a:r>
              <a:rPr lang="en-GB" dirty="0" smtClean="0">
                <a:ea typeface="ＭＳ Ｐゴシック" charset="0"/>
              </a:rPr>
              <a:t>, </a:t>
            </a:r>
            <a:r>
              <a:rPr lang="en-GB" dirty="0">
                <a:ea typeface="ＭＳ Ｐゴシック" charset="0"/>
              </a:rPr>
              <a:t>Jessica </a:t>
            </a:r>
            <a:r>
              <a:rPr lang="en-GB" dirty="0" smtClean="0">
                <a:ea typeface="ＭＳ Ｐゴシック" charset="0"/>
              </a:rPr>
              <a:t>Thomas and </a:t>
            </a:r>
            <a:r>
              <a:rPr lang="en-GB" dirty="0">
                <a:ea typeface="ＭＳ Ｐゴシック" charset="0"/>
              </a:rPr>
              <a:t>IKMD developers </a:t>
            </a:r>
            <a:endParaRPr lang="en-GB" dirty="0" smtClean="0"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3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If you’d like to find out more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Email me (</a:t>
            </a:r>
            <a:r>
              <a:rPr lang="en-AU" dirty="0" smtClean="0">
                <a:hlinkClick r:id="rId2"/>
              </a:rPr>
              <a:t>tari.turner@monash.edu</a:t>
            </a:r>
            <a:r>
              <a:rPr lang="en-AU" dirty="0" smtClean="0"/>
              <a:t>) or stop me in a corridor and offer to buy me a coffee ;-)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723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150493"/>
            <a:ext cx="6120000" cy="632838"/>
          </a:xfrm>
        </p:spPr>
        <p:txBody>
          <a:bodyPr/>
          <a:lstStyle/>
          <a:p>
            <a:r>
              <a:rPr lang="en-US" altLang="en-US" dirty="0" smtClean="0"/>
              <a:t>Participate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8648"/>
            <a:ext cx="6664817" cy="5119352"/>
          </a:xfrm>
        </p:spPr>
        <p:txBody>
          <a:bodyPr/>
          <a:lstStyle/>
          <a:p>
            <a:pPr>
              <a:defRPr/>
            </a:pPr>
            <a:r>
              <a:rPr lang="en-AU" sz="1600" dirty="0"/>
              <a:t>I</a:t>
            </a:r>
            <a:r>
              <a:rPr lang="en-AU" sz="1600" dirty="0" smtClean="0"/>
              <a:t>t </a:t>
            </a:r>
            <a:r>
              <a:rPr lang="en-AU" sz="1600" dirty="0"/>
              <a:t>is only with the involvement of the broader Cochrane community that we will be able to realise the opportunities presented by this </a:t>
            </a:r>
            <a:r>
              <a:rPr lang="en-AU" sz="1600" dirty="0" smtClean="0"/>
              <a:t>work. </a:t>
            </a:r>
            <a:endParaRPr lang="en-AU" sz="1600" dirty="0"/>
          </a:p>
          <a:p>
            <a:pPr lvl="0"/>
            <a:r>
              <a:rPr lang="en-AU" sz="1600" b="1" dirty="0" smtClean="0"/>
              <a:t>Information</a:t>
            </a:r>
          </a:p>
          <a:p>
            <a:pPr marL="285750" lvl="0" indent="-285750">
              <a:buFont typeface="Arial"/>
              <a:buChar char="•"/>
            </a:pPr>
            <a:r>
              <a:rPr lang="en-AU" sz="1600" dirty="0" smtClean="0"/>
              <a:t>Regular </a:t>
            </a:r>
            <a:r>
              <a:rPr lang="en-AU" sz="1600" dirty="0"/>
              <a:t>updates in the Cochrane Community and Cochrane Connect newsletters</a:t>
            </a:r>
          </a:p>
          <a:p>
            <a:pPr marL="285750" indent="-285750">
              <a:buFont typeface="Arial"/>
              <a:buChar char="•"/>
            </a:pPr>
            <a:r>
              <a:rPr lang="en-AU" sz="1600" dirty="0"/>
              <a:t>A website and email group which will be kept up to date as the project progresses</a:t>
            </a:r>
          </a:p>
          <a:p>
            <a:pPr marL="285750" indent="-285750">
              <a:buFont typeface="Arial"/>
              <a:buChar char="•"/>
            </a:pPr>
            <a:r>
              <a:rPr lang="en-AU" sz="1600" dirty="0"/>
              <a:t>Regular webinars </a:t>
            </a:r>
          </a:p>
          <a:p>
            <a:pPr marL="285750" lvl="0" indent="-285750">
              <a:buFont typeface="Arial"/>
              <a:buChar char="•"/>
            </a:pPr>
            <a:r>
              <a:rPr lang="en-AU" sz="1600" dirty="0" smtClean="0"/>
              <a:t>Workshops </a:t>
            </a:r>
            <a:r>
              <a:rPr lang="en-AU" sz="1600" dirty="0"/>
              <a:t>and presentations at major </a:t>
            </a:r>
            <a:r>
              <a:rPr lang="en-AU" sz="1600" dirty="0" smtClean="0"/>
              <a:t>meetings</a:t>
            </a:r>
          </a:p>
          <a:p>
            <a:pPr lvl="0"/>
            <a:r>
              <a:rPr lang="en-AU" sz="1600" b="1" dirty="0" smtClean="0"/>
              <a:t>Get involved</a:t>
            </a:r>
          </a:p>
          <a:p>
            <a:pPr marL="285750" indent="-285750">
              <a:buFont typeface="Arial"/>
              <a:buChar char="•"/>
            </a:pPr>
            <a:r>
              <a:rPr lang="en-AU" sz="1600" dirty="0"/>
              <a:t>Interaction with Cochrane groups, including executives, boards, review </a:t>
            </a:r>
            <a:r>
              <a:rPr lang="en-AU" sz="1600" dirty="0" smtClean="0"/>
              <a:t>groups</a:t>
            </a:r>
          </a:p>
          <a:p>
            <a:pPr marL="285750" indent="-285750">
              <a:buFont typeface="Arial"/>
              <a:buChar char="•"/>
            </a:pPr>
            <a:r>
              <a:rPr lang="en-AU" sz="1600" dirty="0" smtClean="0"/>
              <a:t>Opportunities </a:t>
            </a:r>
            <a:r>
              <a:rPr lang="en-AU" sz="1600" dirty="0"/>
              <a:t>to get involved in early testing and piloting </a:t>
            </a:r>
          </a:p>
          <a:p>
            <a:pPr marL="285750" lvl="0" indent="-285750">
              <a:buFont typeface="Arial"/>
              <a:buChar char="•"/>
            </a:pPr>
            <a:r>
              <a:rPr lang="en-AU" sz="1600" dirty="0" smtClean="0"/>
              <a:t>Opportunities </a:t>
            </a:r>
            <a:r>
              <a:rPr lang="en-AU" sz="1600" dirty="0"/>
              <a:t>for computer scientists to get involved in the machine learning aspects of the project</a:t>
            </a:r>
          </a:p>
          <a:p>
            <a:pPr>
              <a:defRPr/>
            </a:pPr>
            <a:endParaRPr lang="en-GB" sz="1400" b="1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4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www.cochrane.org/transform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transform@cochrane.org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7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ansform Powerpoint Template">
  <a:themeElements>
    <a:clrScheme name="Cochrane">
      <a:dk1>
        <a:srgbClr val="000000"/>
      </a:dk1>
      <a:lt1>
        <a:srgbClr val="FFFFFF"/>
      </a:lt1>
      <a:dk2>
        <a:srgbClr val="002D64"/>
      </a:dk2>
      <a:lt2>
        <a:srgbClr val="962D91"/>
      </a:lt2>
      <a:accent1>
        <a:srgbClr val="002D64"/>
      </a:accent1>
      <a:accent2>
        <a:srgbClr val="962D91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Transform Powerpoint Template">
  <a:themeElements>
    <a:clrScheme name="Cochrane">
      <a:dk1>
        <a:srgbClr val="000000"/>
      </a:dk1>
      <a:lt1>
        <a:srgbClr val="FFFFFF"/>
      </a:lt1>
      <a:dk2>
        <a:srgbClr val="002D64"/>
      </a:dk2>
      <a:lt2>
        <a:srgbClr val="962D91"/>
      </a:lt2>
      <a:accent1>
        <a:srgbClr val="002D64"/>
      </a:accent1>
      <a:accent2>
        <a:srgbClr val="962D91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Transform Powerpoint Template.potx</Template>
  <TotalTime>11373</TotalTime>
  <Words>1947</Words>
  <Application>Microsoft Macintosh PowerPoint</Application>
  <PresentationFormat>On-screen Show (4:3)</PresentationFormat>
  <Paragraphs>327</Paragraphs>
  <Slides>70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Transform Powerpoint Template</vt:lpstr>
      <vt:lpstr>1_Transform Powerpoint Template</vt:lpstr>
      <vt:lpstr>Project Transform Special Session</vt:lpstr>
      <vt:lpstr>Agenda</vt:lpstr>
      <vt:lpstr>Starting point</vt:lpstr>
      <vt:lpstr>Goal </vt:lpstr>
      <vt:lpstr>Objectives</vt:lpstr>
      <vt:lpstr>Challenges</vt:lpstr>
      <vt:lpstr>Team</vt:lpstr>
      <vt:lpstr>Participate</vt:lpstr>
      <vt:lpstr>Join us</vt:lpstr>
      <vt:lpstr>Evidence Pipeline</vt:lpstr>
      <vt:lpstr>Current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Getting Involved: creating Cochrane citizen scientists</vt:lpstr>
      <vt:lpstr>Current challenges</vt:lpstr>
      <vt:lpstr>Current challenges</vt:lpstr>
      <vt:lpstr>Current challenges</vt:lpstr>
      <vt:lpstr>Current challenges</vt:lpstr>
      <vt:lpstr>So wait a minute…</vt:lpstr>
      <vt:lpstr>This is not new</vt:lpstr>
      <vt:lpstr>The Embase project</vt:lpstr>
      <vt:lpstr>The Embase project</vt:lpstr>
      <vt:lpstr>The Embase project</vt:lpstr>
      <vt:lpstr>The Embase project</vt:lpstr>
      <vt:lpstr>Appetite</vt:lpstr>
      <vt:lpstr>Appetite</vt:lpstr>
      <vt:lpstr>Appetite</vt:lpstr>
      <vt:lpstr>Appetite</vt:lpstr>
      <vt:lpstr>PowerPoint Presentation</vt:lpstr>
      <vt:lpstr>Getting Involved: more tasks</vt:lpstr>
      <vt:lpstr>For each task:</vt:lpstr>
      <vt:lpstr>PowerPoint Presentation</vt:lpstr>
      <vt:lpstr>For each task:</vt:lpstr>
      <vt:lpstr>Preferences: offline working</vt:lpstr>
      <vt:lpstr>Preferences: filter by topic</vt:lpstr>
      <vt:lpstr>Summary</vt:lpstr>
      <vt:lpstr>PowerPoint Presentation</vt:lpstr>
      <vt:lpstr>Task Exchange</vt:lpstr>
      <vt:lpstr>Aim</vt:lpstr>
      <vt:lpstr>taskexchange.cochrane.org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taskexchange.cochrane.org</vt:lpstr>
      <vt:lpstr>Production Models</vt:lpstr>
      <vt:lpstr>Background</vt:lpstr>
      <vt:lpstr>Voices</vt:lpstr>
      <vt:lpstr>The unsurprising part</vt:lpstr>
      <vt:lpstr>How are we producing reviews?... In every way imaginable! </vt:lpstr>
      <vt:lpstr>Author Teams</vt:lpstr>
      <vt:lpstr>Roles of Review Groups</vt:lpstr>
      <vt:lpstr>Shared challenges</vt:lpstr>
      <vt:lpstr>Approaches to improvement</vt:lpstr>
      <vt:lpstr>Approaches to improvement</vt:lpstr>
      <vt:lpstr>Next steps</vt:lpstr>
      <vt:lpstr>If you’d like to find out more</vt:lpstr>
    </vt:vector>
  </TitlesOfParts>
  <Company>Monash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Melissa Murano</dc:creator>
  <cp:lastModifiedBy>Julian Elliott</cp:lastModifiedBy>
  <cp:revision>14</cp:revision>
  <dcterms:created xsi:type="dcterms:W3CDTF">2015-09-20T22:28:39Z</dcterms:created>
  <dcterms:modified xsi:type="dcterms:W3CDTF">2015-10-04T08:49:59Z</dcterms:modified>
</cp:coreProperties>
</file>