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5" r:id="rId2"/>
    <p:sldId id="399" r:id="rId3"/>
    <p:sldId id="429" r:id="rId4"/>
    <p:sldId id="451" r:id="rId5"/>
    <p:sldId id="459" r:id="rId6"/>
    <p:sldId id="460" r:id="rId7"/>
    <p:sldId id="427" r:id="rId8"/>
    <p:sldId id="454" r:id="rId9"/>
    <p:sldId id="407" r:id="rId10"/>
    <p:sldId id="406" r:id="rId11"/>
    <p:sldId id="452" r:id="rId12"/>
    <p:sldId id="431" r:id="rId13"/>
    <p:sldId id="400" r:id="rId14"/>
    <p:sldId id="346" r:id="rId15"/>
    <p:sldId id="455" r:id="rId16"/>
    <p:sldId id="456" r:id="rId17"/>
    <p:sldId id="457" r:id="rId18"/>
    <p:sldId id="458" r:id="rId19"/>
    <p:sldId id="44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D91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87500" autoAdjust="0"/>
  </p:normalViewPr>
  <p:slideViewPr>
    <p:cSldViewPr snapToGrid="0" showGuides="1">
      <p:cViewPr>
        <p:scale>
          <a:sx n="117" d="100"/>
          <a:sy n="117" d="100"/>
        </p:scale>
        <p:origin x="-736" y="50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7008"/>
    </p:cViewPr>
  </p:sorterViewPr>
  <p:notesViewPr>
    <p:cSldViewPr snapToGrid="0" showGuides="1">
      <p:cViewPr varScale="1">
        <p:scale>
          <a:sx n="80" d="100"/>
          <a:sy n="80" d="100"/>
        </p:scale>
        <p:origin x="-5688" y="-120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53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63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42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4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50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10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2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fabulous</a:t>
            </a:r>
            <a:r>
              <a:rPr lang="en-GB" baseline="0" dirty="0"/>
              <a:t> new Community site, you can view and download this year’s Strategy to 2020 targets</a:t>
            </a:r>
            <a:r>
              <a:rPr lang="is-IS" baseline="0" dirty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711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3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3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1200" dirty="0" smtClean="0"/>
              <a:t>Major user research project underway </a:t>
            </a:r>
          </a:p>
          <a:p>
            <a:pPr marL="285750" lvl="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1200" dirty="0" smtClean="0"/>
              <a:t>Linked data annotation of reviews and studies by end of 2016</a:t>
            </a:r>
          </a:p>
          <a:p>
            <a:pPr marL="285750" lvl="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1200" dirty="0" smtClean="0"/>
              <a:t>New ‘Knowledge Translation Strategy’ for Cochrane evidence in 2016 </a:t>
            </a:r>
          </a:p>
          <a:p>
            <a:pPr marL="285750" lvl="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1200" dirty="0" smtClean="0"/>
              <a:t>Translation strategy approved March 2014, including major investment in Translation Management System support software</a:t>
            </a:r>
          </a:p>
          <a:p>
            <a:pPr marL="285750" lvl="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1200" dirty="0" smtClean="0"/>
              <a:t>Expansion of number and output of translation teams; and pilot new models of ensuring sustainable translations in 2016</a:t>
            </a:r>
          </a:p>
          <a:p>
            <a:pPr marL="285750" lvl="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1200" dirty="0" smtClean="0"/>
              <a:t>Full Cochrane.org website available in first five languages by end of 2015</a:t>
            </a:r>
          </a:p>
          <a:p>
            <a:pPr marL="285750" lvl="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1200" dirty="0" smtClean="0"/>
              <a:t>Cochrane Evidence now available in 12 languages on Cochrane.org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 smtClean="0"/>
              <a:t>Cochrane Library available in first five languages by mid-2017 at the latest; including integration of the Spanish language Biblioteca Plus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Arial" panose="020B0604020202020204" pitchFamily="34" charset="0"/>
              </a:rPr>
              <a:t> CSG decided from early 2016: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Arial" panose="020B0604020202020204" pitchFamily="34" charset="0"/>
              </a:rPr>
              <a:t>a.      All Cochrane Protocols will be available Open Access via the Cochrane Library.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Arial" panose="020B0604020202020204" pitchFamily="34" charset="0"/>
              </a:rPr>
              <a:t>b.      All Cochrane Reviews will be automatically deposited in PubMed Central 12 months after publication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Arial" panose="020B0604020202020204" pitchFamily="34" charset="0"/>
              </a:rPr>
              <a:t>c.       We will explore the provision of a limited number of vouchers for discounted ‘Gold’ Open Access to Cochrane’s funding agencies; which means that funders can get immediate Open Access for a selected number of Reviews at a discounted rate.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16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110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4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tiff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tiff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4239"/>
          <a:stretch>
            <a:fillRect/>
          </a:stretch>
        </p:blipFill>
        <p:spPr>
          <a:xfrm flipH="1">
            <a:off x="0" y="2536166"/>
            <a:ext cx="9144000" cy="4321834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7" y="1381432"/>
            <a:ext cx="5986941" cy="1080775"/>
          </a:xfrm>
        </p:spPr>
        <p:txBody>
          <a:bodyPr/>
          <a:lstStyle/>
          <a:p>
            <a:r>
              <a:rPr lang="en-GB" sz="4000" dirty="0" smtClean="0">
                <a:solidFill>
                  <a:srgbClr val="962D91"/>
                </a:solidFill>
              </a:rPr>
              <a:t>Delivering </a:t>
            </a:r>
            <a:r>
              <a:rPr lang="en-GB" sz="4000" i="1" dirty="0" smtClean="0">
                <a:solidFill>
                  <a:srgbClr val="962D91"/>
                </a:solidFill>
              </a:rPr>
              <a:t>Strategy to 2020 </a:t>
            </a:r>
            <a:r>
              <a:rPr lang="en-GB" sz="4000" dirty="0" smtClean="0">
                <a:solidFill>
                  <a:srgbClr val="962D91"/>
                </a:solidFill>
              </a:rPr>
              <a:t>in 2016: what’s ahead?</a:t>
            </a:r>
            <a:endParaRPr lang="en-GB" sz="4000" dirty="0">
              <a:solidFill>
                <a:srgbClr val="962D9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7" y="2680930"/>
            <a:ext cx="4365175" cy="822600"/>
          </a:xfrm>
        </p:spPr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  <a:latin typeface="+mn-lt"/>
              </a:rPr>
              <a:t>UK &amp; Ireland Symposium, March 2016</a:t>
            </a:r>
            <a:br>
              <a:rPr lang="en-GB" b="0" dirty="0" smtClean="0">
                <a:solidFill>
                  <a:schemeClr val="bg1"/>
                </a:solidFill>
                <a:latin typeface="+mn-lt"/>
              </a:rPr>
            </a:br>
            <a:endParaRPr lang="en-GB" b="0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b="0" dirty="0" smtClean="0">
                <a:solidFill>
                  <a:schemeClr val="bg1"/>
                </a:solidFill>
                <a:latin typeface="+mn-lt"/>
              </a:rPr>
              <a:t>Mark Wilson, CEO</a:t>
            </a:r>
            <a:endParaRPr lang="en-GB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rgbClr val="FFFFFF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rgbClr val="FFFFFF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1" r="19344" b="52361"/>
          <a:stretch/>
        </p:blipFill>
        <p:spPr>
          <a:xfrm>
            <a:off x="5129395" y="0"/>
            <a:ext cx="40146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4347922" cy="977026"/>
          </a:xfrm>
        </p:spPr>
        <p:txBody>
          <a:bodyPr/>
          <a:lstStyle/>
          <a:p>
            <a:r>
              <a:rPr lang="en-US" sz="2800" dirty="0" smtClean="0"/>
              <a:t>Cochrane Reviews making and impact on guidelines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magic.piktochart.com</a:t>
            </a:r>
            <a:r>
              <a:rPr lang="en-US" dirty="0" smtClean="0"/>
              <a:t>/output/6769004-who-guidelines-infographic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58" y="97968"/>
            <a:ext cx="1606245" cy="6927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2570589"/>
            <a:ext cx="5059455" cy="3316122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>
            <a:off x="4554746" y="2370853"/>
            <a:ext cx="1147313" cy="203456"/>
          </a:xfrm>
          <a:prstGeom prst="bentArrow">
            <a:avLst/>
          </a:prstGeom>
          <a:solidFill>
            <a:srgbClr val="962D9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8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partnerships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08" y="2383762"/>
            <a:ext cx="1714500" cy="196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65" y="3326938"/>
            <a:ext cx="1729699" cy="1281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288" y="4457513"/>
            <a:ext cx="1739981" cy="1708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920" y="2161528"/>
            <a:ext cx="237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World Health</a:t>
            </a:r>
          </a:p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Organization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15" y="2519762"/>
            <a:ext cx="1368888" cy="1344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261" y="4653301"/>
            <a:ext cx="2294150" cy="752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18" y="4653614"/>
            <a:ext cx="2702327" cy="2076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303" y="5742591"/>
            <a:ext cx="2062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62D91"/>
                </a:solidFill>
              </a:rPr>
              <a:t>GRADE</a:t>
            </a:r>
          </a:p>
          <a:p>
            <a:pPr algn="ctr"/>
            <a:r>
              <a:rPr lang="en-US" b="1" dirty="0" smtClean="0">
                <a:solidFill>
                  <a:srgbClr val="962D91"/>
                </a:solidFill>
              </a:rPr>
              <a:t>Working Group</a:t>
            </a:r>
            <a:endParaRPr lang="en-US" b="1" dirty="0">
              <a:solidFill>
                <a:srgbClr val="96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Derivative products &amp; services through Cochrane Innovations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ochraneclinicalanswers.com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 b="4866"/>
          <a:stretch>
            <a:fillRect/>
          </a:stretch>
        </p:blipFill>
        <p:spPr>
          <a:xfrm>
            <a:off x="450850" y="2249488"/>
            <a:ext cx="6154738" cy="3816350"/>
          </a:xfrm>
        </p:spPr>
      </p:pic>
    </p:spTree>
    <p:extLst>
      <p:ext uri="{BB962C8B-B14F-4D97-AF65-F5344CB8AC3E}">
        <p14:creationId xmlns:p14="http://schemas.microsoft.com/office/powerpoint/2010/main" val="203589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2016…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9738" y="2275200"/>
            <a:ext cx="6591594" cy="39096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GB" sz="2400" i="1" dirty="0" smtClean="0"/>
              <a:t>Strategy to 2020 </a:t>
            </a:r>
            <a:r>
              <a:rPr lang="en-GB" sz="2400" dirty="0" smtClean="0"/>
              <a:t>enters its third year.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Ongoing projects focussing on </a:t>
            </a:r>
            <a:r>
              <a:rPr lang="en-GB" sz="2400" b="1" dirty="0" smtClean="0"/>
              <a:t>technology improvement, business structures</a:t>
            </a:r>
            <a:r>
              <a:rPr lang="en-GB" sz="2400" dirty="0" smtClean="0"/>
              <a:t> </a:t>
            </a:r>
            <a:r>
              <a:rPr lang="en-GB" sz="2400" b="1" dirty="0" smtClean="0"/>
              <a:t>and processes, and membership</a:t>
            </a:r>
            <a:r>
              <a:rPr lang="en-GB" sz="2400" dirty="0" smtClean="0"/>
              <a:t> will be delivered.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Delivery of these projects will impact users, but also </a:t>
            </a:r>
            <a:r>
              <a:rPr lang="en-GB" sz="2400" b="1" dirty="0" smtClean="0"/>
              <a:t>Groups and contributors</a:t>
            </a:r>
            <a:r>
              <a:rPr lang="en-GB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730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" y="195943"/>
            <a:ext cx="487827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370115"/>
            <a:ext cx="27867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17 targets for 2016</a:t>
            </a:r>
          </a:p>
          <a:p>
            <a:endParaRPr lang="en-US" sz="4400" dirty="0">
              <a:solidFill>
                <a:schemeClr val="bg2"/>
              </a:solidFill>
            </a:endParaRPr>
          </a:p>
          <a:p>
            <a:r>
              <a:rPr lang="en-US" sz="4400" dirty="0" smtClean="0">
                <a:solidFill>
                  <a:schemeClr val="bg2"/>
                </a:solidFill>
              </a:rPr>
              <a:t>… and how you can help us achieve them</a:t>
            </a:r>
            <a:endParaRPr lang="en-US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4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79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143000"/>
            <a:ext cx="8521700" cy="4889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24494" y="1817914"/>
            <a:ext cx="2971800" cy="4214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6" y="0"/>
            <a:ext cx="7141464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94336" y="918548"/>
            <a:ext cx="3501958" cy="6318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22" y="694090"/>
            <a:ext cx="7382905" cy="60777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16694" y="1712068"/>
            <a:ext cx="3571631" cy="4610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9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9144000" cy="3357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856891"/>
            <a:ext cx="7611537" cy="51442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34646" y="1963636"/>
            <a:ext cx="2509737" cy="4610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2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0"/>
            <a:ext cx="9144000" cy="3241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3" y="1661866"/>
            <a:ext cx="7363853" cy="35342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44374" y="2859931"/>
            <a:ext cx="2344366" cy="20233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4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200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9" y="923575"/>
            <a:ext cx="7497221" cy="50108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50204" y="3599234"/>
            <a:ext cx="2344366" cy="11186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9" y="923575"/>
            <a:ext cx="7411484" cy="45821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17915" y="1220486"/>
            <a:ext cx="2714017" cy="46063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5" y="825500"/>
            <a:ext cx="7895567" cy="433016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40583" y="1443541"/>
            <a:ext cx="2771893" cy="43833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6" y="828312"/>
            <a:ext cx="7325747" cy="520137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29131" y="1233005"/>
            <a:ext cx="2761756" cy="5155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24" y="2645657"/>
            <a:ext cx="6120000" cy="632838"/>
          </a:xfrm>
        </p:spPr>
        <p:txBody>
          <a:bodyPr/>
          <a:lstStyle/>
          <a:p>
            <a:r>
              <a:rPr lang="en-GB" dirty="0" smtClean="0"/>
              <a:t>A Question and Answer session with representatives of the Senior Management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5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7759" y="1050248"/>
            <a:ext cx="6901351" cy="4436151"/>
          </a:xfrm>
        </p:spPr>
        <p:txBody>
          <a:bodyPr/>
          <a:lstStyle/>
          <a:p>
            <a:endParaRPr lang="en-GB" dirty="0"/>
          </a:p>
          <a:p>
            <a:r>
              <a:rPr lang="en-GB" sz="4000" b="1" i="1" dirty="0" smtClean="0"/>
              <a:t>Strategy </a:t>
            </a:r>
            <a:r>
              <a:rPr lang="en-GB" sz="4000" b="1" i="1" dirty="0"/>
              <a:t>to 2020</a:t>
            </a:r>
            <a:r>
              <a:rPr lang="en-GB" sz="4000" b="1" dirty="0"/>
              <a:t> aims to put Cochrane evidence at the heart of health decision-making all over the world</a:t>
            </a:r>
            <a:r>
              <a:rPr lang="en-GB" sz="4000" b="1" dirty="0" smtClean="0"/>
              <a:t>.</a:t>
            </a:r>
          </a:p>
          <a:p>
            <a:pPr>
              <a:spcBef>
                <a:spcPts val="0"/>
              </a:spcBef>
            </a:pPr>
            <a:endParaRPr lang="en-GB" sz="3600" b="1" dirty="0"/>
          </a:p>
          <a:p>
            <a:pPr>
              <a:spcBef>
                <a:spcPts val="0"/>
              </a:spcBef>
            </a:pPr>
            <a:r>
              <a:rPr lang="en-GB" sz="3200" b="1" dirty="0" smtClean="0">
                <a:solidFill>
                  <a:schemeClr val="bg2"/>
                </a:solidFill>
              </a:rPr>
              <a:t>It belongs to all of us in this room, and to the contributors around the world.</a:t>
            </a:r>
          </a:p>
          <a:p>
            <a:endParaRPr lang="en-GB" sz="3600" b="1" dirty="0"/>
          </a:p>
          <a:p>
            <a:endParaRPr lang="en-GB" sz="3600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4601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973" y="2169142"/>
            <a:ext cx="3085483" cy="1899977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Goal 2: </a:t>
            </a:r>
            <a:r>
              <a:rPr lang="en-US" b="1" dirty="0" smtClean="0"/>
              <a:t>Accessible evidence</a:t>
            </a:r>
            <a:br>
              <a:rPr lang="en-US" b="1" dirty="0" smtClean="0"/>
            </a:br>
            <a:r>
              <a:rPr lang="en-US" sz="1600" dirty="0" smtClean="0"/>
              <a:t>To make Cochrane evidence accessible and useful to everybody, everywhere in the world.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786" y="2169142"/>
            <a:ext cx="3085483" cy="1899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Goal 1: </a:t>
            </a:r>
            <a:r>
              <a:rPr lang="en-US" b="1" dirty="0"/>
              <a:t>Producing evidence</a:t>
            </a:r>
            <a:br>
              <a:rPr lang="en-US" b="1" dirty="0"/>
            </a:br>
            <a:r>
              <a:rPr lang="en-US" sz="1600" dirty="0"/>
              <a:t>To produce high quality, relevant, up-to-date systematic reviews and other synthesized research evidence to inform health decision-making. 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785" y="3704408"/>
            <a:ext cx="3085483" cy="1704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Goal 3: </a:t>
            </a:r>
            <a:r>
              <a:rPr lang="en-US" b="1" dirty="0"/>
              <a:t>Advocating for evidence</a:t>
            </a:r>
            <a:br>
              <a:rPr lang="en-US" b="1" dirty="0"/>
            </a:br>
            <a:r>
              <a:rPr lang="en-US" sz="1600" dirty="0"/>
              <a:t>To make Cochrane the ‘home of evidence’ to inform health decision-making, build greater recognition of our work, and become the leading advocate for evidence-informed health care. 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9973" y="3704408"/>
            <a:ext cx="3085483" cy="1704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2"/>
                </a:solidFill>
              </a:rPr>
              <a:t>Goal 4: </a:t>
            </a:r>
            <a:r>
              <a:rPr lang="en-US" sz="1800" b="1" dirty="0"/>
              <a:t>Building an effective and sustainable organization</a:t>
            </a:r>
            <a:br>
              <a:rPr lang="en-US" sz="1800" b="1" dirty="0"/>
            </a:br>
            <a:r>
              <a:rPr lang="en-US" sz="1600" dirty="0"/>
              <a:t>To be a diverse, inclusive and transparent international organization that effectively harnesses the enthusiasm and skills of our contributors, is guided</a:t>
            </a:r>
            <a:br>
              <a:rPr lang="en-US" sz="1600" dirty="0"/>
            </a:br>
            <a:r>
              <a:rPr lang="en-US" sz="1600" dirty="0"/>
              <a:t>by our principles, governed accountably, managed efficiently, and makes optimal use of its resources. 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785" y="1186971"/>
            <a:ext cx="7357783" cy="632838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i="1" dirty="0" smtClean="0"/>
              <a:t>Strategy to 2020</a:t>
            </a:r>
            <a:r>
              <a:rPr lang="en-US" dirty="0" smtClean="0"/>
              <a:t> has 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4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3-14 at 13.16.37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9047" r="21087" b="10717"/>
          <a:stretch/>
        </p:blipFill>
        <p:spPr>
          <a:xfrm>
            <a:off x="0" y="329163"/>
            <a:ext cx="9144000" cy="6362163"/>
          </a:xfrm>
        </p:spPr>
      </p:pic>
      <p:sp>
        <p:nvSpPr>
          <p:cNvPr id="7" name="Oval 6"/>
          <p:cNvSpPr/>
          <p:nvPr/>
        </p:nvSpPr>
        <p:spPr>
          <a:xfrm>
            <a:off x="6152120" y="3685688"/>
            <a:ext cx="2108200" cy="812800"/>
          </a:xfrm>
          <a:prstGeom prst="ellipse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4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037069"/>
            <a:ext cx="7495284" cy="632838"/>
          </a:xfrm>
        </p:spPr>
        <p:txBody>
          <a:bodyPr/>
          <a:lstStyle/>
          <a:p>
            <a:r>
              <a:rPr lang="en-GB" dirty="0" smtClean="0"/>
              <a:t>2015 - a year of huge achievement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139"/>
            <a:ext cx="9144000" cy="24553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8211" y="5556321"/>
            <a:ext cx="7794766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Find many of the details on the Cochrane 2015 Dashboard … but some of the external-facing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7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3-16 at 14.3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44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61" b="1961"/>
          <a:stretch>
            <a:fillRect/>
          </a:stretch>
        </p:blipFill>
        <p:spPr>
          <a:xfrm>
            <a:off x="77637" y="33643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913" y="6005745"/>
            <a:ext cx="2810453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</a:t>
            </a:r>
            <a:r>
              <a:rPr lang="en-GB" sz="3600" dirty="0" smtClean="0">
                <a:solidFill>
                  <a:schemeClr val="bg1"/>
                </a:solidFill>
              </a:rPr>
              <a:t>ochrane.org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37" y="2228275"/>
            <a:ext cx="425282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A new brand and website in multiple languages + 140 Group websites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7" name="Picture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3676" r="3579"/>
          <a:stretch/>
        </p:blipFill>
        <p:spPr>
          <a:xfrm>
            <a:off x="0" y="1668442"/>
            <a:ext cx="6156000" cy="367573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3" name="TextBox 2"/>
          <p:cNvSpPr txBox="1"/>
          <p:nvPr/>
        </p:nvSpPr>
        <p:spPr>
          <a:xfrm>
            <a:off x="6306768" y="4689602"/>
            <a:ext cx="2572641" cy="2062103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62D91"/>
                </a:solidFill>
              </a:rPr>
              <a:t>30% increase in website visits since launch</a:t>
            </a:r>
            <a:endParaRPr lang="en-US" sz="3200" b="1" dirty="0">
              <a:solidFill>
                <a:srgbClr val="96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 Access Global 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1131"/>
            <a:ext cx="9144000" cy="4285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802440"/>
            <a:ext cx="8433806" cy="632838"/>
          </a:xfrm>
        </p:spPr>
        <p:txBody>
          <a:bodyPr/>
          <a:lstStyle/>
          <a:p>
            <a:r>
              <a:rPr lang="en-US" dirty="0" smtClean="0"/>
              <a:t>Goal Two: Making our Evidence Accessible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9738" y="1435278"/>
            <a:ext cx="730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make Cochrane evidence accessible and useful to everybody, everywhere in the world.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85380" y="2187208"/>
            <a:ext cx="5621866" cy="396000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GB" dirty="0">
              <a:solidFill>
                <a:srgbClr val="002D6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526" y="2224846"/>
            <a:ext cx="5621866" cy="4001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b="1" dirty="0">
                <a:solidFill>
                  <a:srgbClr val="002D64"/>
                </a:solidFill>
              </a:rPr>
              <a:t>3.66 billion people </a:t>
            </a:r>
            <a:r>
              <a:rPr lang="en-US" dirty="0">
                <a:solidFill>
                  <a:srgbClr val="002D64"/>
                </a:solidFill>
              </a:rPr>
              <a:t>in</a:t>
            </a:r>
            <a:r>
              <a:rPr lang="en-US" b="1" dirty="0">
                <a:solidFill>
                  <a:srgbClr val="002D64"/>
                </a:solidFill>
              </a:rPr>
              <a:t> 148 </a:t>
            </a:r>
            <a:r>
              <a:rPr lang="en-US" dirty="0">
                <a:solidFill>
                  <a:srgbClr val="002D64"/>
                </a:solidFill>
              </a:rPr>
              <a:t>countries </a:t>
            </a:r>
            <a:r>
              <a:rPr lang="en-US" dirty="0" smtClean="0">
                <a:solidFill>
                  <a:srgbClr val="002D64"/>
                </a:solidFill>
              </a:rPr>
              <a:t>already have </a:t>
            </a:r>
            <a:r>
              <a:rPr lang="en-US" dirty="0">
                <a:solidFill>
                  <a:srgbClr val="002D64"/>
                </a:solidFill>
              </a:rPr>
              <a:t>free at point of use </a:t>
            </a:r>
            <a:r>
              <a:rPr lang="en-US" dirty="0" smtClean="0">
                <a:solidFill>
                  <a:srgbClr val="002D64"/>
                </a:solidFill>
              </a:rPr>
              <a:t>access</a:t>
            </a:r>
          </a:p>
          <a:p>
            <a:pPr marL="457200" indent="-457200">
              <a:buFont typeface="Arial"/>
              <a:buChar char="•"/>
            </a:pPr>
            <a:r>
              <a:rPr lang="en-GB" dirty="0" smtClean="0">
                <a:solidFill>
                  <a:srgbClr val="002D64"/>
                </a:solidFill>
              </a:rPr>
              <a:t>New Open </a:t>
            </a:r>
            <a:r>
              <a:rPr lang="en-GB" dirty="0">
                <a:solidFill>
                  <a:srgbClr val="002D64"/>
                </a:solidFill>
              </a:rPr>
              <a:t>Access </a:t>
            </a:r>
            <a:r>
              <a:rPr lang="en-GB" dirty="0" smtClean="0">
                <a:solidFill>
                  <a:srgbClr val="002D64"/>
                </a:solidFill>
              </a:rPr>
              <a:t>Strategy completed and approved. By end of 2015: 31% of ‘current’ Reviews available (through Green &amp; Gold OA)</a:t>
            </a:r>
            <a:endParaRPr lang="en-GB" dirty="0">
              <a:solidFill>
                <a:srgbClr val="002D64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2D64"/>
                </a:solidFill>
              </a:rPr>
              <a:t>CSG confirmed the goal of all Cochrane Reviews available OA by the end of </a:t>
            </a:r>
            <a:r>
              <a:rPr lang="en-GB" i="1" dirty="0" smtClean="0">
                <a:solidFill>
                  <a:srgbClr val="002D64"/>
                </a:solidFill>
              </a:rPr>
              <a:t>Strategy 2020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2D64"/>
                </a:solidFill>
              </a:rPr>
              <a:t>And now, from early 2016:</a:t>
            </a:r>
          </a:p>
          <a:p>
            <a:pPr marL="457200" indent="-457200">
              <a:buFont typeface="Wingdings" charset="2"/>
              <a:buChar char="Ø"/>
            </a:pPr>
            <a:r>
              <a:rPr lang="en-GB" dirty="0" smtClean="0">
                <a:solidFill>
                  <a:srgbClr val="002D64"/>
                </a:solidFill>
              </a:rPr>
              <a:t>All Cochrane Protocols available OA in the Library</a:t>
            </a:r>
          </a:p>
          <a:p>
            <a:pPr marL="457200" indent="-457200">
              <a:buFont typeface="Wingdings" charset="2"/>
              <a:buChar char="Ø"/>
            </a:pPr>
            <a:r>
              <a:rPr lang="en-GB" dirty="0" smtClean="0">
                <a:solidFill>
                  <a:srgbClr val="002D64"/>
                </a:solidFill>
              </a:rPr>
              <a:t>All Cochrane Reviews automatically deposited in PubMed Central 12 months after publication</a:t>
            </a:r>
          </a:p>
          <a:p>
            <a:pPr marL="457200" indent="-457200">
              <a:buFont typeface="Wingdings" charset="2"/>
              <a:buChar char="Ø"/>
            </a:pPr>
            <a:r>
              <a:rPr lang="en-GB" dirty="0" smtClean="0">
                <a:solidFill>
                  <a:srgbClr val="002D64"/>
                </a:solidFill>
              </a:rPr>
              <a:t>To explore provision of limited number of ‘Gold’ OA licences for major funders</a:t>
            </a:r>
            <a:endParaRPr lang="en-GB" dirty="0">
              <a:solidFill>
                <a:srgbClr val="002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9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4969023" cy="977026"/>
          </a:xfrm>
        </p:spPr>
        <p:txBody>
          <a:bodyPr/>
          <a:lstStyle/>
          <a:p>
            <a:r>
              <a:rPr lang="en-US" sz="2800" dirty="0" smtClean="0"/>
              <a:t>Cochrane Reviews making an impact in the media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evidentlycochrane.net</a:t>
            </a:r>
            <a:r>
              <a:rPr lang="en-US" dirty="0" smtClean="0"/>
              <a:t>/portion-size, Cochrane UK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40" y="-104805"/>
            <a:ext cx="1514032" cy="6962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2725947"/>
            <a:ext cx="4742337" cy="3116053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>
            <a:off x="4261448" y="2522491"/>
            <a:ext cx="1147313" cy="203456"/>
          </a:xfrm>
          <a:prstGeom prst="bentArrow">
            <a:avLst/>
          </a:prstGeom>
          <a:solidFill>
            <a:srgbClr val="962D9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BBC New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004" y="2302932"/>
            <a:ext cx="2776422" cy="4555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40000">
            <a:off x="3780725" y="2912423"/>
            <a:ext cx="3495316" cy="3773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0000">
            <a:off x="4244611" y="2821261"/>
            <a:ext cx="2963335" cy="353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7329" y="3150930"/>
            <a:ext cx="3986983" cy="3344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056" y="4581046"/>
            <a:ext cx="2692045" cy="1569660"/>
          </a:xfrm>
          <a:prstGeom prst="rect">
            <a:avLst/>
          </a:prstGeom>
          <a:solidFill>
            <a:srgbClr val="BFBFBF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62D91"/>
                </a:solidFill>
              </a:rPr>
              <a:t>22% increase in media coverage</a:t>
            </a:r>
            <a:endParaRPr lang="en-US" sz="3200" b="1" dirty="0">
              <a:solidFill>
                <a:srgbClr val="96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7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ochrane PowerPoint Templat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Cochrane PowerPoint Template.potx</Template>
  <TotalTime>3596</TotalTime>
  <Words>527</Words>
  <Application>Microsoft Macintosh PowerPoint</Application>
  <PresentationFormat>On-screen Show (4:3)</PresentationFormat>
  <Paragraphs>76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Cochrane PowerPoint Template</vt:lpstr>
      <vt:lpstr>Delivering Strategy to 2020 in 2016: what’s ahead?</vt:lpstr>
      <vt:lpstr>PowerPoint Presentation</vt:lpstr>
      <vt:lpstr>Our Strategy to 2020 has 4 Goals</vt:lpstr>
      <vt:lpstr>PowerPoint Presentation</vt:lpstr>
      <vt:lpstr>2015 - a year of huge achievement</vt:lpstr>
      <vt:lpstr>PowerPoint Presentation</vt:lpstr>
      <vt:lpstr>PowerPoint Presentation</vt:lpstr>
      <vt:lpstr>Goal Two: Making our Evidence Accessible</vt:lpstr>
      <vt:lpstr>Cochrane Reviews making an impact in the media</vt:lpstr>
      <vt:lpstr>Cochrane Reviews making and impact on guidelines </vt:lpstr>
      <vt:lpstr>Key partnerships</vt:lpstr>
      <vt:lpstr>Derivative products &amp; services through Cochrane Innovations</vt:lpstr>
      <vt:lpstr>In 2016…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Question and Answer session with representatives of the Senior Management Team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dtpgraphics</dc:creator>
  <cp:keywords/>
  <dc:description/>
  <cp:lastModifiedBy>Mark Wilson</cp:lastModifiedBy>
  <cp:revision>197</cp:revision>
  <cp:lastPrinted>2015-06-16T10:13:36Z</cp:lastPrinted>
  <dcterms:created xsi:type="dcterms:W3CDTF">2013-07-29T09:34:50Z</dcterms:created>
  <dcterms:modified xsi:type="dcterms:W3CDTF">2016-03-16T14:37:37Z</dcterms:modified>
  <cp:category/>
</cp:coreProperties>
</file>