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583" r:id="rId3"/>
    <p:sldId id="463" r:id="rId4"/>
    <p:sldId id="582" r:id="rId5"/>
    <p:sldId id="376" r:id="rId6"/>
    <p:sldId id="422" r:id="rId7"/>
    <p:sldId id="413" r:id="rId8"/>
    <p:sldId id="367" r:id="rId9"/>
    <p:sldId id="353" r:id="rId10"/>
    <p:sldId id="472" r:id="rId11"/>
    <p:sldId id="584" r:id="rId12"/>
    <p:sldId id="587" r:id="rId13"/>
    <p:sldId id="601" r:id="rId14"/>
    <p:sldId id="586" r:id="rId15"/>
    <p:sldId id="277" r:id="rId16"/>
    <p:sldId id="585" r:id="rId17"/>
    <p:sldId id="591" r:id="rId18"/>
    <p:sldId id="592" r:id="rId19"/>
    <p:sldId id="593" r:id="rId20"/>
    <p:sldId id="594" r:id="rId21"/>
    <p:sldId id="595" r:id="rId22"/>
    <p:sldId id="596" r:id="rId23"/>
    <p:sldId id="597" r:id="rId24"/>
    <p:sldId id="598" r:id="rId25"/>
    <p:sldId id="599" r:id="rId26"/>
    <p:sldId id="600" r:id="rId27"/>
    <p:sldId id="580" r:id="rId28"/>
    <p:sldId id="344" r:id="rId29"/>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32">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4F2"/>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59" autoAdjust="0"/>
  </p:normalViewPr>
  <p:slideViewPr>
    <p:cSldViewPr snapToGrid="0" showGuides="1">
      <p:cViewPr varScale="1">
        <p:scale>
          <a:sx n="71" d="100"/>
          <a:sy n="71" d="100"/>
        </p:scale>
        <p:origin x="1786" y="48"/>
      </p:cViewPr>
      <p:guideLst>
        <p:guide orient="horz"/>
        <p:guide/>
      </p:guideLst>
    </p:cSldViewPr>
  </p:slideViewPr>
  <p:notesTextViewPr>
    <p:cViewPr>
      <p:scale>
        <a:sx n="1" d="1"/>
        <a:sy n="1" d="1"/>
      </p:scale>
      <p:origin x="0" y="0"/>
    </p:cViewPr>
  </p:notesTextViewPr>
  <p:notesViewPr>
    <p:cSldViewPr snapToGrid="0" showGuides="1">
      <p:cViewPr varScale="1">
        <p:scale>
          <a:sx n="99" d="100"/>
          <a:sy n="99" d="100"/>
        </p:scale>
        <p:origin x="-3492" y="-96"/>
      </p:cViewPr>
      <p:guideLst>
        <p:guide orient="horz" pos="3132"/>
        <p:guide/>
      </p:guideLst>
    </p:cSldViewPr>
  </p:notes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A6BEFA1B-1E4C-4952-86F3-CC3F42F775DA}" type="datetimeFigureOut">
              <a:rPr lang="hu-HU" smtClean="0"/>
              <a:t>2024. 09. 27.</a:t>
            </a:fld>
            <a:endParaRPr lang="hu-HU"/>
          </a:p>
        </p:txBody>
      </p:sp>
      <p:sp>
        <p:nvSpPr>
          <p:cNvPr id="4" name="Élőláb helye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928D28F9-F776-4C64-91B9-E763CD774678}" type="slidenum">
              <a:rPr lang="hu-HU" smtClean="0"/>
              <a:t>‹#›</a:t>
            </a:fld>
            <a:endParaRPr lang="hu-HU"/>
          </a:p>
        </p:txBody>
      </p:sp>
    </p:spTree>
    <p:extLst>
      <p:ext uri="{BB962C8B-B14F-4D97-AF65-F5344CB8AC3E}">
        <p14:creationId xmlns:p14="http://schemas.microsoft.com/office/powerpoint/2010/main" val="1683670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08863" y="4722695"/>
            <a:ext cx="4543438"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5937831" y="9445387"/>
            <a:ext cx="823332" cy="497126"/>
          </a:xfrm>
          <a:prstGeom prst="rect">
            <a:avLst/>
          </a:prstGeom>
        </p:spPr>
        <p:txBody>
          <a:bodyPr vert="horz" lIns="91440" tIns="45720" rIns="91440" bIns="45720"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u.wikipedia.org/w/index.php?title=Kohorsz&amp;action=edit&amp;redlink=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Üdvözlök</a:t>
            </a:r>
            <a:r>
              <a:rPr lang="hu-HU" dirty="0"/>
              <a:t> mindenkit ezen az előadáson. Veres Gábor vagyok és adatelemzőként valamint egészségügyi szakfordítóként dolgozom a </a:t>
            </a:r>
            <a:r>
              <a:rPr lang="hu-HU" dirty="0" err="1"/>
              <a:t>Cochrane</a:t>
            </a:r>
            <a:r>
              <a:rPr lang="hu-HU" dirty="0"/>
              <a:t> Magyarország Tanszéken. Az előadás során az egészségügyi kutatásokat szeretném jobban megismertetni Önökkel és az azzal kapcsolatos kérdéseket tisztázni. Mindenkit arra biztatok, hogy akár az előadás közben is nyugodtan kérdezzenek ha </a:t>
            </a:r>
            <a:r>
              <a:rPr lang="hu-HU" dirty="0" err="1"/>
              <a:t>eszükbe</a:t>
            </a:r>
            <a:r>
              <a:rPr lang="hu-HU" dirty="0"/>
              <a:t> jut valami.</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32151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Annak érdekében, hogy minél szélesebb körben terjedjen az információ, minden </a:t>
            </a:r>
            <a:r>
              <a:rPr lang="hu-HU" dirty="0" err="1"/>
              <a:t>Cochrane</a:t>
            </a:r>
            <a:r>
              <a:rPr lang="hu-HU" dirty="0"/>
              <a:t> áttekintéshez írnak egy laikusoknak szóló összefoglalót Ezzel ugye csak az a baj, hogy elsősorban angolul van. A </a:t>
            </a:r>
            <a:r>
              <a:rPr lang="hu-HU" dirty="0" err="1"/>
              <a:t>Cochrane</a:t>
            </a:r>
            <a:r>
              <a:rPr lang="hu-HU" dirty="0"/>
              <a:t> tanszéken mi többek között ezen szeretnénk segíteni, hogy ezek a tartalmak magyarul is elérhetőek legyenek, ezáltal minél szélesebb körben tudjon terjedni a hiteles információ.</a:t>
            </a: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10</a:t>
            </a:fld>
            <a:endParaRPr lang="en-GB" dirty="0"/>
          </a:p>
        </p:txBody>
      </p:sp>
    </p:spTree>
    <p:extLst>
      <p:ext uri="{BB962C8B-B14F-4D97-AF65-F5344CB8AC3E}">
        <p14:creationId xmlns:p14="http://schemas.microsoft.com/office/powerpoint/2010/main" val="116534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Kohézió és koherencia: a szöveg legyen világos és egyértelmű, és tükrözze a forrás mondanivalóját</a:t>
            </a: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11</a:t>
            </a:fld>
            <a:endParaRPr lang="en-GB" dirty="0"/>
          </a:p>
        </p:txBody>
      </p:sp>
    </p:spTree>
    <p:extLst>
      <p:ext uri="{BB962C8B-B14F-4D97-AF65-F5344CB8AC3E}">
        <p14:creationId xmlns:p14="http://schemas.microsoft.com/office/powerpoint/2010/main" val="224079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b="0" i="0" u="none" strike="noStrike" baseline="0" dirty="0">
                <a:solidFill>
                  <a:srgbClr val="000000"/>
                </a:solidFill>
                <a:latin typeface="Calibri" panose="020F0502020204030204" pitchFamily="34" charset="0"/>
              </a:rPr>
              <a:t>Nyelvtani csere: </a:t>
            </a:r>
            <a:r>
              <a:rPr lang="en-GB" sz="1800" b="0" i="0" u="none" strike="noStrike" baseline="0" dirty="0" err="1">
                <a:solidFill>
                  <a:srgbClr val="000000"/>
                </a:solidFill>
                <a:latin typeface="Calibri" panose="020F0502020204030204" pitchFamily="34" charset="0"/>
              </a:rPr>
              <a:t>gyakran</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kell</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az</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angol</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főneveket</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igével</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fordítanunk</a:t>
            </a:r>
            <a:r>
              <a:rPr lang="en-GB" sz="1800" b="0" i="0" u="none" strike="noStrike" baseline="0" dirty="0">
                <a:solidFill>
                  <a:srgbClr val="000000"/>
                </a:solidFill>
                <a:latin typeface="Calibri" panose="020F0502020204030204" pitchFamily="34" charset="0"/>
              </a:rPr>
              <a:t> </a:t>
            </a:r>
            <a:r>
              <a:rPr lang="en-GB" sz="1800" b="0" i="0" u="none" strike="noStrike" baseline="0" dirty="0" err="1">
                <a:solidFill>
                  <a:srgbClr val="000000"/>
                </a:solidFill>
                <a:latin typeface="Calibri" panose="020F0502020204030204" pitchFamily="34" charset="0"/>
              </a:rPr>
              <a:t>magyarra</a:t>
            </a:r>
            <a:r>
              <a:rPr lang="en-GB" sz="1800" b="0" i="0" u="none" strike="noStrike" baseline="0" dirty="0">
                <a:solidFill>
                  <a:srgbClr val="000000"/>
                </a:solidFill>
                <a:latin typeface="Calibri" panose="020F0502020204030204" pitchFamily="34" charset="0"/>
              </a:rPr>
              <a:t> </a:t>
            </a:r>
            <a:r>
              <a:rPr lang="hu-HU" sz="1800" b="0" i="0" u="none" strike="noStrike" baseline="0" dirty="0">
                <a:solidFill>
                  <a:srgbClr val="000000"/>
                </a:solidFill>
                <a:latin typeface="Calibri" panose="020F0502020204030204" pitchFamily="34" charset="0"/>
              </a:rPr>
              <a:t>-&gt; he is a </a:t>
            </a:r>
            <a:r>
              <a:rPr lang="hu-HU" sz="1800" b="0" i="0" u="none" strike="noStrike" baseline="0" dirty="0" err="1">
                <a:solidFill>
                  <a:srgbClr val="000000"/>
                </a:solidFill>
                <a:latin typeface="Calibri" panose="020F0502020204030204" pitchFamily="34" charset="0"/>
              </a:rPr>
              <a:t>heavy</a:t>
            </a:r>
            <a:r>
              <a:rPr lang="hu-HU" sz="1800" b="0" i="0" u="none" strike="noStrike" baseline="0" dirty="0">
                <a:solidFill>
                  <a:srgbClr val="000000"/>
                </a:solidFill>
                <a:latin typeface="Calibri" panose="020F0502020204030204" pitchFamily="34" charset="0"/>
              </a:rPr>
              <a:t> </a:t>
            </a:r>
            <a:r>
              <a:rPr lang="hu-HU" sz="1800" b="0" i="0" u="none" strike="noStrike" baseline="0" dirty="0" err="1">
                <a:solidFill>
                  <a:srgbClr val="000000"/>
                </a:solidFill>
                <a:latin typeface="Calibri" panose="020F0502020204030204" pitchFamily="34" charset="0"/>
              </a:rPr>
              <a:t>drinker</a:t>
            </a:r>
            <a:endParaRPr lang="hu-HU" sz="1800" b="0" i="0" u="none" strike="noStrike" baseline="0" dirty="0">
              <a:solidFill>
                <a:srgbClr val="000000"/>
              </a:solidFill>
              <a:latin typeface="Calibri" panose="020F0502020204030204" pitchFamily="34" charset="0"/>
            </a:endParaRPr>
          </a:p>
          <a:p>
            <a:r>
              <a:rPr lang="hu-HU" dirty="0"/>
              <a:t>Lexikai csere: </a:t>
            </a:r>
            <a:r>
              <a:rPr lang="hu-HU" dirty="0" err="1"/>
              <a:t>szókapcsolarok</a:t>
            </a:r>
            <a:r>
              <a:rPr lang="hu-HU" dirty="0"/>
              <a:t> -&gt; </a:t>
            </a:r>
            <a:r>
              <a:rPr lang="hu-HU" dirty="0" err="1"/>
              <a:t>make</a:t>
            </a:r>
            <a:r>
              <a:rPr lang="hu-HU" dirty="0"/>
              <a:t> a decision</a:t>
            </a:r>
          </a:p>
          <a:p>
            <a:r>
              <a:rPr lang="hu-HU" dirty="0"/>
              <a:t>Lexikai probléma: többértelműség angolra nagyon jellemző, </a:t>
            </a:r>
            <a:r>
              <a:rPr lang="hu-HU" dirty="0" err="1"/>
              <a:t>open</a:t>
            </a:r>
            <a:r>
              <a:rPr lang="hu-HU" dirty="0"/>
              <a:t> nyit/nyitott (ige/</a:t>
            </a:r>
            <a:r>
              <a:rPr lang="hu-HU" dirty="0" err="1"/>
              <a:t>mn</a:t>
            </a:r>
            <a:r>
              <a:rPr lang="hu-HU" dirty="0"/>
              <a:t>), </a:t>
            </a:r>
            <a:r>
              <a:rPr lang="hu-HU" dirty="0" err="1"/>
              <a:t>develop</a:t>
            </a:r>
            <a:r>
              <a:rPr lang="hu-HU" dirty="0"/>
              <a:t> fejlődik/fejleszt (tárgyas/~</a:t>
            </a:r>
            <a:r>
              <a:rPr lang="hu-HU" dirty="0" err="1"/>
              <a:t>atlan</a:t>
            </a:r>
            <a:r>
              <a:rPr lang="hu-HU" dirty="0"/>
              <a:t>)</a:t>
            </a:r>
          </a:p>
          <a:p>
            <a:r>
              <a:rPr lang="hu-HU" dirty="0"/>
              <a:t>Szerkezeti problémák: szenvedő szerkezet, The </a:t>
            </a:r>
            <a:r>
              <a:rPr lang="hu-HU" dirty="0" err="1"/>
              <a:t>book</a:t>
            </a:r>
            <a:r>
              <a:rPr lang="hu-HU" dirty="0"/>
              <a:t> </a:t>
            </a:r>
            <a:r>
              <a:rPr lang="hu-HU" dirty="0" err="1"/>
              <a:t>will</a:t>
            </a:r>
            <a:r>
              <a:rPr lang="hu-HU" dirty="0"/>
              <a:t> be </a:t>
            </a:r>
            <a:r>
              <a:rPr lang="hu-HU" dirty="0" err="1"/>
              <a:t>published</a:t>
            </a:r>
            <a:r>
              <a:rPr lang="hu-HU" dirty="0"/>
              <a:t> </a:t>
            </a:r>
            <a:r>
              <a:rPr lang="hu-HU" dirty="0" err="1"/>
              <a:t>soon</a:t>
            </a:r>
            <a:r>
              <a:rPr lang="hu-HU" dirty="0"/>
              <a:t>. Magyarban ez elavult.</a:t>
            </a:r>
          </a:p>
          <a:p>
            <a:endParaRPr lang="hu-HU"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12</a:t>
            </a:fld>
            <a:endParaRPr lang="en-GB" dirty="0"/>
          </a:p>
        </p:txBody>
      </p:sp>
    </p:spTree>
    <p:extLst>
      <p:ext uri="{BB962C8B-B14F-4D97-AF65-F5344CB8AC3E}">
        <p14:creationId xmlns:p14="http://schemas.microsoft.com/office/powerpoint/2010/main" val="258393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15</a:t>
            </a:fld>
            <a:endParaRPr lang="en-GB" dirty="0"/>
          </a:p>
        </p:txBody>
      </p:sp>
    </p:spTree>
    <p:extLst>
      <p:ext uri="{BB962C8B-B14F-4D97-AF65-F5344CB8AC3E}">
        <p14:creationId xmlns:p14="http://schemas.microsoft.com/office/powerpoint/2010/main" val="14318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27</a:t>
            </a:fld>
            <a:endParaRPr lang="en-GB" dirty="0"/>
          </a:p>
        </p:txBody>
      </p:sp>
    </p:spTree>
    <p:extLst>
      <p:ext uri="{BB962C8B-B14F-4D97-AF65-F5344CB8AC3E}">
        <p14:creationId xmlns:p14="http://schemas.microsoft.com/office/powerpoint/2010/main" val="192623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28</a:t>
            </a:fld>
            <a:endParaRPr lang="en-GB" dirty="0"/>
          </a:p>
        </p:txBody>
      </p:sp>
    </p:spTree>
    <p:extLst>
      <p:ext uri="{BB962C8B-B14F-4D97-AF65-F5344CB8AC3E}">
        <p14:creationId xmlns:p14="http://schemas.microsoft.com/office/powerpoint/2010/main" val="342445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Az egészségügyi kutatások végső célja az orvosi munka segítése, hogy minél több embert tudjunk meggyógyítani vagy az életminőségükön javítani. Ennek érdekében számos klinikai vizsgálat folyik világszerte, melyeknek különböző célkitűzései lehetnek, úgy mint a betegségek megelőzése a diagnózisok fejlesztése (hogy minél hamarabb észrevehessük a problémákat), és persze új kezelések létrehozása. A kezelések nem feltétlenül jelentenek mindig új gyógyszert, lehetnek ezek új sebészi eljárások is, eszközök vagy diéták is. A vizsgálatok során egyarát fontos a hatékonyság bizonyítása és a kezelés biztonságosságának biztosítása. A hatékonyságot különféle végpontok alapján határozzák meg. Pl. egy diéta esetében nézik a tömeget, testzsírszázalékot, </a:t>
            </a:r>
            <a:r>
              <a:rPr lang="hu-HU" dirty="0" err="1"/>
              <a:t>lipideket</a:t>
            </a:r>
            <a:r>
              <a:rPr lang="hu-HU" dirty="0"/>
              <a:t> és még sok mást. A klinikai kutatásokat sokéves </a:t>
            </a:r>
            <a:r>
              <a:rPr lang="hu-HU" dirty="0" err="1"/>
              <a:t>preklinikai</a:t>
            </a:r>
            <a:r>
              <a:rPr lang="hu-HU" dirty="0"/>
              <a:t> kutatás előzi meg. Sokszor akár többezer molekulát is megvizsgálnak mielőtt egyet találnak amit tovább lehet vinni klinikai kutatásba ami szintén hosszú többfázisos folyamat.</a:t>
            </a: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2</a:t>
            </a:fld>
            <a:endParaRPr lang="en-GB" dirty="0"/>
          </a:p>
        </p:txBody>
      </p:sp>
    </p:spTree>
    <p:extLst>
      <p:ext uri="{BB962C8B-B14F-4D97-AF65-F5344CB8AC3E}">
        <p14:creationId xmlns:p14="http://schemas.microsoft.com/office/powerpoint/2010/main" val="292102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Mielőtt egy klinikai vizsgálat elindulhatna, azt regisztrálni kell annak részletes tervével egy regiszterben. Sokszor minden országban meg kell ezt csinálni, mivel mások a szabályozások. Aztán egy etikai bizottságnak jóvá kell hagyni a tervet. A bizottság nem csak orvosokból áll, hanem más </a:t>
            </a:r>
            <a:r>
              <a:rPr lang="hu-HU" dirty="0" err="1"/>
              <a:t>szakmeberek</a:t>
            </a:r>
            <a:r>
              <a:rPr lang="hu-HU" dirty="0"/>
              <a:t> is és egyházi képviselők. Ha ez megvan akkor elindulhat a vizsgálat. A vizsgálat eredményeit tudományos publikációkban közlik, egy vizsgálatból akár több publikáció is születhet. A hasonló témában születetett publikációkat egy szisztematikus áttekintésben összegzik ami alapján új szakmai irányelveket lehet kidolgozni. És ennek köszönhetően az orvosok bizonyítékokon alapuló döntést hozhatnak a kezelésekkel kapcsolatban, továbbá a betegek felé is továbbjut ez az információ és segíti őket.</a:t>
            </a: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3</a:t>
            </a:fld>
            <a:endParaRPr lang="en-GB" dirty="0"/>
          </a:p>
        </p:txBody>
      </p:sp>
    </p:spTree>
    <p:extLst>
      <p:ext uri="{BB962C8B-B14F-4D97-AF65-F5344CB8AC3E}">
        <p14:creationId xmlns:p14="http://schemas.microsoft.com/office/powerpoint/2010/main" val="192559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a:t>Kohorsz</a:t>
            </a:r>
            <a:r>
              <a:rPr lang="hu-HU" dirty="0"/>
              <a:t> vizsgálat: </a:t>
            </a:r>
            <a:r>
              <a:rPr lang="en-GB" dirty="0"/>
              <a:t>a </a:t>
            </a:r>
            <a:r>
              <a:rPr lang="en-GB" dirty="0" err="1"/>
              <a:t>vizsgált</a:t>
            </a:r>
            <a:r>
              <a:rPr lang="en-GB" dirty="0"/>
              <a:t> </a:t>
            </a:r>
            <a:r>
              <a:rPr lang="en-GB" dirty="0" err="1"/>
              <a:t>mintát</a:t>
            </a:r>
            <a:r>
              <a:rPr lang="en-GB" dirty="0"/>
              <a:t> </a:t>
            </a:r>
            <a:r>
              <a:rPr lang="en-GB" dirty="0" err="1"/>
              <a:t>egy</a:t>
            </a:r>
            <a:r>
              <a:rPr lang="en-GB" dirty="0"/>
              <a:t> </a:t>
            </a:r>
            <a:r>
              <a:rPr lang="en-GB" dirty="0" err="1"/>
              <a:t>speciális</a:t>
            </a:r>
            <a:r>
              <a:rPr lang="en-GB" dirty="0"/>
              <a:t> </a:t>
            </a:r>
            <a:r>
              <a:rPr lang="en-GB" dirty="0" err="1"/>
              <a:t>populációból</a:t>
            </a:r>
            <a:r>
              <a:rPr lang="en-GB" dirty="0"/>
              <a:t>, a </a:t>
            </a:r>
            <a:r>
              <a:rPr lang="en-GB" dirty="0" err="1">
                <a:hlinkClick r:id="rId3" tooltip="Kohorsz (a lap nem létezik)"/>
              </a:rPr>
              <a:t>kohorszból</a:t>
            </a:r>
            <a:r>
              <a:rPr lang="en-GB" dirty="0"/>
              <a:t> </a:t>
            </a:r>
            <a:r>
              <a:rPr lang="en-GB" dirty="0" err="1"/>
              <a:t>nyeri</a:t>
            </a:r>
            <a:r>
              <a:rPr lang="en-GB" dirty="0"/>
              <a:t>. Maga a </a:t>
            </a:r>
            <a:r>
              <a:rPr lang="en-GB" dirty="0" err="1"/>
              <a:t>kohorsz</a:t>
            </a:r>
            <a:r>
              <a:rPr lang="hu-HU" baseline="30000" dirty="0"/>
              <a:t> </a:t>
            </a:r>
            <a:r>
              <a:rPr lang="en-GB" dirty="0" err="1"/>
              <a:t>olyan</a:t>
            </a:r>
            <a:r>
              <a:rPr lang="en-GB" dirty="0"/>
              <a:t>, </a:t>
            </a:r>
            <a:r>
              <a:rPr lang="en-GB" dirty="0" err="1"/>
              <a:t>körülbelül</a:t>
            </a:r>
            <a:r>
              <a:rPr lang="en-GB" dirty="0"/>
              <a:t> </a:t>
            </a:r>
            <a:r>
              <a:rPr lang="en-GB" dirty="0" err="1"/>
              <a:t>egy</a:t>
            </a:r>
            <a:r>
              <a:rPr lang="en-GB" dirty="0"/>
              <a:t> </a:t>
            </a:r>
            <a:r>
              <a:rPr lang="en-GB" dirty="0" err="1"/>
              <a:t>időben</a:t>
            </a:r>
            <a:r>
              <a:rPr lang="en-GB" dirty="0"/>
              <a:t> </a:t>
            </a:r>
            <a:r>
              <a:rPr lang="en-GB" dirty="0" err="1"/>
              <a:t>született</a:t>
            </a:r>
            <a:r>
              <a:rPr lang="en-GB" dirty="0"/>
              <a:t> </a:t>
            </a:r>
            <a:r>
              <a:rPr lang="en-GB" dirty="0" err="1"/>
              <a:t>emberek</a:t>
            </a:r>
            <a:r>
              <a:rPr lang="en-GB" dirty="0"/>
              <a:t> </a:t>
            </a:r>
            <a:r>
              <a:rPr lang="en-GB" dirty="0" err="1"/>
              <a:t>csoportja</a:t>
            </a:r>
            <a:r>
              <a:rPr lang="en-GB" dirty="0"/>
              <a:t>, </a:t>
            </a:r>
            <a:r>
              <a:rPr lang="en-GB" dirty="0" err="1"/>
              <a:t>akik</a:t>
            </a:r>
            <a:r>
              <a:rPr lang="en-GB" dirty="0"/>
              <a:t> </a:t>
            </a:r>
            <a:r>
              <a:rPr lang="en-GB" dirty="0" err="1"/>
              <a:t>valamilyen</a:t>
            </a:r>
            <a:r>
              <a:rPr lang="en-GB" dirty="0"/>
              <a:t> </a:t>
            </a:r>
            <a:r>
              <a:rPr lang="en-GB" dirty="0" err="1"/>
              <a:t>közös</a:t>
            </a:r>
            <a:r>
              <a:rPr lang="en-GB" dirty="0"/>
              <a:t> </a:t>
            </a:r>
            <a:r>
              <a:rPr lang="en-GB" dirty="0" err="1"/>
              <a:t>történeti-társadalmi</a:t>
            </a:r>
            <a:r>
              <a:rPr lang="en-GB" dirty="0"/>
              <a:t> </a:t>
            </a:r>
            <a:r>
              <a:rPr lang="en-GB" dirty="0" err="1"/>
              <a:t>tapasztalaton</a:t>
            </a:r>
            <a:r>
              <a:rPr lang="en-GB" dirty="0"/>
              <a:t> </a:t>
            </a:r>
            <a:r>
              <a:rPr lang="en-GB" dirty="0" err="1"/>
              <a:t>osztoznak</a:t>
            </a:r>
            <a:endParaRPr lang="hu-HU" dirty="0"/>
          </a:p>
          <a:p>
            <a:r>
              <a:rPr lang="hu-HU" dirty="0"/>
              <a:t>Itt ugye a szomszédnak a véleménye még </a:t>
            </a:r>
            <a:r>
              <a:rPr lang="hu-HU" dirty="0" err="1"/>
              <a:t>cask</a:t>
            </a:r>
            <a:r>
              <a:rPr lang="hu-HU" dirty="0"/>
              <a:t> rajta sincs a listán.</a:t>
            </a:r>
            <a:endParaRPr lang="en-GB"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4</a:t>
            </a:fld>
            <a:endParaRPr lang="en-GB" dirty="0"/>
          </a:p>
        </p:txBody>
      </p:sp>
    </p:spTree>
    <p:extLst>
      <p:ext uri="{BB962C8B-B14F-4D97-AF65-F5344CB8AC3E}">
        <p14:creationId xmlns:p14="http://schemas.microsoft.com/office/powerpoint/2010/main" val="4097173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Ugye említettem már a szisztematikus áttekintést. Ennek során egy klinikai kérdés </a:t>
            </a:r>
            <a:r>
              <a:rPr lang="hu-HU" b="1" dirty="0"/>
              <a:t>objektív</a:t>
            </a:r>
            <a:r>
              <a:rPr lang="hu-HU" dirty="0"/>
              <a:t> és </a:t>
            </a:r>
            <a:r>
              <a:rPr lang="hu-HU" b="1" dirty="0"/>
              <a:t>jól-informált</a:t>
            </a:r>
            <a:r>
              <a:rPr lang="hu-HU" dirty="0"/>
              <a:t> módon történő megválaszolására teszünk kísérletet. A kérdés általában egy terápia hatékonyságára vonatkozik. </a:t>
            </a:r>
            <a:r>
              <a:rPr lang="hu-HU" dirty="0">
                <a:solidFill>
                  <a:srgbClr val="C00000"/>
                </a:solidFill>
              </a:rPr>
              <a:t>Egy szisztematikus áttekintés megkísérli összegezni az összes vizsgálati eredményt ami a kérdés megválaszolásához rendelkezésre áll. A vizsgálati eredményeket a szakirodalomban történő részletes kereséssel kapjuk meg ami akár többoldalas szűrőlistát is jelenthet.</a:t>
            </a:r>
            <a:endParaRPr lang="hu-HU" dirty="0"/>
          </a:p>
        </p:txBody>
      </p:sp>
      <p:sp>
        <p:nvSpPr>
          <p:cNvPr id="4" name="Dia számának helye 3"/>
          <p:cNvSpPr>
            <a:spLocks noGrp="1"/>
          </p:cNvSpPr>
          <p:nvPr>
            <p:ph type="sldNum" sz="quarter" idx="5"/>
          </p:nvPr>
        </p:nvSpPr>
        <p:spPr/>
        <p:txBody>
          <a:bodyPr/>
          <a:lstStyle/>
          <a:p>
            <a:fld id="{49DD4D23-C98A-435E-AE88-9061F8349B02}" type="slidenum">
              <a:rPr lang="en-GB" smtClean="0"/>
              <a:pPr/>
              <a:t>5</a:t>
            </a:fld>
            <a:endParaRPr lang="en-GB" dirty="0"/>
          </a:p>
        </p:txBody>
      </p:sp>
    </p:spTree>
    <p:extLst>
      <p:ext uri="{BB962C8B-B14F-4D97-AF65-F5344CB8AC3E}">
        <p14:creationId xmlns:p14="http://schemas.microsoft.com/office/powerpoint/2010/main" val="407617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buFont typeface="Arial" panose="020B0604020202020204" pitchFamily="34" charset="0"/>
              <a:buNone/>
            </a:pPr>
            <a:r>
              <a:rPr lang="hu-HU" sz="1200" dirty="0"/>
              <a:t>A szisztematikus áttekintésekben az eredményeket </a:t>
            </a:r>
            <a:r>
              <a:rPr lang="hu-HU" sz="1200" dirty="0" err="1"/>
              <a:t>meta</a:t>
            </a:r>
            <a:r>
              <a:rPr lang="hu-HU" sz="1200" dirty="0"/>
              <a:t>-analízisek segítségével összegezzük. </a:t>
            </a:r>
          </a:p>
          <a:p>
            <a:pPr marL="285750" indent="-285750">
              <a:buFont typeface="Arial" panose="020B0604020202020204" pitchFamily="34" charset="0"/>
              <a:buChar char="•"/>
            </a:pPr>
            <a:r>
              <a:rPr lang="en-US" sz="1200" dirty="0"/>
              <a:t>1982</a:t>
            </a:r>
            <a:r>
              <a:rPr lang="hu-HU" sz="1200" dirty="0"/>
              <a:t>-ben már elérhető volt 7 vizsgálat eredménye, ami a kérdést vizsgálta</a:t>
            </a:r>
          </a:p>
          <a:p>
            <a:pPr marL="285750" indent="-285750">
              <a:buFont typeface="Arial" panose="020B0604020202020204" pitchFamily="34" charset="0"/>
              <a:buChar char="•"/>
            </a:pPr>
            <a:r>
              <a:rPr lang="hu-HU" sz="1200" dirty="0"/>
              <a:t>A kezelés jelentősen csökkenti az éretlenség következményeként fellépő magzati halálozás esélyét </a:t>
            </a:r>
          </a:p>
          <a:p>
            <a:pPr marL="285750" indent="-285750">
              <a:buFont typeface="Arial" panose="020B0604020202020204" pitchFamily="34" charset="0"/>
              <a:buChar char="•"/>
            </a:pPr>
            <a:r>
              <a:rPr lang="hu-HU" sz="1200" dirty="0"/>
              <a:t>A szisztematikus összegzés csak 1990-ben készült el</a:t>
            </a:r>
          </a:p>
          <a:p>
            <a:pPr marL="285750" indent="-285750">
              <a:buFont typeface="Arial" panose="020B0604020202020204" pitchFamily="34" charset="0"/>
              <a:buChar char="•"/>
            </a:pPr>
            <a:r>
              <a:rPr lang="hu-HU" sz="1200" dirty="0"/>
              <a:t>a legtöbb nőgyógyász csak ekkor ismerte fel, hogy a kezelés mennyire hatékony, ezért valószínűleg sok koraszülött szenvedett vagy halt meg feleslegesen</a:t>
            </a:r>
          </a:p>
          <a:p>
            <a:endParaRPr lang="hu-HU" dirty="0"/>
          </a:p>
        </p:txBody>
      </p:sp>
      <p:sp>
        <p:nvSpPr>
          <p:cNvPr id="4" name="Dia számának helye 3"/>
          <p:cNvSpPr>
            <a:spLocks noGrp="1"/>
          </p:cNvSpPr>
          <p:nvPr>
            <p:ph type="sldNum" sz="quarter" idx="10"/>
          </p:nvPr>
        </p:nvSpPr>
        <p:spPr/>
        <p:txBody>
          <a:bodyPr/>
          <a:lstStyle/>
          <a:p>
            <a:fld id="{49DD4D23-C98A-435E-AE88-9061F8349B02}" type="slidenum">
              <a:rPr lang="en-GB" smtClean="0"/>
              <a:pPr/>
              <a:t>6</a:t>
            </a:fld>
            <a:endParaRPr lang="en-GB" dirty="0"/>
          </a:p>
        </p:txBody>
      </p:sp>
    </p:spTree>
    <p:extLst>
      <p:ext uri="{BB962C8B-B14F-4D97-AF65-F5344CB8AC3E}">
        <p14:creationId xmlns:p14="http://schemas.microsoft.com/office/powerpoint/2010/main" val="174465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szisztematikus áttekintések egyik úttörője a </a:t>
            </a:r>
            <a:r>
              <a:rPr lang="hu-HU" dirty="0" err="1"/>
              <a:t>Cochrane</a:t>
            </a:r>
            <a:r>
              <a:rPr lang="hu-HU" dirty="0"/>
              <a:t> nonprofit szervezet. Ők egy </a:t>
            </a:r>
            <a:r>
              <a:rPr lang="hu-HU" sz="1200" b="1" dirty="0" err="1">
                <a:solidFill>
                  <a:schemeClr val="bg2"/>
                </a:solidFill>
              </a:rPr>
              <a:t>egy</a:t>
            </a:r>
            <a:r>
              <a:rPr lang="hu-HU" sz="1200" b="1" dirty="0">
                <a:solidFill>
                  <a:schemeClr val="bg2"/>
                </a:solidFill>
              </a:rPr>
              <a:t> egészségesebb világot képzelnek el</a:t>
            </a:r>
            <a:r>
              <a:rPr lang="hu-HU" dirty="0"/>
              <a:t>, melyben az egészséggel és egészségüggyel kapcsolatos döntéseket jó minőségű, releváns és aktuális bizonyítékok támogatják. Ennek érdekében támogatják </a:t>
            </a:r>
            <a:r>
              <a:rPr lang="hu-HU" sz="1200" b="1" dirty="0">
                <a:solidFill>
                  <a:schemeClr val="bg2"/>
                </a:solidFill>
              </a:rPr>
              <a:t>a bizonyítékokon alapuló egészségügyi döntéshozatalt </a:t>
            </a:r>
            <a:r>
              <a:rPr lang="hu-HU" dirty="0"/>
              <a:t>a kutatások eredményeinek szisztematikus összegzésével, és minél szélesebb körben való elfogulatlan ismertetésével</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45789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Ennek érdekében létrehozták a </a:t>
            </a:r>
            <a:r>
              <a:rPr lang="hu-HU" dirty="0" err="1"/>
              <a:t>Cochrane</a:t>
            </a:r>
            <a:r>
              <a:rPr lang="hu-HU" dirty="0"/>
              <a:t> Könyvtárat, ahol rengeteg tartalom elérhető, köztük a szisztematikus áttekintések adatbázisa.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198023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a:t>
            </a:r>
            <a:r>
              <a:rPr lang="hu-HU" dirty="0" err="1"/>
              <a:t>Cochrane</a:t>
            </a:r>
            <a:r>
              <a:rPr lang="hu-HU" dirty="0"/>
              <a:t> áttekintések a szakirodalomban igen értékesnek számítanak annak köszönhetően, hogy a módszertan igen erőteljes ritkán enged meg kompromisszumokat. </a:t>
            </a:r>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9</a:t>
            </a:fld>
            <a:endParaRPr lang="en-GB" dirty="0"/>
          </a:p>
        </p:txBody>
      </p:sp>
    </p:spTree>
    <p:extLst>
      <p:ext uri="{BB962C8B-B14F-4D97-AF65-F5344CB8AC3E}">
        <p14:creationId xmlns:p14="http://schemas.microsoft.com/office/powerpoint/2010/main" val="3038673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
        <p:nvSpPr>
          <p:cNvPr id="9" name="Rectangle 8"/>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1" name="Rectangle 10"/>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353327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u-HU"/>
              <a:t>Mintaszöveg szerkesztése</a:t>
            </a:r>
          </a:p>
        </p:txBody>
      </p:sp>
    </p:spTree>
    <p:extLst>
      <p:ext uri="{BB962C8B-B14F-4D97-AF65-F5344CB8AC3E}">
        <p14:creationId xmlns:p14="http://schemas.microsoft.com/office/powerpoint/2010/main" val="400545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u-HU"/>
              <a:t>Mintacím szerkesztése</a:t>
            </a:r>
            <a:endParaRPr lang="en-GB" dirty="0"/>
          </a:p>
        </p:txBody>
      </p:sp>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u-HU"/>
              <a:t>Mintaszöveg szerkesztése</a:t>
            </a:r>
          </a:p>
        </p:txBody>
      </p:sp>
      <p:pic>
        <p:nvPicPr>
          <p:cNvPr id="10" name="Picture 9"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7" name="Rectangle 6"/>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2977200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GB" dirty="0"/>
          </a:p>
        </p:txBody>
      </p:sp>
    </p:spTree>
    <p:extLst>
      <p:ext uri="{BB962C8B-B14F-4D97-AF65-F5344CB8AC3E}">
        <p14:creationId xmlns:p14="http://schemas.microsoft.com/office/powerpoint/2010/main" val="75774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
        <p:nvSpPr>
          <p:cNvPr id="8" name="Rectangle 7"/>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0" name="Rectangle 9"/>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247346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8" name="Rectangle 7"/>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0" name="Rectangle 9"/>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211897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4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9" name="Rectangle 8"/>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2" name="Rectangle 11"/>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244723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userDrawn="1"/>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pic>
        <p:nvPicPr>
          <p:cNvPr id="10" name="Picture 9"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1" name="Rectangle 10"/>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130435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
        <p:nvSpPr>
          <p:cNvPr id="9" name="Rectangle 8"/>
          <p:cNvSpPr/>
          <p:nvPr userDrawn="1"/>
        </p:nvSpPr>
        <p:spPr>
          <a:xfrm rot="18931217">
            <a:off x="6263551" y="5488794"/>
            <a:ext cx="838473" cy="838473"/>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1" name="Rectangle 10"/>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16207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pic>
        <p:nvPicPr>
          <p:cNvPr id="11" name="Picture 10"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9" name="Rectangle 8"/>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10830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sp>
        <p:nvSpPr>
          <p:cNvPr id="8" name="TextBox 7"/>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pic>
        <p:nvPicPr>
          <p:cNvPr id="11" name="Picture 10" descr="Cochrane_U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12" name="Rectangle 11"/>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30895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u-HU"/>
              <a:t>Mintacím szerkesztése</a:t>
            </a:r>
            <a:endParaRPr lang="en-GB" dirty="0"/>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endParaRPr lang="en-GB" dirty="0"/>
          </a:p>
        </p:txBody>
      </p:sp>
      <p:pic>
        <p:nvPicPr>
          <p:cNvPr id="11" name="Picture 10" descr="Cochrane_UK_Logo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9" name="Rectangle 8"/>
          <p:cNvSpPr/>
          <p:nvPr userDrawn="1"/>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26483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GB" dirty="0"/>
          </a:p>
        </p:txBody>
      </p:sp>
    </p:spTree>
    <p:extLst>
      <p:ext uri="{BB962C8B-B14F-4D97-AF65-F5344CB8AC3E}">
        <p14:creationId xmlns:p14="http://schemas.microsoft.com/office/powerpoint/2010/main" val="41210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GB"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dirty="0"/>
          </a:p>
        </p:txBody>
      </p:sp>
    </p:spTree>
    <p:extLst>
      <p:ext uri="{BB962C8B-B14F-4D97-AF65-F5344CB8AC3E}">
        <p14:creationId xmlns:p14="http://schemas.microsoft.com/office/powerpoint/2010/main" val="6105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u-HU"/>
              <a:t>Mintacím szerkesztése</a:t>
            </a:r>
            <a:endParaRPr lang="en-GB" dirty="0"/>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dirty="0"/>
          </a:p>
        </p:txBody>
      </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4" name="Picture 3" descr="Cochrane_UK_Logo_RGB.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42889" y="426339"/>
            <a:ext cx="1138169" cy="387162"/>
          </a:xfrm>
          <a:prstGeom prst="rect">
            <a:avLst/>
          </a:prstGeom>
          <a:ln>
            <a:noFill/>
          </a:ln>
        </p:spPr>
      </p:pic>
      <p:sp>
        <p:nvSpPr>
          <p:cNvPr id="8" name="Rectangle 7"/>
          <p:cNvSpPr/>
          <p:nvPr/>
        </p:nvSpPr>
        <p:spPr>
          <a:xfrm>
            <a:off x="1928806" y="427882"/>
            <a:ext cx="1140983" cy="393924"/>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Other logo</a:t>
            </a:r>
          </a:p>
        </p:txBody>
      </p:sp>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56" r:id="rId9"/>
    <p:sldLayoutId id="2147483664" r:id="rId10"/>
    <p:sldLayoutId id="2147483657" r:id="rId11"/>
    <p:sldLayoutId id="2147483654" r:id="rId12"/>
    <p:sldLayoutId id="2147483665" r:id="rId13"/>
    <p:sldLayoutId id="2147483666" r:id="rId14"/>
    <p:sldLayoutId id="2147483667" r:id="rId15"/>
    <p:sldLayoutId id="2147483655" r:id="rId16"/>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Veres.gabor2@pte.hu"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http://www.cochrane.h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jp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914" y="2203885"/>
            <a:ext cx="6103851" cy="1080775"/>
          </a:xfrm>
        </p:spPr>
        <p:txBody>
          <a:bodyPr/>
          <a:lstStyle/>
          <a:p>
            <a:r>
              <a:rPr lang="hu-HU" dirty="0"/>
              <a:t>Egészségügyi kutatások</a:t>
            </a:r>
            <a:br>
              <a:rPr lang="hu-HU" dirty="0"/>
            </a:br>
            <a:r>
              <a:rPr lang="hu-HU" dirty="0"/>
              <a:t>közérthetően</a:t>
            </a:r>
            <a:endParaRPr lang="en-GB" dirty="0"/>
          </a:p>
        </p:txBody>
      </p:sp>
      <p:sp>
        <p:nvSpPr>
          <p:cNvPr id="3" name="Subtitle 2"/>
          <p:cNvSpPr>
            <a:spLocks noGrp="1"/>
          </p:cNvSpPr>
          <p:nvPr>
            <p:ph type="subTitle" idx="1"/>
          </p:nvPr>
        </p:nvSpPr>
        <p:spPr>
          <a:xfrm>
            <a:off x="442723" y="4664494"/>
            <a:ext cx="4460352" cy="1576551"/>
          </a:xfrm>
        </p:spPr>
        <p:txBody>
          <a:bodyPr/>
          <a:lstStyle/>
          <a:p>
            <a:r>
              <a:rPr lang="hu-HU" sz="2800" dirty="0"/>
              <a:t>Dr. Veres Gábor</a:t>
            </a:r>
          </a:p>
          <a:p>
            <a:endParaRPr lang="hu-HU" dirty="0"/>
          </a:p>
          <a:p>
            <a:r>
              <a:rPr lang="hu-HU" dirty="0"/>
              <a:t>veres.gabor2@pte.hu</a:t>
            </a:r>
            <a:endParaRPr lang="en-GB"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6" name="TextBox 5">
            <a:extLst>
              <a:ext uri="{FF2B5EF4-FFF2-40B4-BE49-F238E27FC236}">
                <a16:creationId xmlns:a16="http://schemas.microsoft.com/office/drawing/2014/main" id="{0FD5588D-DF00-4109-D162-E1B29995931C}"/>
              </a:ext>
            </a:extLst>
          </p:cNvPr>
          <p:cNvSpPr txBox="1"/>
          <p:nvPr/>
        </p:nvSpPr>
        <p:spPr>
          <a:xfrm>
            <a:off x="366914" y="5692109"/>
            <a:ext cx="2355874" cy="923330"/>
          </a:xfrm>
          <a:prstGeom prst="rect">
            <a:avLst/>
          </a:prstGeom>
          <a:solidFill>
            <a:schemeClr val="bg1"/>
          </a:solidFill>
        </p:spPr>
        <p:txBody>
          <a:bodyPr wrap="square" rtlCol="0">
            <a:spAutoFit/>
          </a:bodyPr>
          <a:lstStyle/>
          <a:p>
            <a:pPr algn="ctr"/>
            <a:r>
              <a:rPr lang="hu-HU" dirty="0">
                <a:solidFill>
                  <a:schemeClr val="tx2"/>
                </a:solidFill>
              </a:rPr>
              <a:t>HITELES BIZONYÍTÉK</a:t>
            </a:r>
          </a:p>
          <a:p>
            <a:pPr algn="ctr"/>
            <a:r>
              <a:rPr lang="hu-HU" dirty="0">
                <a:solidFill>
                  <a:schemeClr val="tx2"/>
                </a:solidFill>
              </a:rPr>
              <a:t>TÁJÉKOZOTT DÖNTÉS</a:t>
            </a:r>
          </a:p>
          <a:p>
            <a:pPr algn="ctr"/>
            <a:r>
              <a:rPr lang="hu-HU" b="1" dirty="0">
                <a:solidFill>
                  <a:schemeClr val="bg2"/>
                </a:solidFill>
              </a:rPr>
              <a:t>JOBB EGÉSZSÉG</a:t>
            </a:r>
            <a:endParaRPr lang="en-GB" b="1" dirty="0">
              <a:solidFill>
                <a:schemeClr val="bg2"/>
              </a:solidFill>
            </a:endParaRPr>
          </a:p>
        </p:txBody>
      </p:sp>
    </p:spTree>
    <p:extLst>
      <p:ext uri="{BB962C8B-B14F-4D97-AF65-F5344CB8AC3E}">
        <p14:creationId xmlns:p14="http://schemas.microsoft.com/office/powerpoint/2010/main" val="177279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1833D7-A6A3-C285-4627-C51A063C3C94}"/>
              </a:ext>
            </a:extLst>
          </p:cNvPr>
          <p:cNvSpPr txBox="1"/>
          <p:nvPr/>
        </p:nvSpPr>
        <p:spPr>
          <a:xfrm>
            <a:off x="331596" y="1014883"/>
            <a:ext cx="6636753" cy="646331"/>
          </a:xfrm>
          <a:prstGeom prst="rect">
            <a:avLst/>
          </a:prstGeom>
          <a:noFill/>
        </p:spPr>
        <p:txBody>
          <a:bodyPr wrap="none" rtlCol="0">
            <a:spAutoFit/>
          </a:bodyPr>
          <a:lstStyle/>
          <a:p>
            <a:r>
              <a:rPr lang="hu-HU" sz="3600" dirty="0">
                <a:solidFill>
                  <a:schemeClr val="bg2"/>
                </a:solidFill>
              </a:rPr>
              <a:t>Laikusoknak szóló összefoglalók</a:t>
            </a:r>
            <a:endParaRPr lang="en-GB" sz="3600" dirty="0">
              <a:solidFill>
                <a:schemeClr val="bg2"/>
              </a:solidFill>
            </a:endParaRPr>
          </a:p>
        </p:txBody>
      </p:sp>
      <p:pic>
        <p:nvPicPr>
          <p:cNvPr id="4" name="Kép 3">
            <a:extLst>
              <a:ext uri="{FF2B5EF4-FFF2-40B4-BE49-F238E27FC236}">
                <a16:creationId xmlns:a16="http://schemas.microsoft.com/office/drawing/2014/main" id="{601E4298-A6CC-E84C-4C26-2F384AA57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a:extLst>
              <a:ext uri="{FF2B5EF4-FFF2-40B4-BE49-F238E27FC236}">
                <a16:creationId xmlns:a16="http://schemas.microsoft.com/office/drawing/2014/main" id="{976CB934-E6CC-B4FA-DFDF-7EAC86202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BE32B634-2B12-CF15-F314-5A83BB7FFD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97" y="2059912"/>
            <a:ext cx="7022750" cy="3664044"/>
          </a:xfrm>
          <a:prstGeom prst="rect">
            <a:avLst/>
          </a:prstGeom>
        </p:spPr>
      </p:pic>
    </p:spTree>
    <p:extLst>
      <p:ext uri="{BB962C8B-B14F-4D97-AF65-F5344CB8AC3E}">
        <p14:creationId xmlns:p14="http://schemas.microsoft.com/office/powerpoint/2010/main" val="71124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BE6458-AF94-2853-9F47-5118C28AD8EC}"/>
              </a:ext>
            </a:extLst>
          </p:cNvPr>
          <p:cNvSpPr txBox="1"/>
          <p:nvPr/>
        </p:nvSpPr>
        <p:spPr>
          <a:xfrm>
            <a:off x="337016" y="1004834"/>
            <a:ext cx="7033846" cy="646331"/>
          </a:xfrm>
          <a:prstGeom prst="rect">
            <a:avLst/>
          </a:prstGeom>
          <a:noFill/>
        </p:spPr>
        <p:txBody>
          <a:bodyPr wrap="square" rtlCol="0">
            <a:spAutoFit/>
          </a:bodyPr>
          <a:lstStyle/>
          <a:p>
            <a:r>
              <a:rPr lang="hu-HU" sz="3600" dirty="0">
                <a:solidFill>
                  <a:schemeClr val="bg2"/>
                </a:solidFill>
              </a:rPr>
              <a:t>Egészségtudományi fordítás</a:t>
            </a:r>
            <a:endParaRPr lang="en-GB" sz="3600" dirty="0">
              <a:solidFill>
                <a:schemeClr val="bg2"/>
              </a:solidFill>
            </a:endParaRPr>
          </a:p>
        </p:txBody>
      </p:sp>
      <p:pic>
        <p:nvPicPr>
          <p:cNvPr id="3" name="Kép 3">
            <a:extLst>
              <a:ext uri="{FF2B5EF4-FFF2-40B4-BE49-F238E27FC236}">
                <a16:creationId xmlns:a16="http://schemas.microsoft.com/office/drawing/2014/main" id="{9CFF78A0-497A-03EF-7FA9-0887E67168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DEBB3B6-6044-751F-1113-5FBBE51F3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5" name="TextBox 4">
            <a:extLst>
              <a:ext uri="{FF2B5EF4-FFF2-40B4-BE49-F238E27FC236}">
                <a16:creationId xmlns:a16="http://schemas.microsoft.com/office/drawing/2014/main" id="{3F42994B-6CF5-34C4-C9C1-18AE79B8C188}"/>
              </a:ext>
            </a:extLst>
          </p:cNvPr>
          <p:cNvSpPr txBox="1"/>
          <p:nvPr/>
        </p:nvSpPr>
        <p:spPr>
          <a:xfrm>
            <a:off x="2590728" y="2015526"/>
            <a:ext cx="1656223" cy="461665"/>
          </a:xfrm>
          <a:prstGeom prst="rect">
            <a:avLst/>
          </a:prstGeom>
          <a:noFill/>
        </p:spPr>
        <p:txBody>
          <a:bodyPr wrap="none" rtlCol="0">
            <a:spAutoFit/>
          </a:bodyPr>
          <a:lstStyle/>
          <a:p>
            <a:r>
              <a:rPr lang="hu-HU" sz="2400" dirty="0">
                <a:solidFill>
                  <a:schemeClr val="tx2"/>
                </a:solidFill>
              </a:rPr>
              <a:t>Kinek szól?</a:t>
            </a:r>
            <a:endParaRPr lang="en-GB" sz="2400" dirty="0">
              <a:solidFill>
                <a:schemeClr val="tx2"/>
              </a:solidFill>
            </a:endParaRPr>
          </a:p>
        </p:txBody>
      </p:sp>
      <p:sp>
        <p:nvSpPr>
          <p:cNvPr id="6" name="TextBox 5">
            <a:extLst>
              <a:ext uri="{FF2B5EF4-FFF2-40B4-BE49-F238E27FC236}">
                <a16:creationId xmlns:a16="http://schemas.microsoft.com/office/drawing/2014/main" id="{BF2DFADD-5635-8E9F-F281-5C179A6EB9BA}"/>
              </a:ext>
            </a:extLst>
          </p:cNvPr>
          <p:cNvSpPr txBox="1"/>
          <p:nvPr/>
        </p:nvSpPr>
        <p:spPr>
          <a:xfrm>
            <a:off x="684757" y="3908984"/>
            <a:ext cx="5468164" cy="461665"/>
          </a:xfrm>
          <a:prstGeom prst="rect">
            <a:avLst/>
          </a:prstGeom>
          <a:noFill/>
        </p:spPr>
        <p:txBody>
          <a:bodyPr wrap="none" rtlCol="0">
            <a:spAutoFit/>
          </a:bodyPr>
          <a:lstStyle/>
          <a:p>
            <a:r>
              <a:rPr lang="hu-HU" sz="2400" dirty="0">
                <a:solidFill>
                  <a:schemeClr val="tx2"/>
                </a:solidFill>
              </a:rPr>
              <a:t>Szakszövegek fordításának szempontjai</a:t>
            </a:r>
            <a:endParaRPr lang="en-GB" sz="2400" dirty="0">
              <a:solidFill>
                <a:schemeClr val="tx2"/>
              </a:solidFill>
            </a:endParaRPr>
          </a:p>
        </p:txBody>
      </p:sp>
      <p:sp>
        <p:nvSpPr>
          <p:cNvPr id="7" name="Arrow: Right 6">
            <a:extLst>
              <a:ext uri="{FF2B5EF4-FFF2-40B4-BE49-F238E27FC236}">
                <a16:creationId xmlns:a16="http://schemas.microsoft.com/office/drawing/2014/main" id="{D3594C55-AAA0-4F98-8BAD-CC30253B5157}"/>
              </a:ext>
            </a:extLst>
          </p:cNvPr>
          <p:cNvSpPr/>
          <p:nvPr/>
        </p:nvSpPr>
        <p:spPr>
          <a:xfrm rot="7830687">
            <a:off x="2286286" y="2560709"/>
            <a:ext cx="503995" cy="346331"/>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Arrow: Right 7">
            <a:extLst>
              <a:ext uri="{FF2B5EF4-FFF2-40B4-BE49-F238E27FC236}">
                <a16:creationId xmlns:a16="http://schemas.microsoft.com/office/drawing/2014/main" id="{1505E01D-91B4-FD1D-132B-CDE8C37ECA21}"/>
              </a:ext>
            </a:extLst>
          </p:cNvPr>
          <p:cNvSpPr/>
          <p:nvPr/>
        </p:nvSpPr>
        <p:spPr>
          <a:xfrm rot="13769313" flipH="1">
            <a:off x="3994954" y="2560709"/>
            <a:ext cx="503995" cy="346331"/>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75AA73E3-741D-735A-2271-98868B8333F6}"/>
              </a:ext>
            </a:extLst>
          </p:cNvPr>
          <p:cNvSpPr txBox="1"/>
          <p:nvPr/>
        </p:nvSpPr>
        <p:spPr>
          <a:xfrm>
            <a:off x="985399" y="2982680"/>
            <a:ext cx="1686680" cy="400110"/>
          </a:xfrm>
          <a:prstGeom prst="rect">
            <a:avLst/>
          </a:prstGeom>
          <a:noFill/>
        </p:spPr>
        <p:txBody>
          <a:bodyPr wrap="none" rtlCol="0">
            <a:spAutoFit/>
          </a:bodyPr>
          <a:lstStyle/>
          <a:p>
            <a:r>
              <a:rPr lang="hu-HU" sz="2000" dirty="0">
                <a:solidFill>
                  <a:schemeClr val="tx2"/>
                </a:solidFill>
              </a:rPr>
              <a:t>Szakemberek</a:t>
            </a:r>
            <a:endParaRPr lang="en-GB" dirty="0">
              <a:solidFill>
                <a:schemeClr val="tx2"/>
              </a:solidFill>
            </a:endParaRPr>
          </a:p>
        </p:txBody>
      </p:sp>
      <p:sp>
        <p:nvSpPr>
          <p:cNvPr id="10" name="TextBox 9">
            <a:extLst>
              <a:ext uri="{FF2B5EF4-FFF2-40B4-BE49-F238E27FC236}">
                <a16:creationId xmlns:a16="http://schemas.microsoft.com/office/drawing/2014/main" id="{75BEA472-ECCE-66AF-14EE-721A76931FF6}"/>
              </a:ext>
            </a:extLst>
          </p:cNvPr>
          <p:cNvSpPr txBox="1"/>
          <p:nvPr/>
        </p:nvSpPr>
        <p:spPr>
          <a:xfrm>
            <a:off x="4246951" y="2982680"/>
            <a:ext cx="1176925" cy="400110"/>
          </a:xfrm>
          <a:prstGeom prst="rect">
            <a:avLst/>
          </a:prstGeom>
          <a:noFill/>
        </p:spPr>
        <p:txBody>
          <a:bodyPr wrap="none" rtlCol="0">
            <a:spAutoFit/>
          </a:bodyPr>
          <a:lstStyle/>
          <a:p>
            <a:r>
              <a:rPr lang="hu-HU" sz="2000" dirty="0">
                <a:solidFill>
                  <a:schemeClr val="tx2"/>
                </a:solidFill>
              </a:rPr>
              <a:t>Laikusok</a:t>
            </a:r>
            <a:endParaRPr lang="en-GB" dirty="0">
              <a:solidFill>
                <a:schemeClr val="tx2"/>
              </a:solidFill>
            </a:endParaRPr>
          </a:p>
        </p:txBody>
      </p:sp>
      <p:sp>
        <p:nvSpPr>
          <p:cNvPr id="11" name="TextBox 10">
            <a:extLst>
              <a:ext uri="{FF2B5EF4-FFF2-40B4-BE49-F238E27FC236}">
                <a16:creationId xmlns:a16="http://schemas.microsoft.com/office/drawing/2014/main" id="{7351AA03-19FA-553C-54DA-30871D21F298}"/>
              </a:ext>
            </a:extLst>
          </p:cNvPr>
          <p:cNvSpPr txBox="1"/>
          <p:nvPr/>
        </p:nvSpPr>
        <p:spPr>
          <a:xfrm>
            <a:off x="2071354" y="4605562"/>
            <a:ext cx="2943434" cy="1323439"/>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hu-HU" sz="2000" dirty="0">
                <a:solidFill>
                  <a:schemeClr val="tx2"/>
                </a:solidFill>
              </a:rPr>
              <a:t>Szövegtípus</a:t>
            </a:r>
          </a:p>
          <a:p>
            <a:pPr marL="285750" indent="-285750">
              <a:buClr>
                <a:schemeClr val="bg2"/>
              </a:buClr>
              <a:buFont typeface="Wingdings" panose="05000000000000000000" pitchFamily="2" charset="2"/>
              <a:buChar char="Ø"/>
            </a:pPr>
            <a:r>
              <a:rPr lang="hu-HU" sz="2000" dirty="0">
                <a:solidFill>
                  <a:schemeClr val="tx2"/>
                </a:solidFill>
              </a:rPr>
              <a:t>Kommunikációs cél</a:t>
            </a:r>
          </a:p>
          <a:p>
            <a:pPr marL="285750" indent="-285750">
              <a:buClr>
                <a:schemeClr val="bg2"/>
              </a:buClr>
              <a:buFont typeface="Wingdings" panose="05000000000000000000" pitchFamily="2" charset="2"/>
              <a:buChar char="Ø"/>
            </a:pPr>
            <a:r>
              <a:rPr lang="hu-HU" sz="2000" dirty="0">
                <a:solidFill>
                  <a:schemeClr val="tx2"/>
                </a:solidFill>
              </a:rPr>
              <a:t>Terminológia</a:t>
            </a:r>
          </a:p>
          <a:p>
            <a:pPr marL="285750" indent="-285750">
              <a:buClr>
                <a:schemeClr val="bg2"/>
              </a:buClr>
              <a:buFont typeface="Wingdings" panose="05000000000000000000" pitchFamily="2" charset="2"/>
              <a:buChar char="Ø"/>
            </a:pPr>
            <a:r>
              <a:rPr lang="hu-HU" sz="2000" dirty="0">
                <a:solidFill>
                  <a:schemeClr val="tx2"/>
                </a:solidFill>
              </a:rPr>
              <a:t>Kohézió és koherencia</a:t>
            </a:r>
            <a:endParaRPr lang="en-GB" sz="2000" dirty="0">
              <a:solidFill>
                <a:schemeClr val="tx2"/>
              </a:solidFill>
            </a:endParaRPr>
          </a:p>
        </p:txBody>
      </p:sp>
    </p:spTree>
    <p:extLst>
      <p:ext uri="{BB962C8B-B14F-4D97-AF65-F5344CB8AC3E}">
        <p14:creationId xmlns:p14="http://schemas.microsoft.com/office/powerpoint/2010/main" val="358893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AF9168-0EE2-5C3F-6B85-7E47B421E91F}"/>
              </a:ext>
            </a:extLst>
          </p:cNvPr>
          <p:cNvSpPr txBox="1"/>
          <p:nvPr/>
        </p:nvSpPr>
        <p:spPr>
          <a:xfrm>
            <a:off x="323458" y="994785"/>
            <a:ext cx="7033846" cy="646331"/>
          </a:xfrm>
          <a:prstGeom prst="rect">
            <a:avLst/>
          </a:prstGeom>
          <a:noFill/>
        </p:spPr>
        <p:txBody>
          <a:bodyPr wrap="square" rtlCol="0">
            <a:spAutoFit/>
          </a:bodyPr>
          <a:lstStyle/>
          <a:p>
            <a:r>
              <a:rPr lang="hu-HU" sz="3600" dirty="0">
                <a:solidFill>
                  <a:schemeClr val="bg2"/>
                </a:solidFill>
              </a:rPr>
              <a:t>Fordítás a gyakorlatban</a:t>
            </a:r>
            <a:endParaRPr lang="en-GB" sz="3600" dirty="0">
              <a:solidFill>
                <a:schemeClr val="bg2"/>
              </a:solidFill>
            </a:endParaRPr>
          </a:p>
        </p:txBody>
      </p:sp>
      <p:pic>
        <p:nvPicPr>
          <p:cNvPr id="3" name="Kép 3">
            <a:extLst>
              <a:ext uri="{FF2B5EF4-FFF2-40B4-BE49-F238E27FC236}">
                <a16:creationId xmlns:a16="http://schemas.microsoft.com/office/drawing/2014/main" id="{FFC57629-31C1-D99D-CC89-D4AA807DD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68B412E3-168A-0FA1-1681-B7F36B3730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5" name="TextBox 4">
            <a:extLst>
              <a:ext uri="{FF2B5EF4-FFF2-40B4-BE49-F238E27FC236}">
                <a16:creationId xmlns:a16="http://schemas.microsoft.com/office/drawing/2014/main" id="{85AF6D3A-5FCB-E13D-38A1-27032C5E8070}"/>
              </a:ext>
            </a:extLst>
          </p:cNvPr>
          <p:cNvSpPr txBox="1"/>
          <p:nvPr/>
        </p:nvSpPr>
        <p:spPr>
          <a:xfrm>
            <a:off x="753903" y="1924691"/>
            <a:ext cx="4051109" cy="1384995"/>
          </a:xfrm>
          <a:prstGeom prst="rect">
            <a:avLst/>
          </a:prstGeom>
          <a:noFill/>
        </p:spPr>
        <p:txBody>
          <a:bodyPr wrap="none" rtlCol="0">
            <a:spAutoFit/>
          </a:bodyPr>
          <a:lstStyle/>
          <a:p>
            <a:r>
              <a:rPr lang="hu-HU" sz="2400" dirty="0">
                <a:solidFill>
                  <a:schemeClr val="tx2"/>
                </a:solidFill>
              </a:rPr>
              <a:t>Fordítástechnikai eljárások</a:t>
            </a:r>
          </a:p>
          <a:p>
            <a:pPr marL="342900" indent="-342900">
              <a:buClr>
                <a:schemeClr val="bg2"/>
              </a:buClr>
              <a:buFont typeface="Wingdings" panose="05000000000000000000" pitchFamily="2" charset="2"/>
              <a:buChar char="Ø"/>
            </a:pPr>
            <a:r>
              <a:rPr lang="hu-HU" sz="2000" dirty="0">
                <a:solidFill>
                  <a:schemeClr val="tx2"/>
                </a:solidFill>
              </a:rPr>
              <a:t>Átváltási műveletek</a:t>
            </a:r>
          </a:p>
          <a:p>
            <a:pPr marL="342900" indent="-342900">
              <a:buClr>
                <a:schemeClr val="bg2"/>
              </a:buClr>
              <a:buFont typeface="Wingdings" panose="05000000000000000000" pitchFamily="2" charset="2"/>
              <a:buChar char="Ø"/>
            </a:pPr>
            <a:r>
              <a:rPr lang="hu-HU" sz="2000" dirty="0">
                <a:solidFill>
                  <a:schemeClr val="tx2"/>
                </a:solidFill>
              </a:rPr>
              <a:t>Lexikai problémák</a:t>
            </a:r>
          </a:p>
          <a:p>
            <a:pPr marL="342900" indent="-342900">
              <a:buClr>
                <a:schemeClr val="bg2"/>
              </a:buClr>
              <a:buFont typeface="Wingdings" panose="05000000000000000000" pitchFamily="2" charset="2"/>
              <a:buChar char="Ø"/>
            </a:pPr>
            <a:r>
              <a:rPr lang="hu-HU" sz="2000" dirty="0">
                <a:solidFill>
                  <a:schemeClr val="tx2"/>
                </a:solidFill>
              </a:rPr>
              <a:t>Nyelvtani-szerkezeti problémák</a:t>
            </a:r>
          </a:p>
        </p:txBody>
      </p:sp>
      <p:sp>
        <p:nvSpPr>
          <p:cNvPr id="8" name="TextBox 7">
            <a:extLst>
              <a:ext uri="{FF2B5EF4-FFF2-40B4-BE49-F238E27FC236}">
                <a16:creationId xmlns:a16="http://schemas.microsoft.com/office/drawing/2014/main" id="{70298478-0819-631F-243C-4786BD53698A}"/>
              </a:ext>
            </a:extLst>
          </p:cNvPr>
          <p:cNvSpPr txBox="1"/>
          <p:nvPr/>
        </p:nvSpPr>
        <p:spPr>
          <a:xfrm>
            <a:off x="753903" y="3729292"/>
            <a:ext cx="5694188" cy="1077218"/>
          </a:xfrm>
          <a:prstGeom prst="rect">
            <a:avLst/>
          </a:prstGeom>
          <a:noFill/>
        </p:spPr>
        <p:txBody>
          <a:bodyPr wrap="none" rtlCol="0">
            <a:spAutoFit/>
          </a:bodyPr>
          <a:lstStyle/>
          <a:p>
            <a:r>
              <a:rPr lang="hu-HU" sz="2400" dirty="0">
                <a:solidFill>
                  <a:schemeClr val="tx2"/>
                </a:solidFill>
              </a:rPr>
              <a:t>Fordítástámogató szoftverek</a:t>
            </a:r>
          </a:p>
          <a:p>
            <a:pPr marL="342900" indent="-342900">
              <a:buClr>
                <a:schemeClr val="bg2"/>
              </a:buClr>
              <a:buFont typeface="Wingdings" panose="05000000000000000000" pitchFamily="2" charset="2"/>
              <a:buChar char="Ø"/>
            </a:pPr>
            <a:r>
              <a:rPr lang="hu-HU" sz="2000" dirty="0">
                <a:solidFill>
                  <a:schemeClr val="tx2"/>
                </a:solidFill>
              </a:rPr>
              <a:t>CAT (Computer </a:t>
            </a:r>
            <a:r>
              <a:rPr lang="hu-HU" sz="2000" dirty="0" err="1">
                <a:solidFill>
                  <a:schemeClr val="tx2"/>
                </a:solidFill>
              </a:rPr>
              <a:t>Assisted</a:t>
            </a:r>
            <a:r>
              <a:rPr lang="hu-HU" sz="2000" dirty="0">
                <a:solidFill>
                  <a:schemeClr val="tx2"/>
                </a:solidFill>
              </a:rPr>
              <a:t> </a:t>
            </a:r>
            <a:r>
              <a:rPr lang="hu-HU" sz="2000" dirty="0" err="1">
                <a:solidFill>
                  <a:schemeClr val="tx2"/>
                </a:solidFill>
              </a:rPr>
              <a:t>Translation</a:t>
            </a:r>
            <a:r>
              <a:rPr lang="hu-HU" sz="2000" dirty="0">
                <a:solidFill>
                  <a:schemeClr val="tx2"/>
                </a:solidFill>
              </a:rPr>
              <a:t>) eszközök </a:t>
            </a:r>
          </a:p>
          <a:p>
            <a:pPr marL="342900" indent="-342900">
              <a:buClr>
                <a:schemeClr val="bg2"/>
              </a:buClr>
              <a:buFont typeface="Wingdings" panose="05000000000000000000" pitchFamily="2" charset="2"/>
              <a:buChar char="Ø"/>
            </a:pPr>
            <a:r>
              <a:rPr lang="hu-HU" sz="2000" dirty="0">
                <a:solidFill>
                  <a:schemeClr val="tx2"/>
                </a:solidFill>
              </a:rPr>
              <a:t>Minőségellenőrzés</a:t>
            </a:r>
          </a:p>
        </p:txBody>
      </p:sp>
      <p:sp>
        <p:nvSpPr>
          <p:cNvPr id="9" name="TextBox 8">
            <a:extLst>
              <a:ext uri="{FF2B5EF4-FFF2-40B4-BE49-F238E27FC236}">
                <a16:creationId xmlns:a16="http://schemas.microsoft.com/office/drawing/2014/main" id="{52AEEA90-B6B4-E5B5-6298-359D567D48D7}"/>
              </a:ext>
            </a:extLst>
          </p:cNvPr>
          <p:cNvSpPr txBox="1"/>
          <p:nvPr/>
        </p:nvSpPr>
        <p:spPr>
          <a:xfrm>
            <a:off x="722906" y="5226116"/>
            <a:ext cx="2404826" cy="1354217"/>
          </a:xfrm>
          <a:prstGeom prst="rect">
            <a:avLst/>
          </a:prstGeom>
          <a:noFill/>
        </p:spPr>
        <p:txBody>
          <a:bodyPr wrap="none" rtlCol="0">
            <a:spAutoFit/>
          </a:bodyPr>
          <a:lstStyle/>
          <a:p>
            <a:r>
              <a:rPr lang="hu-HU" sz="2400" dirty="0">
                <a:solidFill>
                  <a:schemeClr val="tx2"/>
                </a:solidFill>
              </a:rPr>
              <a:t>Gépi fordítás</a:t>
            </a:r>
          </a:p>
          <a:p>
            <a:pPr marL="342900" indent="-342900">
              <a:buClr>
                <a:schemeClr val="bg2"/>
              </a:buClr>
              <a:buFont typeface="Wingdings" panose="05000000000000000000" pitchFamily="2" charset="2"/>
              <a:buChar char="Ø"/>
            </a:pPr>
            <a:r>
              <a:rPr lang="hu-HU" sz="2000" dirty="0">
                <a:solidFill>
                  <a:schemeClr val="tx2"/>
                </a:solidFill>
              </a:rPr>
              <a:t>Google </a:t>
            </a:r>
            <a:r>
              <a:rPr lang="hu-HU" sz="2000" dirty="0" err="1">
                <a:solidFill>
                  <a:schemeClr val="tx2"/>
                </a:solidFill>
              </a:rPr>
              <a:t>Translate</a:t>
            </a:r>
            <a:endParaRPr lang="hu-HU" sz="2000" dirty="0">
              <a:solidFill>
                <a:schemeClr val="tx2"/>
              </a:solidFill>
            </a:endParaRPr>
          </a:p>
          <a:p>
            <a:pPr marL="342900" indent="-342900">
              <a:buClr>
                <a:schemeClr val="bg2"/>
              </a:buClr>
              <a:buFont typeface="Wingdings" panose="05000000000000000000" pitchFamily="2" charset="2"/>
              <a:buChar char="Ø"/>
            </a:pPr>
            <a:r>
              <a:rPr lang="hu-HU" sz="2000" dirty="0" err="1">
                <a:solidFill>
                  <a:schemeClr val="tx2"/>
                </a:solidFill>
              </a:rPr>
              <a:t>Deepl</a:t>
            </a:r>
            <a:endParaRPr lang="en-GB" sz="2000" dirty="0">
              <a:solidFill>
                <a:schemeClr val="tx2"/>
              </a:solidFill>
            </a:endParaRPr>
          </a:p>
          <a:p>
            <a:endParaRPr lang="en-GB" dirty="0"/>
          </a:p>
        </p:txBody>
      </p:sp>
    </p:spTree>
    <p:extLst>
      <p:ext uri="{BB962C8B-B14F-4D97-AF65-F5344CB8AC3E}">
        <p14:creationId xmlns:p14="http://schemas.microsoft.com/office/powerpoint/2010/main" val="423861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AF9168-0EE2-5C3F-6B85-7E47B421E91F}"/>
              </a:ext>
            </a:extLst>
          </p:cNvPr>
          <p:cNvSpPr txBox="1"/>
          <p:nvPr/>
        </p:nvSpPr>
        <p:spPr>
          <a:xfrm>
            <a:off x="315503" y="988521"/>
            <a:ext cx="7033846" cy="646331"/>
          </a:xfrm>
          <a:prstGeom prst="rect">
            <a:avLst/>
          </a:prstGeom>
          <a:noFill/>
        </p:spPr>
        <p:txBody>
          <a:bodyPr wrap="square" rtlCol="0">
            <a:spAutoFit/>
          </a:bodyPr>
          <a:lstStyle/>
          <a:p>
            <a:r>
              <a:rPr lang="hu-HU" sz="3600" dirty="0">
                <a:solidFill>
                  <a:schemeClr val="bg2"/>
                </a:solidFill>
              </a:rPr>
              <a:t>Fordítás a gyakorlatban</a:t>
            </a:r>
            <a:endParaRPr lang="en-GB" sz="3600" dirty="0">
              <a:solidFill>
                <a:schemeClr val="bg2"/>
              </a:solidFill>
            </a:endParaRPr>
          </a:p>
        </p:txBody>
      </p:sp>
      <p:pic>
        <p:nvPicPr>
          <p:cNvPr id="3" name="Kép 3">
            <a:extLst>
              <a:ext uri="{FF2B5EF4-FFF2-40B4-BE49-F238E27FC236}">
                <a16:creationId xmlns:a16="http://schemas.microsoft.com/office/drawing/2014/main" id="{FFC57629-31C1-D99D-CC89-D4AA807DDD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68B412E3-168A-0FA1-1681-B7F36B373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36780235-65A3-BA3E-4ACC-4148EE501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021" y="2456954"/>
            <a:ext cx="8621958" cy="3698342"/>
          </a:xfrm>
          <a:prstGeom prst="rect">
            <a:avLst/>
          </a:prstGeom>
        </p:spPr>
      </p:pic>
      <p:sp>
        <p:nvSpPr>
          <p:cNvPr id="6" name="TextBox 5">
            <a:extLst>
              <a:ext uri="{FF2B5EF4-FFF2-40B4-BE49-F238E27FC236}">
                <a16:creationId xmlns:a16="http://schemas.microsoft.com/office/drawing/2014/main" id="{A4EBC474-B187-35D8-6B02-7E5860B45BC9}"/>
              </a:ext>
            </a:extLst>
          </p:cNvPr>
          <p:cNvSpPr txBox="1"/>
          <p:nvPr/>
        </p:nvSpPr>
        <p:spPr>
          <a:xfrm>
            <a:off x="315503" y="1845848"/>
            <a:ext cx="3393878" cy="400110"/>
          </a:xfrm>
          <a:prstGeom prst="rect">
            <a:avLst/>
          </a:prstGeom>
          <a:noFill/>
        </p:spPr>
        <p:txBody>
          <a:bodyPr wrap="none" rtlCol="0">
            <a:spAutoFit/>
          </a:bodyPr>
          <a:lstStyle/>
          <a:p>
            <a:r>
              <a:rPr lang="hu-HU" sz="2000" dirty="0">
                <a:solidFill>
                  <a:schemeClr val="tx2"/>
                </a:solidFill>
              </a:rPr>
              <a:t>Fordítástámogató szoftverek</a:t>
            </a:r>
            <a:endParaRPr lang="en-GB" sz="2000" dirty="0">
              <a:solidFill>
                <a:schemeClr val="tx2"/>
              </a:solidFill>
            </a:endParaRPr>
          </a:p>
        </p:txBody>
      </p:sp>
    </p:spTree>
    <p:extLst>
      <p:ext uri="{BB962C8B-B14F-4D97-AF65-F5344CB8AC3E}">
        <p14:creationId xmlns:p14="http://schemas.microsoft.com/office/powerpoint/2010/main" val="3350834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B8E0-5161-D1F2-DB28-185DEC227E2D}"/>
              </a:ext>
            </a:extLst>
          </p:cNvPr>
          <p:cNvSpPr>
            <a:spLocks noGrp="1"/>
          </p:cNvSpPr>
          <p:nvPr>
            <p:ph type="title"/>
          </p:nvPr>
        </p:nvSpPr>
        <p:spPr>
          <a:xfrm>
            <a:off x="439738" y="1377888"/>
            <a:ext cx="6120000" cy="632838"/>
          </a:xfrm>
        </p:spPr>
        <p:txBody>
          <a:bodyPr/>
          <a:lstStyle/>
          <a:p>
            <a:r>
              <a:rPr lang="hu-HU" dirty="0"/>
              <a:t>Magyar nyelvű tartalom a </a:t>
            </a:r>
            <a:br>
              <a:rPr lang="hu-HU" dirty="0"/>
            </a:br>
            <a:r>
              <a:rPr lang="hu-HU" dirty="0" err="1"/>
              <a:t>Cochrane</a:t>
            </a:r>
            <a:r>
              <a:rPr lang="hu-HU" dirty="0"/>
              <a:t> Könyvtárban</a:t>
            </a:r>
            <a:endParaRPr lang="en-GB" dirty="0"/>
          </a:p>
        </p:txBody>
      </p:sp>
      <p:pic>
        <p:nvPicPr>
          <p:cNvPr id="7" name="Picture 6" descr="A screenshot of a computer&#10;&#10;Description automatically generated">
            <a:extLst>
              <a:ext uri="{FF2B5EF4-FFF2-40B4-BE49-F238E27FC236}">
                <a16:creationId xmlns:a16="http://schemas.microsoft.com/office/drawing/2014/main" id="{3501BA72-4BC5-D90E-5E8F-03F1952C9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2296839"/>
            <a:ext cx="6410848" cy="4192309"/>
          </a:xfrm>
          <a:prstGeom prst="rect">
            <a:avLst/>
          </a:prstGeom>
        </p:spPr>
      </p:pic>
      <p:pic>
        <p:nvPicPr>
          <p:cNvPr id="3" name="Kép 3">
            <a:extLst>
              <a:ext uri="{FF2B5EF4-FFF2-40B4-BE49-F238E27FC236}">
                <a16:creationId xmlns:a16="http://schemas.microsoft.com/office/drawing/2014/main" id="{DD06CA0C-D56E-2317-3144-304DD73A4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E2CF19D0-FC5E-3C52-B9CA-A8BB125D8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5" name="TextBox 4">
            <a:extLst>
              <a:ext uri="{FF2B5EF4-FFF2-40B4-BE49-F238E27FC236}">
                <a16:creationId xmlns:a16="http://schemas.microsoft.com/office/drawing/2014/main" id="{69854ABD-DBE2-CF66-7654-6DFD2B951F1B}"/>
              </a:ext>
            </a:extLst>
          </p:cNvPr>
          <p:cNvSpPr txBox="1"/>
          <p:nvPr/>
        </p:nvSpPr>
        <p:spPr>
          <a:xfrm>
            <a:off x="3908809" y="6290267"/>
            <a:ext cx="4350871" cy="369332"/>
          </a:xfrm>
          <a:prstGeom prst="rect">
            <a:avLst/>
          </a:prstGeom>
          <a:noFill/>
        </p:spPr>
        <p:txBody>
          <a:bodyPr wrap="none" rtlCol="0">
            <a:spAutoFit/>
          </a:bodyPr>
          <a:lstStyle/>
          <a:p>
            <a:r>
              <a:rPr lang="en-GB" dirty="0">
                <a:solidFill>
                  <a:schemeClr val="tx2"/>
                </a:solidFill>
              </a:rPr>
              <a:t>https://www.cochrane.org/hu/search/site</a:t>
            </a:r>
          </a:p>
        </p:txBody>
      </p:sp>
    </p:spTree>
    <p:extLst>
      <p:ext uri="{BB962C8B-B14F-4D97-AF65-F5344CB8AC3E}">
        <p14:creationId xmlns:p14="http://schemas.microsoft.com/office/powerpoint/2010/main" val="3947435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33B0C509-CB52-42B3-9035-0DFFC6878319}"/>
              </a:ext>
            </a:extLst>
          </p:cNvPr>
          <p:cNvSpPr/>
          <p:nvPr/>
        </p:nvSpPr>
        <p:spPr>
          <a:xfrm>
            <a:off x="810895" y="1344145"/>
            <a:ext cx="6636827" cy="461665"/>
          </a:xfrm>
          <a:prstGeom prst="rect">
            <a:avLst/>
          </a:prstGeom>
        </p:spPr>
        <p:txBody>
          <a:bodyPr wrap="square">
            <a:spAutoFit/>
          </a:bodyPr>
          <a:lstStyle/>
          <a:p>
            <a:r>
              <a:rPr lang="hu-HU" sz="2400" b="1" spc="-40" dirty="0">
                <a:solidFill>
                  <a:srgbClr val="008CD2"/>
                </a:solidFill>
                <a:latin typeface="Source Sans Pro"/>
                <a:ea typeface="+mj-ea"/>
                <a:cs typeface="+mj-cs"/>
              </a:rPr>
              <a:t>https://</a:t>
            </a:r>
            <a:r>
              <a:rPr lang="hu-HU" sz="2400" b="1" spc="-40" dirty="0" err="1">
                <a:solidFill>
                  <a:srgbClr val="008CD2"/>
                </a:solidFill>
                <a:latin typeface="Source Sans Pro"/>
                <a:ea typeface="+mj-ea"/>
                <a:cs typeface="+mj-cs"/>
              </a:rPr>
              <a:t>www.facebook.com</a:t>
            </a:r>
            <a:r>
              <a:rPr lang="hu-HU" sz="2400" b="1" spc="-40" dirty="0">
                <a:solidFill>
                  <a:srgbClr val="008CD2"/>
                </a:solidFill>
                <a:latin typeface="Source Sans Pro"/>
                <a:ea typeface="+mj-ea"/>
                <a:cs typeface="+mj-cs"/>
              </a:rPr>
              <a:t>/</a:t>
            </a:r>
            <a:r>
              <a:rPr lang="hu-HU" sz="2400" b="1" spc="-40" dirty="0" err="1">
                <a:solidFill>
                  <a:srgbClr val="008CD2"/>
                </a:solidFill>
                <a:latin typeface="Source Sans Pro"/>
                <a:ea typeface="+mj-ea"/>
                <a:cs typeface="+mj-cs"/>
              </a:rPr>
              <a:t>cochranehungary</a:t>
            </a:r>
            <a:r>
              <a:rPr lang="hu-HU" sz="2400" b="1" spc="-40" dirty="0">
                <a:solidFill>
                  <a:srgbClr val="008CD2"/>
                </a:solidFill>
                <a:latin typeface="Source Sans Pro"/>
                <a:ea typeface="+mj-ea"/>
                <a:cs typeface="+mj-cs"/>
              </a:rPr>
              <a:t>/</a:t>
            </a:r>
            <a:endParaRPr lang="hu-HU" sz="1200" dirty="0"/>
          </a:p>
        </p:txBody>
      </p:sp>
      <p:pic>
        <p:nvPicPr>
          <p:cNvPr id="9" name="Kép 8">
            <a:extLst>
              <a:ext uri="{FF2B5EF4-FFF2-40B4-BE49-F238E27FC236}">
                <a16:creationId xmlns:a16="http://schemas.microsoft.com/office/drawing/2014/main" id="{3C2795B8-6758-4091-8D23-64410D5E8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13" name="Kép 12">
            <a:extLst>
              <a:ext uri="{FF2B5EF4-FFF2-40B4-BE49-F238E27FC236}">
                <a16:creationId xmlns:a16="http://schemas.microsoft.com/office/drawing/2014/main" id="{0C6BBA6D-AD9C-45DD-B32C-C573B2CA60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930EE655-D3F7-C4B6-DEF1-8DFC962CF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23" y="2080010"/>
            <a:ext cx="5780138" cy="3329168"/>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0914CFFB-179F-F92B-B45A-1A9C128AA8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3554" y="2311123"/>
            <a:ext cx="2771955" cy="2880896"/>
          </a:xfrm>
          <a:prstGeom prst="rect">
            <a:avLst/>
          </a:prstGeom>
        </p:spPr>
      </p:pic>
    </p:spTree>
    <p:extLst>
      <p:ext uri="{BB962C8B-B14F-4D97-AF65-F5344CB8AC3E}">
        <p14:creationId xmlns:p14="http://schemas.microsoft.com/office/powerpoint/2010/main" val="325218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DD6F-F3BD-B7AE-14D5-FD907B818612}"/>
              </a:ext>
            </a:extLst>
          </p:cNvPr>
          <p:cNvSpPr>
            <a:spLocks noGrp="1"/>
          </p:cNvSpPr>
          <p:nvPr>
            <p:ph type="title"/>
          </p:nvPr>
        </p:nvSpPr>
        <p:spPr>
          <a:xfrm>
            <a:off x="439738" y="1071772"/>
            <a:ext cx="6120000" cy="460800"/>
          </a:xfrm>
        </p:spPr>
        <p:txBody>
          <a:bodyPr/>
          <a:lstStyle/>
          <a:p>
            <a:r>
              <a:rPr lang="hu-HU" sz="2400" dirty="0"/>
              <a:t>https://www.linkedin.com/</a:t>
            </a:r>
            <a:r>
              <a:rPr lang="hu-HU" sz="2400" dirty="0" err="1"/>
              <a:t>company</a:t>
            </a:r>
            <a:r>
              <a:rPr lang="hu-HU" sz="2400" dirty="0"/>
              <a:t>/</a:t>
            </a:r>
            <a:r>
              <a:rPr lang="hu-HU" sz="2400" dirty="0" err="1"/>
              <a:t>cochrane</a:t>
            </a:r>
            <a:r>
              <a:rPr lang="hu-HU" sz="2400" dirty="0"/>
              <a:t>-</a:t>
            </a:r>
            <a:r>
              <a:rPr lang="hu-HU" sz="2400" dirty="0" err="1"/>
              <a:t>magyarország</a:t>
            </a:r>
            <a:r>
              <a:rPr lang="hu-HU" sz="2400" dirty="0"/>
              <a:t>-tanszék/</a:t>
            </a:r>
            <a:endParaRPr lang="en-GB" sz="2400" dirty="0"/>
          </a:p>
        </p:txBody>
      </p:sp>
      <p:pic>
        <p:nvPicPr>
          <p:cNvPr id="4" name="Kép 3">
            <a:extLst>
              <a:ext uri="{FF2B5EF4-FFF2-40B4-BE49-F238E27FC236}">
                <a16:creationId xmlns:a16="http://schemas.microsoft.com/office/drawing/2014/main" id="{021C2356-1BC9-4B84-6F55-B9D7E8A14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a:extLst>
              <a:ext uri="{FF2B5EF4-FFF2-40B4-BE49-F238E27FC236}">
                <a16:creationId xmlns:a16="http://schemas.microsoft.com/office/drawing/2014/main" id="{3D167971-7CD0-5B5B-EC70-98C4B9563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F9AEB3F0-C3AE-D632-1DCB-6294E46FF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754" y="1909186"/>
            <a:ext cx="4661226" cy="4749770"/>
          </a:xfrm>
          <a:prstGeom prst="rect">
            <a:avLst/>
          </a:prstGeom>
        </p:spPr>
      </p:pic>
    </p:spTree>
    <p:extLst>
      <p:ext uri="{BB962C8B-B14F-4D97-AF65-F5344CB8AC3E}">
        <p14:creationId xmlns:p14="http://schemas.microsoft.com/office/powerpoint/2010/main" val="252708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1403664"/>
            <a:ext cx="6120000" cy="632838"/>
          </a:xfrm>
        </p:spPr>
        <p:txBody>
          <a:bodyPr/>
          <a:lstStyle/>
          <a:p>
            <a:r>
              <a:rPr lang="hu-HU" dirty="0"/>
              <a:t>A tudományos kutatások kritikus értelmezése</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5" name="TextBox 4">
            <a:extLst>
              <a:ext uri="{FF2B5EF4-FFF2-40B4-BE49-F238E27FC236}">
                <a16:creationId xmlns:a16="http://schemas.microsoft.com/office/drawing/2014/main" id="{5286A8EC-7422-E2E5-146F-E588DD7DBC64}"/>
              </a:ext>
            </a:extLst>
          </p:cNvPr>
          <p:cNvSpPr txBox="1"/>
          <p:nvPr/>
        </p:nvSpPr>
        <p:spPr>
          <a:xfrm>
            <a:off x="439739" y="2293386"/>
            <a:ext cx="6821674" cy="2031325"/>
          </a:xfrm>
          <a:prstGeom prst="rect">
            <a:avLst/>
          </a:prstGeom>
          <a:noFill/>
        </p:spPr>
        <p:txBody>
          <a:bodyPr wrap="square" rtlCol="0">
            <a:spAutoFit/>
          </a:bodyPr>
          <a:lstStyle/>
          <a:p>
            <a:pPr algn="l" rtl="0" fontAlgn="base"/>
            <a:r>
              <a:rPr lang="hu-HU" sz="1800" b="0" i="0" dirty="0">
                <a:solidFill>
                  <a:schemeClr val="tx2"/>
                </a:solidFill>
                <a:effectLst/>
                <a:latin typeface="+mj-lt"/>
              </a:rPr>
              <a:t>Több kutatás kimutatta, hogy idős embereknél a magas koleszterinszint nem növeli a szív- és érrendszeri betegségek miatti halálozást, sőt, ezek az emberek tovább éltek. Ez alapján azt hihetnénk, hogy az általános tudományos véleménnyel szemben a magas koleszterinszint nem okoz problémát. </a:t>
            </a:r>
            <a:endParaRPr lang="hu-HU" b="0" i="0" dirty="0">
              <a:solidFill>
                <a:schemeClr val="tx2"/>
              </a:solidFill>
              <a:effectLst/>
              <a:latin typeface="+mj-lt"/>
            </a:endParaRPr>
          </a:p>
          <a:p>
            <a:pPr algn="l" rtl="0" fontAlgn="base"/>
            <a:r>
              <a:rPr lang="hu-HU" sz="1800" b="0" i="0" dirty="0">
                <a:solidFill>
                  <a:schemeClr val="tx2"/>
                </a:solidFill>
                <a:effectLst/>
                <a:latin typeface="+mj-lt"/>
              </a:rPr>
              <a:t>Egy </a:t>
            </a:r>
            <a:r>
              <a:rPr lang="hu-HU" sz="1800" b="0" i="0" dirty="0" err="1">
                <a:solidFill>
                  <a:schemeClr val="tx2"/>
                </a:solidFill>
                <a:effectLst/>
                <a:latin typeface="+mj-lt"/>
              </a:rPr>
              <a:t>meta</a:t>
            </a:r>
            <a:r>
              <a:rPr lang="hu-HU" sz="1800" b="0" i="0" dirty="0">
                <a:solidFill>
                  <a:schemeClr val="tx2"/>
                </a:solidFill>
                <a:effectLst/>
                <a:latin typeface="+mj-lt"/>
              </a:rPr>
              <a:t>-analízis viszont kimutatta, hogy időseknél a magas koleszterinszint mégsem </a:t>
            </a:r>
            <a:r>
              <a:rPr lang="hu-HU" sz="1800" b="0" i="0" dirty="0" err="1">
                <a:solidFill>
                  <a:schemeClr val="tx2"/>
                </a:solidFill>
                <a:effectLst/>
                <a:latin typeface="+mj-lt"/>
              </a:rPr>
              <a:t>protektív</a:t>
            </a:r>
            <a:r>
              <a:rPr lang="hu-HU" sz="1800" b="0" i="0" dirty="0">
                <a:solidFill>
                  <a:schemeClr val="tx2"/>
                </a:solidFill>
                <a:effectLst/>
                <a:latin typeface="+mj-lt"/>
              </a:rPr>
              <a:t>. Mi okozhatja a félreértést? </a:t>
            </a:r>
            <a:endParaRPr lang="hu-HU" b="0" i="0" dirty="0">
              <a:solidFill>
                <a:schemeClr val="tx2"/>
              </a:solidFill>
              <a:effectLst/>
              <a:latin typeface="+mj-lt"/>
            </a:endParaRPr>
          </a:p>
        </p:txBody>
      </p:sp>
      <p:sp>
        <p:nvSpPr>
          <p:cNvPr id="6" name="TextBox 5">
            <a:extLst>
              <a:ext uri="{FF2B5EF4-FFF2-40B4-BE49-F238E27FC236}">
                <a16:creationId xmlns:a16="http://schemas.microsoft.com/office/drawing/2014/main" id="{141BD239-325B-0703-1CF3-60AC717039A7}"/>
              </a:ext>
            </a:extLst>
          </p:cNvPr>
          <p:cNvSpPr txBox="1"/>
          <p:nvPr/>
        </p:nvSpPr>
        <p:spPr>
          <a:xfrm>
            <a:off x="450231" y="4581595"/>
            <a:ext cx="6658985" cy="1477328"/>
          </a:xfrm>
          <a:prstGeom prst="rect">
            <a:avLst/>
          </a:prstGeom>
          <a:noFill/>
        </p:spPr>
        <p:txBody>
          <a:bodyPr wrap="square" rtlCol="0">
            <a:spAutoFit/>
          </a:bodyPr>
          <a:lstStyle/>
          <a:p>
            <a:r>
              <a:rPr lang="hu-HU" b="1" u="sng" dirty="0">
                <a:solidFill>
                  <a:srgbClr val="00B050"/>
                </a:solidFill>
              </a:rPr>
              <a:t>Egészséges túlélők torzítása</a:t>
            </a:r>
          </a:p>
          <a:p>
            <a:pPr marL="285750" indent="-285750">
              <a:buFontTx/>
              <a:buChar char="-"/>
            </a:pPr>
            <a:r>
              <a:rPr lang="hu-HU" dirty="0">
                <a:solidFill>
                  <a:srgbClr val="00B050"/>
                </a:solidFill>
              </a:rPr>
              <a:t>A magas koleszterinnel rendelkező időseknél valószínűleg egyéb faktorok is közrejátszanak abban, hogy tovább élnek</a:t>
            </a:r>
          </a:p>
          <a:p>
            <a:pPr marL="285750" indent="-285750">
              <a:buFontTx/>
              <a:buChar char="-"/>
            </a:pPr>
            <a:r>
              <a:rPr lang="hu-HU" dirty="0">
                <a:solidFill>
                  <a:srgbClr val="00B050"/>
                </a:solidFill>
              </a:rPr>
              <a:t>Akiknél problémát okozott azok már fiatalabban elhunytak</a:t>
            </a:r>
          </a:p>
          <a:p>
            <a:endParaRPr lang="en-GB" dirty="0"/>
          </a:p>
        </p:txBody>
      </p:sp>
    </p:spTree>
    <p:extLst>
      <p:ext uri="{BB962C8B-B14F-4D97-AF65-F5344CB8AC3E}">
        <p14:creationId xmlns:p14="http://schemas.microsoft.com/office/powerpoint/2010/main" val="408652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1403664"/>
            <a:ext cx="6120000" cy="632838"/>
          </a:xfrm>
        </p:spPr>
        <p:txBody>
          <a:bodyPr/>
          <a:lstStyle/>
          <a:p>
            <a:r>
              <a:rPr lang="hu-HU" dirty="0"/>
              <a:t>A tudományos kutatások kritikus értelmezése</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5" name="TextBox 4">
            <a:extLst>
              <a:ext uri="{FF2B5EF4-FFF2-40B4-BE49-F238E27FC236}">
                <a16:creationId xmlns:a16="http://schemas.microsoft.com/office/drawing/2014/main" id="{5286A8EC-7422-E2E5-146F-E588DD7DBC64}"/>
              </a:ext>
            </a:extLst>
          </p:cNvPr>
          <p:cNvSpPr txBox="1"/>
          <p:nvPr/>
        </p:nvSpPr>
        <p:spPr>
          <a:xfrm>
            <a:off x="439739" y="2293386"/>
            <a:ext cx="6821674" cy="1200329"/>
          </a:xfrm>
          <a:prstGeom prst="rect">
            <a:avLst/>
          </a:prstGeom>
          <a:noFill/>
        </p:spPr>
        <p:txBody>
          <a:bodyPr wrap="square" rtlCol="0">
            <a:spAutoFit/>
          </a:bodyPr>
          <a:lstStyle/>
          <a:p>
            <a:pPr algn="l" rtl="0" fontAlgn="base"/>
            <a:r>
              <a:rPr lang="hu-HU" sz="1800" b="0" i="0" dirty="0">
                <a:solidFill>
                  <a:schemeClr val="tx2"/>
                </a:solidFill>
                <a:effectLst/>
                <a:latin typeface="Calibri" panose="020F0502020204030204" pitchFamily="34" charset="0"/>
              </a:rPr>
              <a:t>Korábbi </a:t>
            </a:r>
            <a:r>
              <a:rPr lang="hu-HU" sz="1800" b="0" i="0" dirty="0" err="1">
                <a:solidFill>
                  <a:schemeClr val="tx2"/>
                </a:solidFill>
                <a:effectLst/>
                <a:latin typeface="Calibri" panose="020F0502020204030204" pitchFamily="34" charset="0"/>
              </a:rPr>
              <a:t>meta</a:t>
            </a:r>
            <a:r>
              <a:rPr lang="hu-HU" sz="1800" b="0" i="0" dirty="0">
                <a:solidFill>
                  <a:schemeClr val="tx2"/>
                </a:solidFill>
                <a:effectLst/>
                <a:latin typeface="Calibri" panose="020F0502020204030204" pitchFamily="34" charset="0"/>
              </a:rPr>
              <a:t>-analízisek alapján azt láthattuk, hogy a kis mennyiségű alkoholt fogyasztók egészségesebbek mint az absztinensek. Ezt azonban az újabb kutatások megcáfolták. Mi lehetett a hiba a korábbi kutatásokban? </a:t>
            </a:r>
            <a:endParaRPr lang="hu-HU" b="0" i="0" dirty="0">
              <a:solidFill>
                <a:schemeClr val="tx2"/>
              </a:solidFill>
              <a:effectLst/>
            </a:endParaRPr>
          </a:p>
        </p:txBody>
      </p:sp>
      <p:sp>
        <p:nvSpPr>
          <p:cNvPr id="6" name="TextBox 5">
            <a:extLst>
              <a:ext uri="{FF2B5EF4-FFF2-40B4-BE49-F238E27FC236}">
                <a16:creationId xmlns:a16="http://schemas.microsoft.com/office/drawing/2014/main" id="{141BD239-325B-0703-1CF3-60AC717039A7}"/>
              </a:ext>
            </a:extLst>
          </p:cNvPr>
          <p:cNvSpPr txBox="1"/>
          <p:nvPr/>
        </p:nvSpPr>
        <p:spPr>
          <a:xfrm>
            <a:off x="439738" y="3750599"/>
            <a:ext cx="6658985" cy="923330"/>
          </a:xfrm>
          <a:prstGeom prst="rect">
            <a:avLst/>
          </a:prstGeom>
          <a:noFill/>
        </p:spPr>
        <p:txBody>
          <a:bodyPr wrap="square" rtlCol="0">
            <a:spAutoFit/>
          </a:bodyPr>
          <a:lstStyle/>
          <a:p>
            <a:r>
              <a:rPr lang="hu-HU" b="1" u="sng" dirty="0">
                <a:solidFill>
                  <a:srgbClr val="00B050"/>
                </a:solidFill>
              </a:rPr>
              <a:t>Megfelelő kontrollcsoport alkalmazása</a:t>
            </a:r>
          </a:p>
          <a:p>
            <a:pPr marL="285750" indent="-285750">
              <a:buFontTx/>
              <a:buChar char="-"/>
            </a:pPr>
            <a:r>
              <a:rPr lang="hu-HU" dirty="0">
                <a:solidFill>
                  <a:srgbClr val="00B050"/>
                </a:solidFill>
              </a:rPr>
              <a:t>Az alkoholt nem fogyasztó kontrollcsoportba bekerültek olyan emberek is akik pl. korábban alkoholbetegek voltak</a:t>
            </a:r>
          </a:p>
        </p:txBody>
      </p:sp>
    </p:spTree>
    <p:extLst>
      <p:ext uri="{BB962C8B-B14F-4D97-AF65-F5344CB8AC3E}">
        <p14:creationId xmlns:p14="http://schemas.microsoft.com/office/powerpoint/2010/main" val="189574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1403664"/>
            <a:ext cx="6120000" cy="632838"/>
          </a:xfrm>
        </p:spPr>
        <p:txBody>
          <a:bodyPr/>
          <a:lstStyle/>
          <a:p>
            <a:r>
              <a:rPr lang="hu-HU" dirty="0"/>
              <a:t>A tudományos kutatások kritikus értelmezése</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5" name="TextBox 4">
            <a:extLst>
              <a:ext uri="{FF2B5EF4-FFF2-40B4-BE49-F238E27FC236}">
                <a16:creationId xmlns:a16="http://schemas.microsoft.com/office/drawing/2014/main" id="{5286A8EC-7422-E2E5-146F-E588DD7DBC64}"/>
              </a:ext>
            </a:extLst>
          </p:cNvPr>
          <p:cNvSpPr txBox="1"/>
          <p:nvPr/>
        </p:nvSpPr>
        <p:spPr>
          <a:xfrm>
            <a:off x="439739" y="2293386"/>
            <a:ext cx="6821674" cy="923330"/>
          </a:xfrm>
          <a:prstGeom prst="rect">
            <a:avLst/>
          </a:prstGeom>
          <a:noFill/>
        </p:spPr>
        <p:txBody>
          <a:bodyPr wrap="square" rtlCol="0">
            <a:spAutoFit/>
          </a:bodyPr>
          <a:lstStyle/>
          <a:p>
            <a:pPr algn="l" rtl="0" fontAlgn="base"/>
            <a:r>
              <a:rPr lang="hu-HU" sz="1800" dirty="0">
                <a:solidFill>
                  <a:schemeClr val="tx2"/>
                </a:solidFill>
                <a:effectLst/>
                <a:latin typeface="Calibri" panose="020F0502020204030204" pitchFamily="34" charset="0"/>
              </a:rPr>
              <a:t>A kötelező oltások elterjedésével nőtt az autista gyermekek száma. Valóban az oltások okozzák az autizmust? A legújabb </a:t>
            </a:r>
            <a:r>
              <a:rPr lang="hu-HU" sz="1800" dirty="0" err="1">
                <a:solidFill>
                  <a:schemeClr val="tx2"/>
                </a:solidFill>
                <a:effectLst/>
                <a:latin typeface="Calibri" panose="020F0502020204030204" pitchFamily="34" charset="0"/>
              </a:rPr>
              <a:t>meta</a:t>
            </a:r>
            <a:r>
              <a:rPr lang="hu-HU" sz="1800" dirty="0">
                <a:solidFill>
                  <a:schemeClr val="tx2"/>
                </a:solidFill>
                <a:effectLst/>
                <a:latin typeface="Calibri" panose="020F0502020204030204" pitchFamily="34" charset="0"/>
              </a:rPr>
              <a:t>-analízisek szerint nem. Mi okozhatja az összefüggést?</a:t>
            </a:r>
            <a:endParaRPr lang="hu-HU" b="0" i="0" dirty="0">
              <a:solidFill>
                <a:schemeClr val="tx2"/>
              </a:solidFill>
              <a:effectLst/>
            </a:endParaRPr>
          </a:p>
        </p:txBody>
      </p:sp>
      <p:sp>
        <p:nvSpPr>
          <p:cNvPr id="6" name="TextBox 5">
            <a:extLst>
              <a:ext uri="{FF2B5EF4-FFF2-40B4-BE49-F238E27FC236}">
                <a16:creationId xmlns:a16="http://schemas.microsoft.com/office/drawing/2014/main" id="{141BD239-325B-0703-1CF3-60AC717039A7}"/>
              </a:ext>
            </a:extLst>
          </p:cNvPr>
          <p:cNvSpPr txBox="1"/>
          <p:nvPr/>
        </p:nvSpPr>
        <p:spPr>
          <a:xfrm>
            <a:off x="439738" y="3473600"/>
            <a:ext cx="6658985" cy="1200329"/>
          </a:xfrm>
          <a:prstGeom prst="rect">
            <a:avLst/>
          </a:prstGeom>
          <a:noFill/>
        </p:spPr>
        <p:txBody>
          <a:bodyPr wrap="square" rtlCol="0">
            <a:spAutoFit/>
          </a:bodyPr>
          <a:lstStyle/>
          <a:p>
            <a:r>
              <a:rPr lang="hu-HU" b="1" u="sng" dirty="0">
                <a:solidFill>
                  <a:srgbClr val="00B050"/>
                </a:solidFill>
              </a:rPr>
              <a:t>Korreláció </a:t>
            </a:r>
            <a:r>
              <a:rPr lang="hu-HU" b="1" u="sng" dirty="0" err="1">
                <a:solidFill>
                  <a:srgbClr val="00B050"/>
                </a:solidFill>
              </a:rPr>
              <a:t>vs</a:t>
            </a:r>
            <a:r>
              <a:rPr lang="hu-HU" b="1" u="sng" dirty="0">
                <a:solidFill>
                  <a:srgbClr val="00B050"/>
                </a:solidFill>
              </a:rPr>
              <a:t>. ok-okozat</a:t>
            </a:r>
          </a:p>
          <a:p>
            <a:pPr marL="285750" indent="-285750">
              <a:buFontTx/>
              <a:buChar char="-"/>
            </a:pPr>
            <a:r>
              <a:rPr lang="hu-HU" dirty="0">
                <a:solidFill>
                  <a:srgbClr val="00B050"/>
                </a:solidFill>
              </a:rPr>
              <a:t>Nem csak az oltások száma nőtt, az autizmus diagnosztizálása is fejlődött</a:t>
            </a:r>
          </a:p>
          <a:p>
            <a:pPr marL="285750" indent="-285750">
              <a:buFontTx/>
              <a:buChar char="-"/>
            </a:pPr>
            <a:r>
              <a:rPr lang="hu-HU" dirty="0">
                <a:solidFill>
                  <a:srgbClr val="00B050"/>
                </a:solidFill>
              </a:rPr>
              <a:t>Ma már nagyobb figyelmet kap az autizmus</a:t>
            </a:r>
          </a:p>
        </p:txBody>
      </p:sp>
    </p:spTree>
    <p:extLst>
      <p:ext uri="{BB962C8B-B14F-4D97-AF65-F5344CB8AC3E}">
        <p14:creationId xmlns:p14="http://schemas.microsoft.com/office/powerpoint/2010/main" val="272663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401C-6085-101A-24C6-B2DCB7C20207}"/>
              </a:ext>
            </a:extLst>
          </p:cNvPr>
          <p:cNvSpPr>
            <a:spLocks noGrp="1"/>
          </p:cNvSpPr>
          <p:nvPr>
            <p:ph type="title"/>
          </p:nvPr>
        </p:nvSpPr>
        <p:spPr>
          <a:xfrm>
            <a:off x="439738" y="1428128"/>
            <a:ext cx="6120000" cy="632838"/>
          </a:xfrm>
        </p:spPr>
        <p:txBody>
          <a:bodyPr/>
          <a:lstStyle/>
          <a:p>
            <a:r>
              <a:rPr lang="hu-HU" dirty="0">
                <a:latin typeface="+mn-lt"/>
              </a:rPr>
              <a:t>Hogyan támogatják a klinikai kutatások az orvosi munkát?</a:t>
            </a:r>
            <a:endParaRPr lang="en-GB" dirty="0">
              <a:latin typeface="+mn-lt"/>
            </a:endParaRPr>
          </a:p>
        </p:txBody>
      </p:sp>
      <p:pic>
        <p:nvPicPr>
          <p:cNvPr id="3" name="Kép 4">
            <a:extLst>
              <a:ext uri="{FF2B5EF4-FFF2-40B4-BE49-F238E27FC236}">
                <a16:creationId xmlns:a16="http://schemas.microsoft.com/office/drawing/2014/main" id="{9CB2DB93-A0F0-B8CC-B426-AB39FD6A4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4" name="Kép 3">
            <a:extLst>
              <a:ext uri="{FF2B5EF4-FFF2-40B4-BE49-F238E27FC236}">
                <a16:creationId xmlns:a16="http://schemas.microsoft.com/office/drawing/2014/main" id="{C59676FD-0979-DF61-9711-DDD4DCF1BF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sp>
        <p:nvSpPr>
          <p:cNvPr id="5" name="TextBox 4">
            <a:extLst>
              <a:ext uri="{FF2B5EF4-FFF2-40B4-BE49-F238E27FC236}">
                <a16:creationId xmlns:a16="http://schemas.microsoft.com/office/drawing/2014/main" id="{B3A9A836-061F-A36C-7666-EAA222DD0487}"/>
              </a:ext>
            </a:extLst>
          </p:cNvPr>
          <p:cNvSpPr txBox="1"/>
          <p:nvPr/>
        </p:nvSpPr>
        <p:spPr>
          <a:xfrm>
            <a:off x="1050329" y="3097412"/>
            <a:ext cx="1620957" cy="1015663"/>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hu-HU" sz="2000" dirty="0"/>
              <a:t>Megelőzés</a:t>
            </a:r>
          </a:p>
          <a:p>
            <a:pPr marL="285750" indent="-285750">
              <a:buClr>
                <a:schemeClr val="bg2"/>
              </a:buClr>
              <a:buFont typeface="Wingdings" panose="05000000000000000000" pitchFamily="2" charset="2"/>
              <a:buChar char="Ø"/>
            </a:pPr>
            <a:r>
              <a:rPr lang="hu-HU" sz="2000" dirty="0"/>
              <a:t>Diagnózis</a:t>
            </a:r>
          </a:p>
          <a:p>
            <a:pPr marL="285750" indent="-285750">
              <a:buClr>
                <a:schemeClr val="bg2"/>
              </a:buClr>
              <a:buFont typeface="Wingdings" panose="05000000000000000000" pitchFamily="2" charset="2"/>
              <a:buChar char="Ø"/>
            </a:pPr>
            <a:r>
              <a:rPr lang="hu-HU" sz="2000" dirty="0"/>
              <a:t>Kezelés</a:t>
            </a:r>
            <a:endParaRPr lang="en-GB" sz="2000" dirty="0"/>
          </a:p>
        </p:txBody>
      </p:sp>
      <p:sp>
        <p:nvSpPr>
          <p:cNvPr id="6" name="TextBox 5">
            <a:extLst>
              <a:ext uri="{FF2B5EF4-FFF2-40B4-BE49-F238E27FC236}">
                <a16:creationId xmlns:a16="http://schemas.microsoft.com/office/drawing/2014/main" id="{4541D7BF-5F10-F3D2-4DAF-206AA033091C}"/>
              </a:ext>
            </a:extLst>
          </p:cNvPr>
          <p:cNvSpPr txBox="1"/>
          <p:nvPr/>
        </p:nvSpPr>
        <p:spPr>
          <a:xfrm>
            <a:off x="3801207" y="3251300"/>
            <a:ext cx="2191626" cy="707886"/>
          </a:xfrm>
          <a:prstGeom prst="rect">
            <a:avLst/>
          </a:prstGeom>
          <a:noFill/>
        </p:spPr>
        <p:txBody>
          <a:bodyPr wrap="none" rtlCol="0">
            <a:spAutoFit/>
          </a:bodyPr>
          <a:lstStyle/>
          <a:p>
            <a:pPr marL="285750" indent="-285750">
              <a:buClr>
                <a:schemeClr val="bg2"/>
              </a:buClr>
              <a:buFont typeface="Wingdings" panose="05000000000000000000" pitchFamily="2" charset="2"/>
              <a:buChar char="Ø"/>
            </a:pPr>
            <a:r>
              <a:rPr lang="hu-HU" sz="2000" dirty="0"/>
              <a:t>Hatékonyság</a:t>
            </a:r>
          </a:p>
          <a:p>
            <a:pPr marL="285750" indent="-285750">
              <a:buClr>
                <a:schemeClr val="bg2"/>
              </a:buClr>
              <a:buFont typeface="Wingdings" panose="05000000000000000000" pitchFamily="2" charset="2"/>
              <a:buChar char="Ø"/>
            </a:pPr>
            <a:r>
              <a:rPr lang="hu-HU" sz="2000" dirty="0"/>
              <a:t>Biztonságosság</a:t>
            </a:r>
            <a:endParaRPr lang="en-GB" sz="2000" dirty="0"/>
          </a:p>
        </p:txBody>
      </p:sp>
      <p:sp>
        <p:nvSpPr>
          <p:cNvPr id="7" name="TextBox 6">
            <a:extLst>
              <a:ext uri="{FF2B5EF4-FFF2-40B4-BE49-F238E27FC236}">
                <a16:creationId xmlns:a16="http://schemas.microsoft.com/office/drawing/2014/main" id="{0D55F45D-8C1A-632D-1DD3-71892C5A846A}"/>
              </a:ext>
            </a:extLst>
          </p:cNvPr>
          <p:cNvSpPr txBox="1"/>
          <p:nvPr/>
        </p:nvSpPr>
        <p:spPr>
          <a:xfrm>
            <a:off x="1624595" y="2518120"/>
            <a:ext cx="601447" cy="461665"/>
          </a:xfrm>
          <a:prstGeom prst="rect">
            <a:avLst/>
          </a:prstGeom>
          <a:noFill/>
        </p:spPr>
        <p:txBody>
          <a:bodyPr wrap="none" rtlCol="0">
            <a:spAutoFit/>
          </a:bodyPr>
          <a:lstStyle/>
          <a:p>
            <a:r>
              <a:rPr lang="hu-HU" sz="2400" dirty="0">
                <a:solidFill>
                  <a:schemeClr val="tx2"/>
                </a:solidFill>
              </a:rPr>
              <a:t>Cél</a:t>
            </a:r>
            <a:endParaRPr lang="en-GB" dirty="0">
              <a:solidFill>
                <a:schemeClr val="tx2"/>
              </a:solidFill>
            </a:endParaRPr>
          </a:p>
        </p:txBody>
      </p:sp>
      <p:sp>
        <p:nvSpPr>
          <p:cNvPr id="8" name="TextBox 7">
            <a:extLst>
              <a:ext uri="{FF2B5EF4-FFF2-40B4-BE49-F238E27FC236}">
                <a16:creationId xmlns:a16="http://schemas.microsoft.com/office/drawing/2014/main" id="{B1868DE8-43EF-F4E8-A111-D7AD797EF2D5}"/>
              </a:ext>
            </a:extLst>
          </p:cNvPr>
          <p:cNvSpPr txBox="1"/>
          <p:nvPr/>
        </p:nvSpPr>
        <p:spPr>
          <a:xfrm>
            <a:off x="4129823" y="2518120"/>
            <a:ext cx="1534394" cy="461665"/>
          </a:xfrm>
          <a:prstGeom prst="rect">
            <a:avLst/>
          </a:prstGeom>
          <a:noFill/>
        </p:spPr>
        <p:txBody>
          <a:bodyPr wrap="none" rtlCol="0">
            <a:spAutoFit/>
          </a:bodyPr>
          <a:lstStyle/>
          <a:p>
            <a:r>
              <a:rPr lang="hu-HU" sz="2400" dirty="0">
                <a:solidFill>
                  <a:schemeClr val="tx2"/>
                </a:solidFill>
              </a:rPr>
              <a:t>Eredmény</a:t>
            </a:r>
            <a:endParaRPr lang="en-GB" dirty="0">
              <a:solidFill>
                <a:schemeClr val="tx2"/>
              </a:solidFill>
            </a:endParaRPr>
          </a:p>
        </p:txBody>
      </p:sp>
      <p:pic>
        <p:nvPicPr>
          <p:cNvPr id="10" name="Picture 9" descr="A diagram of a medical procedure">
            <a:extLst>
              <a:ext uri="{FF2B5EF4-FFF2-40B4-BE49-F238E27FC236}">
                <a16:creationId xmlns:a16="http://schemas.microsoft.com/office/drawing/2014/main" id="{F77FD857-1EF9-ADDD-E6FC-902A0306B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871" y="4334350"/>
            <a:ext cx="4465734" cy="2497710"/>
          </a:xfrm>
          <a:prstGeom prst="rect">
            <a:avLst/>
          </a:prstGeom>
        </p:spPr>
      </p:pic>
    </p:spTree>
    <p:extLst>
      <p:ext uri="{BB962C8B-B14F-4D97-AF65-F5344CB8AC3E}">
        <p14:creationId xmlns:p14="http://schemas.microsoft.com/office/powerpoint/2010/main" val="188805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1403664"/>
            <a:ext cx="6120000" cy="632838"/>
          </a:xfrm>
        </p:spPr>
        <p:txBody>
          <a:bodyPr/>
          <a:lstStyle/>
          <a:p>
            <a:r>
              <a:rPr lang="hu-HU" dirty="0"/>
              <a:t>Fordítás során előforduló problémák</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8" name="TextBox 7">
            <a:extLst>
              <a:ext uri="{FF2B5EF4-FFF2-40B4-BE49-F238E27FC236}">
                <a16:creationId xmlns:a16="http://schemas.microsoft.com/office/drawing/2014/main" id="{A0EA1105-F422-BCA2-B249-F5721CE80635}"/>
              </a:ext>
            </a:extLst>
          </p:cNvPr>
          <p:cNvSpPr txBox="1"/>
          <p:nvPr/>
        </p:nvSpPr>
        <p:spPr>
          <a:xfrm>
            <a:off x="439738" y="2280621"/>
            <a:ext cx="1168910" cy="461665"/>
          </a:xfrm>
          <a:prstGeom prst="rect">
            <a:avLst/>
          </a:prstGeom>
          <a:noFill/>
        </p:spPr>
        <p:txBody>
          <a:bodyPr wrap="none" rtlCol="0">
            <a:spAutoFit/>
          </a:bodyPr>
          <a:lstStyle/>
          <a:p>
            <a:r>
              <a:rPr lang="hu-HU" sz="2400" dirty="0">
                <a:solidFill>
                  <a:schemeClr val="tx2"/>
                </a:solidFill>
              </a:rPr>
              <a:t>„kerül”</a:t>
            </a:r>
            <a:endParaRPr lang="en-GB" sz="2400" dirty="0">
              <a:solidFill>
                <a:schemeClr val="tx2"/>
              </a:solidFill>
            </a:endParaRPr>
          </a:p>
        </p:txBody>
      </p:sp>
      <p:sp>
        <p:nvSpPr>
          <p:cNvPr id="9" name="TextBox 8">
            <a:extLst>
              <a:ext uri="{FF2B5EF4-FFF2-40B4-BE49-F238E27FC236}">
                <a16:creationId xmlns:a16="http://schemas.microsoft.com/office/drawing/2014/main" id="{4D408087-AB04-9B68-C096-0FD316CB5741}"/>
              </a:ext>
            </a:extLst>
          </p:cNvPr>
          <p:cNvSpPr txBox="1"/>
          <p:nvPr/>
        </p:nvSpPr>
        <p:spPr>
          <a:xfrm>
            <a:off x="439738" y="2986405"/>
            <a:ext cx="3607078" cy="369332"/>
          </a:xfrm>
          <a:prstGeom prst="rect">
            <a:avLst/>
          </a:prstGeom>
          <a:noFill/>
        </p:spPr>
        <p:txBody>
          <a:bodyPr wrap="none" rtlCol="0">
            <a:spAutoFit/>
          </a:bodyPr>
          <a:lstStyle/>
          <a:p>
            <a:r>
              <a:rPr lang="hu-HU" dirty="0">
                <a:solidFill>
                  <a:schemeClr val="tx2"/>
                </a:solidFill>
                <a:latin typeface="+mj-lt"/>
              </a:rPr>
              <a:t>A betegnapló nem kerül mentésre.</a:t>
            </a:r>
            <a:endParaRPr lang="en-GB" dirty="0">
              <a:solidFill>
                <a:schemeClr val="tx2"/>
              </a:solidFill>
              <a:latin typeface="+mj-lt"/>
            </a:endParaRPr>
          </a:p>
        </p:txBody>
      </p:sp>
      <p:sp>
        <p:nvSpPr>
          <p:cNvPr id="10" name="TextBox 9">
            <a:extLst>
              <a:ext uri="{FF2B5EF4-FFF2-40B4-BE49-F238E27FC236}">
                <a16:creationId xmlns:a16="http://schemas.microsoft.com/office/drawing/2014/main" id="{78E33674-ADBF-0AEE-E1F1-E4A1BA046AC6}"/>
              </a:ext>
            </a:extLst>
          </p:cNvPr>
          <p:cNvSpPr txBox="1"/>
          <p:nvPr/>
        </p:nvSpPr>
        <p:spPr>
          <a:xfrm>
            <a:off x="439738" y="4030946"/>
            <a:ext cx="4785284" cy="369332"/>
          </a:xfrm>
          <a:prstGeom prst="rect">
            <a:avLst/>
          </a:prstGeom>
          <a:noFill/>
        </p:spPr>
        <p:txBody>
          <a:bodyPr wrap="none" rtlCol="0">
            <a:spAutoFit/>
          </a:bodyPr>
          <a:lstStyle/>
          <a:p>
            <a:r>
              <a:rPr lang="hu-HU" dirty="0">
                <a:solidFill>
                  <a:schemeClr val="tx2"/>
                </a:solidFill>
                <a:latin typeface="+mj-lt"/>
              </a:rPr>
              <a:t>A következő szabályok kerülnek alkalmazásra.</a:t>
            </a:r>
            <a:endParaRPr lang="en-GB" dirty="0">
              <a:solidFill>
                <a:schemeClr val="tx2"/>
              </a:solidFill>
              <a:latin typeface="+mj-lt"/>
            </a:endParaRPr>
          </a:p>
        </p:txBody>
      </p:sp>
      <p:sp>
        <p:nvSpPr>
          <p:cNvPr id="11" name="TextBox 10">
            <a:extLst>
              <a:ext uri="{FF2B5EF4-FFF2-40B4-BE49-F238E27FC236}">
                <a16:creationId xmlns:a16="http://schemas.microsoft.com/office/drawing/2014/main" id="{BD674299-0105-801A-DE97-B892865104A5}"/>
              </a:ext>
            </a:extLst>
          </p:cNvPr>
          <p:cNvSpPr txBox="1"/>
          <p:nvPr/>
        </p:nvSpPr>
        <p:spPr>
          <a:xfrm>
            <a:off x="439738" y="5073182"/>
            <a:ext cx="4224233" cy="369332"/>
          </a:xfrm>
          <a:prstGeom prst="rect">
            <a:avLst/>
          </a:prstGeom>
          <a:noFill/>
        </p:spPr>
        <p:txBody>
          <a:bodyPr wrap="none" rtlCol="0">
            <a:spAutoFit/>
          </a:bodyPr>
          <a:lstStyle/>
          <a:p>
            <a:r>
              <a:rPr lang="hu-HU" dirty="0">
                <a:solidFill>
                  <a:schemeClr val="tx2"/>
                </a:solidFill>
                <a:latin typeface="+mj-lt"/>
              </a:rPr>
              <a:t>Végre felismerésre került az eltérések oka.</a:t>
            </a:r>
            <a:endParaRPr lang="en-GB" dirty="0">
              <a:solidFill>
                <a:schemeClr val="tx2"/>
              </a:solidFill>
              <a:latin typeface="+mj-lt"/>
            </a:endParaRPr>
          </a:p>
        </p:txBody>
      </p:sp>
      <p:sp>
        <p:nvSpPr>
          <p:cNvPr id="12" name="TextBox 11">
            <a:extLst>
              <a:ext uri="{FF2B5EF4-FFF2-40B4-BE49-F238E27FC236}">
                <a16:creationId xmlns:a16="http://schemas.microsoft.com/office/drawing/2014/main" id="{AF354877-D0C0-2592-8E87-67AE05A91A45}"/>
              </a:ext>
            </a:extLst>
          </p:cNvPr>
          <p:cNvSpPr txBox="1"/>
          <p:nvPr/>
        </p:nvSpPr>
        <p:spPr>
          <a:xfrm>
            <a:off x="439738" y="3417495"/>
            <a:ext cx="4166525" cy="369332"/>
          </a:xfrm>
          <a:prstGeom prst="rect">
            <a:avLst/>
          </a:prstGeom>
          <a:noFill/>
        </p:spPr>
        <p:txBody>
          <a:bodyPr wrap="none" rtlCol="0">
            <a:spAutoFit/>
          </a:bodyPr>
          <a:lstStyle/>
          <a:p>
            <a:r>
              <a:rPr lang="hu-HU" dirty="0">
                <a:solidFill>
                  <a:srgbClr val="00B050"/>
                </a:solidFill>
                <a:latin typeface="+mj-lt"/>
              </a:rPr>
              <a:t>A betegnapló mentése nem történik meg.</a:t>
            </a:r>
            <a:endParaRPr lang="en-GB" dirty="0">
              <a:solidFill>
                <a:srgbClr val="00B050"/>
              </a:solidFill>
              <a:latin typeface="+mj-lt"/>
            </a:endParaRPr>
          </a:p>
        </p:txBody>
      </p:sp>
      <p:sp>
        <p:nvSpPr>
          <p:cNvPr id="13" name="TextBox 12">
            <a:extLst>
              <a:ext uri="{FF2B5EF4-FFF2-40B4-BE49-F238E27FC236}">
                <a16:creationId xmlns:a16="http://schemas.microsoft.com/office/drawing/2014/main" id="{366FE3F8-A792-4777-7D84-6748D64A9EDD}"/>
              </a:ext>
            </a:extLst>
          </p:cNvPr>
          <p:cNvSpPr txBox="1"/>
          <p:nvPr/>
        </p:nvSpPr>
        <p:spPr>
          <a:xfrm>
            <a:off x="439738" y="4459731"/>
            <a:ext cx="4908716" cy="369332"/>
          </a:xfrm>
          <a:prstGeom prst="rect">
            <a:avLst/>
          </a:prstGeom>
          <a:noFill/>
        </p:spPr>
        <p:txBody>
          <a:bodyPr wrap="none" rtlCol="0">
            <a:spAutoFit/>
          </a:bodyPr>
          <a:lstStyle/>
          <a:p>
            <a:r>
              <a:rPr lang="hu-HU" dirty="0">
                <a:solidFill>
                  <a:srgbClr val="00B050"/>
                </a:solidFill>
                <a:latin typeface="+mj-lt"/>
              </a:rPr>
              <a:t>A protokoll a következő szabályokat tartalmazza.</a:t>
            </a:r>
            <a:endParaRPr lang="en-GB" dirty="0">
              <a:solidFill>
                <a:srgbClr val="00B050"/>
              </a:solidFill>
              <a:latin typeface="+mj-lt"/>
            </a:endParaRPr>
          </a:p>
        </p:txBody>
      </p:sp>
      <p:sp>
        <p:nvSpPr>
          <p:cNvPr id="14" name="TextBox 13">
            <a:extLst>
              <a:ext uri="{FF2B5EF4-FFF2-40B4-BE49-F238E27FC236}">
                <a16:creationId xmlns:a16="http://schemas.microsoft.com/office/drawing/2014/main" id="{AAB738C0-636D-5801-E641-702CA59582BA}"/>
              </a:ext>
            </a:extLst>
          </p:cNvPr>
          <p:cNvSpPr txBox="1"/>
          <p:nvPr/>
        </p:nvSpPr>
        <p:spPr>
          <a:xfrm>
            <a:off x="439738" y="5501967"/>
            <a:ext cx="3587842" cy="369332"/>
          </a:xfrm>
          <a:prstGeom prst="rect">
            <a:avLst/>
          </a:prstGeom>
          <a:noFill/>
        </p:spPr>
        <p:txBody>
          <a:bodyPr wrap="none" rtlCol="0">
            <a:spAutoFit/>
          </a:bodyPr>
          <a:lstStyle/>
          <a:p>
            <a:r>
              <a:rPr lang="hu-HU" dirty="0">
                <a:solidFill>
                  <a:srgbClr val="00B050"/>
                </a:solidFill>
                <a:latin typeface="+mj-lt"/>
              </a:rPr>
              <a:t>Végre felismerték az eltérések okát.</a:t>
            </a:r>
            <a:endParaRPr lang="en-GB" dirty="0">
              <a:solidFill>
                <a:srgbClr val="00B050"/>
              </a:solidFill>
              <a:latin typeface="+mj-lt"/>
            </a:endParaRPr>
          </a:p>
        </p:txBody>
      </p:sp>
    </p:spTree>
    <p:extLst>
      <p:ext uri="{BB962C8B-B14F-4D97-AF65-F5344CB8AC3E}">
        <p14:creationId xmlns:p14="http://schemas.microsoft.com/office/powerpoint/2010/main" val="297988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1403664"/>
            <a:ext cx="6120000" cy="632838"/>
          </a:xfrm>
        </p:spPr>
        <p:txBody>
          <a:bodyPr/>
          <a:lstStyle/>
          <a:p>
            <a:r>
              <a:rPr lang="hu-HU" dirty="0"/>
              <a:t>Fordítás során előforduló problémák</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8" name="TextBox 7">
            <a:extLst>
              <a:ext uri="{FF2B5EF4-FFF2-40B4-BE49-F238E27FC236}">
                <a16:creationId xmlns:a16="http://schemas.microsoft.com/office/drawing/2014/main" id="{A0EA1105-F422-BCA2-B249-F5721CE80635}"/>
              </a:ext>
            </a:extLst>
          </p:cNvPr>
          <p:cNvSpPr txBox="1"/>
          <p:nvPr/>
        </p:nvSpPr>
        <p:spPr>
          <a:xfrm>
            <a:off x="439738" y="2280621"/>
            <a:ext cx="4685898" cy="461665"/>
          </a:xfrm>
          <a:prstGeom prst="rect">
            <a:avLst/>
          </a:prstGeom>
          <a:noFill/>
        </p:spPr>
        <p:txBody>
          <a:bodyPr wrap="none" rtlCol="0">
            <a:spAutoFit/>
          </a:bodyPr>
          <a:lstStyle/>
          <a:p>
            <a:r>
              <a:rPr lang="hu-HU" sz="2400" dirty="0">
                <a:solidFill>
                  <a:schemeClr val="tx2"/>
                </a:solidFill>
              </a:rPr>
              <a:t>Terjengős kifejezések, főnevesítés</a:t>
            </a:r>
            <a:endParaRPr lang="en-GB" sz="2400" dirty="0">
              <a:solidFill>
                <a:schemeClr val="tx2"/>
              </a:solidFill>
            </a:endParaRPr>
          </a:p>
        </p:txBody>
      </p:sp>
      <p:sp>
        <p:nvSpPr>
          <p:cNvPr id="9" name="TextBox 8">
            <a:extLst>
              <a:ext uri="{FF2B5EF4-FFF2-40B4-BE49-F238E27FC236}">
                <a16:creationId xmlns:a16="http://schemas.microsoft.com/office/drawing/2014/main" id="{4D408087-AB04-9B68-C096-0FD316CB5741}"/>
              </a:ext>
            </a:extLst>
          </p:cNvPr>
          <p:cNvSpPr txBox="1"/>
          <p:nvPr/>
        </p:nvSpPr>
        <p:spPr>
          <a:xfrm>
            <a:off x="192310" y="2986405"/>
            <a:ext cx="5650906" cy="2957092"/>
          </a:xfrm>
          <a:prstGeom prst="rect">
            <a:avLst/>
          </a:prstGeom>
          <a:noFill/>
        </p:spPr>
        <p:txBody>
          <a:bodyPr wrap="none" rtlCol="0">
            <a:spAutoFit/>
          </a:bodyPr>
          <a:lstStyle/>
          <a:p>
            <a:pPr marL="285750" indent="-285750" fontAlgn="base">
              <a:lnSpc>
                <a:spcPct val="150000"/>
              </a:lnSpc>
              <a:buFont typeface="Wingdings" panose="05000000000000000000" pitchFamily="2" charset="2"/>
              <a:buChar char="Ø"/>
            </a:pPr>
            <a:r>
              <a:rPr lang="hu-HU" dirty="0">
                <a:solidFill>
                  <a:schemeClr val="tx2"/>
                </a:solidFill>
                <a:latin typeface="+mj-lt"/>
              </a:rPr>
              <a:t>próbálkozások folynak</a:t>
            </a:r>
          </a:p>
          <a:p>
            <a:pPr marL="285750" indent="-285750" fontAlgn="base">
              <a:lnSpc>
                <a:spcPct val="150000"/>
              </a:lnSpc>
              <a:buFont typeface="Wingdings" panose="05000000000000000000" pitchFamily="2" charset="2"/>
              <a:buChar char="Ø"/>
            </a:pPr>
            <a:r>
              <a:rPr lang="hu-HU" dirty="0">
                <a:solidFill>
                  <a:schemeClr val="tx2"/>
                </a:solidFill>
                <a:latin typeface="+mj-lt"/>
              </a:rPr>
              <a:t>a váladékkal való érintkezés jelenti a terjedés módját</a:t>
            </a:r>
          </a:p>
          <a:p>
            <a:pPr marL="285750" indent="-285750" fontAlgn="base">
              <a:lnSpc>
                <a:spcPct val="150000"/>
              </a:lnSpc>
              <a:buFont typeface="Wingdings" panose="05000000000000000000" pitchFamily="2" charset="2"/>
              <a:buChar char="Ø"/>
            </a:pPr>
            <a:r>
              <a:rPr lang="hu-HU" dirty="0">
                <a:solidFill>
                  <a:schemeClr val="tx2"/>
                </a:solidFill>
                <a:latin typeface="+mj-lt"/>
              </a:rPr>
              <a:t>fejlődést mutatnak</a:t>
            </a:r>
          </a:p>
          <a:p>
            <a:pPr marL="285750" indent="-285750" fontAlgn="base">
              <a:lnSpc>
                <a:spcPct val="150000"/>
              </a:lnSpc>
              <a:buFont typeface="Wingdings" panose="05000000000000000000" pitchFamily="2" charset="2"/>
              <a:buChar char="Ø"/>
            </a:pPr>
            <a:r>
              <a:rPr lang="hu-HU" dirty="0">
                <a:solidFill>
                  <a:schemeClr val="tx2"/>
                </a:solidFill>
                <a:latin typeface="+mj-lt"/>
              </a:rPr>
              <a:t>a betegség előfordulása nagyobb gyakoriságot mutat </a:t>
            </a:r>
          </a:p>
          <a:p>
            <a:pPr marL="285750" indent="-285750" fontAlgn="base">
              <a:lnSpc>
                <a:spcPct val="150000"/>
              </a:lnSpc>
              <a:buFont typeface="Wingdings" panose="05000000000000000000" pitchFamily="2" charset="2"/>
              <a:buChar char="Ø"/>
            </a:pPr>
            <a:r>
              <a:rPr lang="hu-HU" dirty="0">
                <a:solidFill>
                  <a:schemeClr val="tx2"/>
                </a:solidFill>
                <a:latin typeface="+mj-lt"/>
              </a:rPr>
              <a:t>kiértékelést végez</a:t>
            </a:r>
          </a:p>
          <a:p>
            <a:pPr marL="285750" indent="-285750" fontAlgn="base">
              <a:lnSpc>
                <a:spcPct val="150000"/>
              </a:lnSpc>
              <a:buFont typeface="Wingdings" panose="05000000000000000000" pitchFamily="2" charset="2"/>
              <a:buChar char="Ø"/>
            </a:pPr>
            <a:r>
              <a:rPr lang="hu-HU" dirty="0">
                <a:solidFill>
                  <a:schemeClr val="tx2"/>
                </a:solidFill>
                <a:latin typeface="+mj-lt"/>
              </a:rPr>
              <a:t>vizsgálat tárgyává tesz</a:t>
            </a:r>
          </a:p>
          <a:p>
            <a:pPr marL="285750" indent="-285750" fontAlgn="base">
              <a:lnSpc>
                <a:spcPct val="150000"/>
              </a:lnSpc>
              <a:buFont typeface="Wingdings" panose="05000000000000000000" pitchFamily="2" charset="2"/>
              <a:buChar char="Ø"/>
            </a:pPr>
            <a:r>
              <a:rPr lang="hu-HU" dirty="0">
                <a:solidFill>
                  <a:schemeClr val="tx2"/>
                </a:solidFill>
                <a:latin typeface="+mj-lt"/>
              </a:rPr>
              <a:t>módosítást eszközölnek</a:t>
            </a:r>
            <a:endParaRPr lang="hu-HU" b="0" i="0" dirty="0">
              <a:solidFill>
                <a:schemeClr val="tx2"/>
              </a:solidFill>
              <a:effectLst/>
              <a:latin typeface="+mj-lt"/>
            </a:endParaRPr>
          </a:p>
        </p:txBody>
      </p:sp>
      <p:sp>
        <p:nvSpPr>
          <p:cNvPr id="5" name="TextBox 4">
            <a:extLst>
              <a:ext uri="{FF2B5EF4-FFF2-40B4-BE49-F238E27FC236}">
                <a16:creationId xmlns:a16="http://schemas.microsoft.com/office/drawing/2014/main" id="{6C656AEF-6DD0-A68D-2F47-C8E50C8DD047}"/>
              </a:ext>
            </a:extLst>
          </p:cNvPr>
          <p:cNvSpPr txBox="1"/>
          <p:nvPr/>
        </p:nvSpPr>
        <p:spPr>
          <a:xfrm>
            <a:off x="5853974" y="3059668"/>
            <a:ext cx="1556836" cy="369332"/>
          </a:xfrm>
          <a:prstGeom prst="rect">
            <a:avLst/>
          </a:prstGeom>
          <a:noFill/>
        </p:spPr>
        <p:txBody>
          <a:bodyPr wrap="none" rtlCol="0">
            <a:spAutoFit/>
          </a:bodyPr>
          <a:lstStyle/>
          <a:p>
            <a:r>
              <a:rPr lang="hu-HU" dirty="0">
                <a:solidFill>
                  <a:srgbClr val="00B050"/>
                </a:solidFill>
                <a:latin typeface="+mj-lt"/>
              </a:rPr>
              <a:t>próbálkoznak</a:t>
            </a:r>
            <a:endParaRPr lang="en-GB" dirty="0">
              <a:solidFill>
                <a:srgbClr val="00B050"/>
              </a:solidFill>
              <a:latin typeface="+mj-lt"/>
            </a:endParaRPr>
          </a:p>
        </p:txBody>
      </p:sp>
      <p:sp>
        <p:nvSpPr>
          <p:cNvPr id="6" name="TextBox 5">
            <a:extLst>
              <a:ext uri="{FF2B5EF4-FFF2-40B4-BE49-F238E27FC236}">
                <a16:creationId xmlns:a16="http://schemas.microsoft.com/office/drawing/2014/main" id="{477531E9-569C-C796-A82D-D8AE79F0656E}"/>
              </a:ext>
            </a:extLst>
          </p:cNvPr>
          <p:cNvSpPr txBox="1"/>
          <p:nvPr/>
        </p:nvSpPr>
        <p:spPr>
          <a:xfrm>
            <a:off x="5853974" y="3464791"/>
            <a:ext cx="1861407" cy="369332"/>
          </a:xfrm>
          <a:prstGeom prst="rect">
            <a:avLst/>
          </a:prstGeom>
          <a:noFill/>
        </p:spPr>
        <p:txBody>
          <a:bodyPr wrap="none" rtlCol="0">
            <a:spAutoFit/>
          </a:bodyPr>
          <a:lstStyle/>
          <a:p>
            <a:r>
              <a:rPr lang="hu-HU" dirty="0">
                <a:solidFill>
                  <a:srgbClr val="00B050"/>
                </a:solidFill>
                <a:latin typeface="+mj-lt"/>
              </a:rPr>
              <a:t>váladékkal terjed</a:t>
            </a:r>
            <a:endParaRPr lang="en-GB" dirty="0">
              <a:solidFill>
                <a:srgbClr val="00B050"/>
              </a:solidFill>
              <a:latin typeface="+mj-lt"/>
            </a:endParaRPr>
          </a:p>
        </p:txBody>
      </p:sp>
      <p:sp>
        <p:nvSpPr>
          <p:cNvPr id="7" name="TextBox 6">
            <a:extLst>
              <a:ext uri="{FF2B5EF4-FFF2-40B4-BE49-F238E27FC236}">
                <a16:creationId xmlns:a16="http://schemas.microsoft.com/office/drawing/2014/main" id="{CAB35076-2979-0199-FCA6-713A40A20AE7}"/>
              </a:ext>
            </a:extLst>
          </p:cNvPr>
          <p:cNvSpPr txBox="1"/>
          <p:nvPr/>
        </p:nvSpPr>
        <p:spPr>
          <a:xfrm>
            <a:off x="5853974" y="3880489"/>
            <a:ext cx="1090363" cy="369332"/>
          </a:xfrm>
          <a:prstGeom prst="rect">
            <a:avLst/>
          </a:prstGeom>
          <a:noFill/>
        </p:spPr>
        <p:txBody>
          <a:bodyPr wrap="none" rtlCol="0">
            <a:spAutoFit/>
          </a:bodyPr>
          <a:lstStyle/>
          <a:p>
            <a:r>
              <a:rPr lang="hu-HU" dirty="0">
                <a:solidFill>
                  <a:srgbClr val="00B050"/>
                </a:solidFill>
                <a:latin typeface="+mj-lt"/>
              </a:rPr>
              <a:t>fejlődnek</a:t>
            </a:r>
            <a:endParaRPr lang="en-GB" dirty="0">
              <a:solidFill>
                <a:srgbClr val="00B050"/>
              </a:solidFill>
              <a:latin typeface="+mj-lt"/>
            </a:endParaRPr>
          </a:p>
        </p:txBody>
      </p:sp>
      <p:sp>
        <p:nvSpPr>
          <p:cNvPr id="15" name="TextBox 14">
            <a:extLst>
              <a:ext uri="{FF2B5EF4-FFF2-40B4-BE49-F238E27FC236}">
                <a16:creationId xmlns:a16="http://schemas.microsoft.com/office/drawing/2014/main" id="{C7A5C011-073C-C7F4-364A-B38E2D54FCE6}"/>
              </a:ext>
            </a:extLst>
          </p:cNvPr>
          <p:cNvSpPr txBox="1"/>
          <p:nvPr/>
        </p:nvSpPr>
        <p:spPr>
          <a:xfrm>
            <a:off x="5821700" y="4312089"/>
            <a:ext cx="3409908" cy="369332"/>
          </a:xfrm>
          <a:prstGeom prst="rect">
            <a:avLst/>
          </a:prstGeom>
          <a:noFill/>
        </p:spPr>
        <p:txBody>
          <a:bodyPr wrap="none" rtlCol="0">
            <a:spAutoFit/>
          </a:bodyPr>
          <a:lstStyle/>
          <a:p>
            <a:r>
              <a:rPr lang="hu-HU" dirty="0">
                <a:solidFill>
                  <a:srgbClr val="00B050"/>
                </a:solidFill>
                <a:latin typeface="+mj-lt"/>
              </a:rPr>
              <a:t>a betegség gyakrabban fordul elő</a:t>
            </a:r>
            <a:endParaRPr lang="en-GB" dirty="0">
              <a:solidFill>
                <a:srgbClr val="00B050"/>
              </a:solidFill>
              <a:latin typeface="+mj-lt"/>
            </a:endParaRPr>
          </a:p>
        </p:txBody>
      </p:sp>
      <p:sp>
        <p:nvSpPr>
          <p:cNvPr id="16" name="TextBox 15">
            <a:extLst>
              <a:ext uri="{FF2B5EF4-FFF2-40B4-BE49-F238E27FC236}">
                <a16:creationId xmlns:a16="http://schemas.microsoft.com/office/drawing/2014/main" id="{BF54923F-6B96-16FA-6E58-EE49380A373A}"/>
              </a:ext>
            </a:extLst>
          </p:cNvPr>
          <p:cNvSpPr txBox="1"/>
          <p:nvPr/>
        </p:nvSpPr>
        <p:spPr>
          <a:xfrm>
            <a:off x="5853974" y="4732923"/>
            <a:ext cx="1027845" cy="369332"/>
          </a:xfrm>
          <a:prstGeom prst="rect">
            <a:avLst/>
          </a:prstGeom>
          <a:noFill/>
        </p:spPr>
        <p:txBody>
          <a:bodyPr wrap="none" rtlCol="0">
            <a:spAutoFit/>
          </a:bodyPr>
          <a:lstStyle/>
          <a:p>
            <a:r>
              <a:rPr lang="hu-HU" dirty="0">
                <a:solidFill>
                  <a:srgbClr val="00B050"/>
                </a:solidFill>
                <a:latin typeface="+mj-lt"/>
              </a:rPr>
              <a:t>kiértékel</a:t>
            </a:r>
            <a:endParaRPr lang="en-GB" dirty="0">
              <a:solidFill>
                <a:srgbClr val="00B050"/>
              </a:solidFill>
              <a:latin typeface="+mj-lt"/>
            </a:endParaRPr>
          </a:p>
        </p:txBody>
      </p:sp>
      <p:sp>
        <p:nvSpPr>
          <p:cNvPr id="17" name="TextBox 16">
            <a:extLst>
              <a:ext uri="{FF2B5EF4-FFF2-40B4-BE49-F238E27FC236}">
                <a16:creationId xmlns:a16="http://schemas.microsoft.com/office/drawing/2014/main" id="{C697EC98-B8FC-215F-4AF0-322F351086DB}"/>
              </a:ext>
            </a:extLst>
          </p:cNvPr>
          <p:cNvSpPr txBox="1"/>
          <p:nvPr/>
        </p:nvSpPr>
        <p:spPr>
          <a:xfrm>
            <a:off x="5875490" y="5153757"/>
            <a:ext cx="1005403" cy="369332"/>
          </a:xfrm>
          <a:prstGeom prst="rect">
            <a:avLst/>
          </a:prstGeom>
          <a:noFill/>
        </p:spPr>
        <p:txBody>
          <a:bodyPr wrap="none" rtlCol="0">
            <a:spAutoFit/>
          </a:bodyPr>
          <a:lstStyle/>
          <a:p>
            <a:r>
              <a:rPr lang="hu-HU" dirty="0">
                <a:solidFill>
                  <a:srgbClr val="00B050"/>
                </a:solidFill>
                <a:latin typeface="+mj-lt"/>
              </a:rPr>
              <a:t>kivizsgál</a:t>
            </a:r>
            <a:endParaRPr lang="en-GB" dirty="0">
              <a:solidFill>
                <a:srgbClr val="00B050"/>
              </a:solidFill>
              <a:latin typeface="+mj-lt"/>
            </a:endParaRPr>
          </a:p>
        </p:txBody>
      </p:sp>
      <p:sp>
        <p:nvSpPr>
          <p:cNvPr id="18" name="TextBox 17">
            <a:extLst>
              <a:ext uri="{FF2B5EF4-FFF2-40B4-BE49-F238E27FC236}">
                <a16:creationId xmlns:a16="http://schemas.microsoft.com/office/drawing/2014/main" id="{0D004438-84D4-2446-0058-7C230F65823A}"/>
              </a:ext>
            </a:extLst>
          </p:cNvPr>
          <p:cNvSpPr txBox="1"/>
          <p:nvPr/>
        </p:nvSpPr>
        <p:spPr>
          <a:xfrm>
            <a:off x="5853974" y="5542787"/>
            <a:ext cx="1497526" cy="369332"/>
          </a:xfrm>
          <a:prstGeom prst="rect">
            <a:avLst/>
          </a:prstGeom>
          <a:noFill/>
        </p:spPr>
        <p:txBody>
          <a:bodyPr wrap="none" rtlCol="0">
            <a:spAutoFit/>
          </a:bodyPr>
          <a:lstStyle/>
          <a:p>
            <a:r>
              <a:rPr lang="hu-HU" dirty="0">
                <a:solidFill>
                  <a:srgbClr val="00B050"/>
                </a:solidFill>
                <a:latin typeface="+mj-lt"/>
              </a:rPr>
              <a:t>módosították</a:t>
            </a:r>
            <a:endParaRPr lang="en-GB" dirty="0">
              <a:solidFill>
                <a:srgbClr val="00B050"/>
              </a:solidFill>
              <a:latin typeface="+mj-lt"/>
            </a:endParaRPr>
          </a:p>
        </p:txBody>
      </p:sp>
    </p:spTree>
    <p:extLst>
      <p:ext uri="{BB962C8B-B14F-4D97-AF65-F5344CB8AC3E}">
        <p14:creationId xmlns:p14="http://schemas.microsoft.com/office/powerpoint/2010/main" val="14922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1403664"/>
            <a:ext cx="6120000" cy="632838"/>
          </a:xfrm>
        </p:spPr>
        <p:txBody>
          <a:bodyPr/>
          <a:lstStyle/>
          <a:p>
            <a:r>
              <a:rPr lang="hu-HU" dirty="0"/>
              <a:t>Fordítás során előforduló problémák</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8" name="TextBox 7">
            <a:extLst>
              <a:ext uri="{FF2B5EF4-FFF2-40B4-BE49-F238E27FC236}">
                <a16:creationId xmlns:a16="http://schemas.microsoft.com/office/drawing/2014/main" id="{A0EA1105-F422-BCA2-B249-F5721CE80635}"/>
              </a:ext>
            </a:extLst>
          </p:cNvPr>
          <p:cNvSpPr txBox="1"/>
          <p:nvPr/>
        </p:nvSpPr>
        <p:spPr>
          <a:xfrm>
            <a:off x="439738" y="2280621"/>
            <a:ext cx="2024913" cy="461665"/>
          </a:xfrm>
          <a:prstGeom prst="rect">
            <a:avLst/>
          </a:prstGeom>
          <a:noFill/>
        </p:spPr>
        <p:txBody>
          <a:bodyPr wrap="none" rtlCol="0">
            <a:spAutoFit/>
          </a:bodyPr>
          <a:lstStyle/>
          <a:p>
            <a:r>
              <a:rPr lang="hu-HU" sz="2400" dirty="0">
                <a:solidFill>
                  <a:schemeClr val="tx2"/>
                </a:solidFill>
              </a:rPr>
              <a:t>Szószaporítás</a:t>
            </a:r>
            <a:endParaRPr lang="en-GB" sz="2400" dirty="0">
              <a:solidFill>
                <a:schemeClr val="tx2"/>
              </a:solidFill>
            </a:endParaRPr>
          </a:p>
        </p:txBody>
      </p:sp>
      <p:sp>
        <p:nvSpPr>
          <p:cNvPr id="9" name="TextBox 8">
            <a:extLst>
              <a:ext uri="{FF2B5EF4-FFF2-40B4-BE49-F238E27FC236}">
                <a16:creationId xmlns:a16="http://schemas.microsoft.com/office/drawing/2014/main" id="{4D408087-AB04-9B68-C096-0FD316CB5741}"/>
              </a:ext>
            </a:extLst>
          </p:cNvPr>
          <p:cNvSpPr txBox="1"/>
          <p:nvPr/>
        </p:nvSpPr>
        <p:spPr>
          <a:xfrm>
            <a:off x="192310" y="2986405"/>
            <a:ext cx="5168018" cy="3567002"/>
          </a:xfrm>
          <a:prstGeom prst="rect">
            <a:avLst/>
          </a:prstGeom>
          <a:noFill/>
        </p:spPr>
        <p:txBody>
          <a:bodyPr wrap="none" rtlCol="0">
            <a:spAutoFit/>
          </a:bodyPr>
          <a:lstStyle/>
          <a:p>
            <a:pPr marL="285750" indent="-285750">
              <a:lnSpc>
                <a:spcPct val="107000"/>
              </a:lnSpc>
              <a:spcAft>
                <a:spcPts val="800"/>
              </a:spcAft>
              <a:buFont typeface="Wingdings" panose="05000000000000000000" pitchFamily="2" charset="2"/>
              <a:buChar char="Ø"/>
            </a:pP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azon</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tény</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fényében</a:t>
            </a:r>
            <a:r>
              <a:rPr lang="hu-HU"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hogy</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 </a:t>
            </a:r>
            <a:endParaRPr lang="hu-HU"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bizonyos</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számú</a:t>
            </a:r>
            <a:endParaRPr lang="hu-HU"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legnagyobb</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többség</a:t>
            </a:r>
            <a:endParaRPr lang="hu-HU"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ennek</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megfelelően</a:t>
            </a:r>
            <a:endParaRPr lang="hu-HU" kern="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következők</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céljából</a:t>
            </a:r>
            <a:endParaRPr lang="hu-HU"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következők</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esetében</a:t>
            </a:r>
            <a:endParaRPr lang="hu-HU"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amennyiben</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nem</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ez</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helyzet</a:t>
            </a:r>
            <a:endParaRPr lang="hu-HU"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ez</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utóbbi</a:t>
            </a:r>
            <a:r>
              <a:rPr lang="en-GB"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esetben</a:t>
            </a:r>
            <a:endParaRPr lang="hu-HU"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valamivel</a:t>
            </a:r>
            <a: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kapcsolatosan</a:t>
            </a:r>
            <a: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valamire</a:t>
            </a:r>
            <a: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vonatkozóa</a:t>
            </a:r>
            <a:r>
              <a:rPr lang="hu-HU"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a:t>
            </a:r>
            <a:endParaRPr lang="hu-HU" b="0" i="0" dirty="0">
              <a:solidFill>
                <a:schemeClr val="tx2"/>
              </a:solidFill>
              <a:effectLst/>
              <a:latin typeface="+mj-lt"/>
            </a:endParaRPr>
          </a:p>
        </p:txBody>
      </p:sp>
      <p:sp>
        <p:nvSpPr>
          <p:cNvPr id="5" name="TextBox 4">
            <a:extLst>
              <a:ext uri="{FF2B5EF4-FFF2-40B4-BE49-F238E27FC236}">
                <a16:creationId xmlns:a16="http://schemas.microsoft.com/office/drawing/2014/main" id="{6C656AEF-6DD0-A68D-2F47-C8E50C8DD047}"/>
              </a:ext>
            </a:extLst>
          </p:cNvPr>
          <p:cNvSpPr txBox="1"/>
          <p:nvPr/>
        </p:nvSpPr>
        <p:spPr>
          <a:xfrm>
            <a:off x="5360328" y="2989196"/>
            <a:ext cx="712054" cy="369332"/>
          </a:xfrm>
          <a:prstGeom prst="rect">
            <a:avLst/>
          </a:prstGeom>
          <a:noFill/>
        </p:spPr>
        <p:txBody>
          <a:bodyPr wrap="none" rtlCol="0">
            <a:spAutoFit/>
          </a:bodyPr>
          <a:lstStyle/>
          <a:p>
            <a:r>
              <a:rPr lang="hu-HU" dirty="0">
                <a:solidFill>
                  <a:srgbClr val="00B050"/>
                </a:solidFill>
                <a:latin typeface="+mj-lt"/>
              </a:rPr>
              <a:t>mivel</a:t>
            </a:r>
            <a:endParaRPr lang="en-GB" dirty="0">
              <a:solidFill>
                <a:srgbClr val="00B050"/>
              </a:solidFill>
              <a:latin typeface="+mj-lt"/>
            </a:endParaRPr>
          </a:p>
        </p:txBody>
      </p:sp>
      <p:sp>
        <p:nvSpPr>
          <p:cNvPr id="6" name="TextBox 5">
            <a:extLst>
              <a:ext uri="{FF2B5EF4-FFF2-40B4-BE49-F238E27FC236}">
                <a16:creationId xmlns:a16="http://schemas.microsoft.com/office/drawing/2014/main" id="{477531E9-569C-C796-A82D-D8AE79F0656E}"/>
              </a:ext>
            </a:extLst>
          </p:cNvPr>
          <p:cNvSpPr txBox="1"/>
          <p:nvPr/>
        </p:nvSpPr>
        <p:spPr>
          <a:xfrm>
            <a:off x="5360328" y="3393176"/>
            <a:ext cx="901209" cy="369332"/>
          </a:xfrm>
          <a:prstGeom prst="rect">
            <a:avLst/>
          </a:prstGeom>
          <a:noFill/>
        </p:spPr>
        <p:txBody>
          <a:bodyPr wrap="none" rtlCol="0">
            <a:spAutoFit/>
          </a:bodyPr>
          <a:lstStyle/>
          <a:p>
            <a:r>
              <a:rPr lang="hu-HU" dirty="0">
                <a:solidFill>
                  <a:srgbClr val="00B050"/>
                </a:solidFill>
                <a:latin typeface="+mj-lt"/>
              </a:rPr>
              <a:t>néhány</a:t>
            </a:r>
            <a:endParaRPr lang="en-GB" dirty="0">
              <a:solidFill>
                <a:srgbClr val="00B050"/>
              </a:solidFill>
              <a:latin typeface="+mj-lt"/>
            </a:endParaRPr>
          </a:p>
        </p:txBody>
      </p:sp>
      <p:sp>
        <p:nvSpPr>
          <p:cNvPr id="7" name="TextBox 6">
            <a:extLst>
              <a:ext uri="{FF2B5EF4-FFF2-40B4-BE49-F238E27FC236}">
                <a16:creationId xmlns:a16="http://schemas.microsoft.com/office/drawing/2014/main" id="{CAB35076-2979-0199-FCA6-713A40A20AE7}"/>
              </a:ext>
            </a:extLst>
          </p:cNvPr>
          <p:cNvSpPr txBox="1"/>
          <p:nvPr/>
        </p:nvSpPr>
        <p:spPr>
          <a:xfrm>
            <a:off x="5360328" y="3797156"/>
            <a:ext cx="1106393" cy="369332"/>
          </a:xfrm>
          <a:prstGeom prst="rect">
            <a:avLst/>
          </a:prstGeom>
          <a:noFill/>
        </p:spPr>
        <p:txBody>
          <a:bodyPr wrap="none" rtlCol="0">
            <a:spAutoFit/>
          </a:bodyPr>
          <a:lstStyle/>
          <a:p>
            <a:r>
              <a:rPr lang="hu-HU" dirty="0">
                <a:solidFill>
                  <a:srgbClr val="00B050"/>
                </a:solidFill>
                <a:latin typeface="+mj-lt"/>
              </a:rPr>
              <a:t>a legtöbb</a:t>
            </a:r>
            <a:endParaRPr lang="en-GB" dirty="0">
              <a:solidFill>
                <a:srgbClr val="00B050"/>
              </a:solidFill>
              <a:latin typeface="+mj-lt"/>
            </a:endParaRPr>
          </a:p>
        </p:txBody>
      </p:sp>
      <p:sp>
        <p:nvSpPr>
          <p:cNvPr id="15" name="TextBox 14">
            <a:extLst>
              <a:ext uri="{FF2B5EF4-FFF2-40B4-BE49-F238E27FC236}">
                <a16:creationId xmlns:a16="http://schemas.microsoft.com/office/drawing/2014/main" id="{C7A5C011-073C-C7F4-364A-B38E2D54FCE6}"/>
              </a:ext>
            </a:extLst>
          </p:cNvPr>
          <p:cNvSpPr txBox="1"/>
          <p:nvPr/>
        </p:nvSpPr>
        <p:spPr>
          <a:xfrm>
            <a:off x="5360328" y="4164674"/>
            <a:ext cx="1535998" cy="369332"/>
          </a:xfrm>
          <a:prstGeom prst="rect">
            <a:avLst/>
          </a:prstGeom>
          <a:noFill/>
        </p:spPr>
        <p:txBody>
          <a:bodyPr wrap="none" rtlCol="0">
            <a:spAutoFit/>
          </a:bodyPr>
          <a:lstStyle/>
          <a:p>
            <a:r>
              <a:rPr lang="hu-HU" dirty="0">
                <a:solidFill>
                  <a:srgbClr val="00B050"/>
                </a:solidFill>
                <a:latin typeface="+mj-lt"/>
              </a:rPr>
              <a:t>ezért; eszerint</a:t>
            </a:r>
            <a:endParaRPr lang="en-GB" dirty="0">
              <a:solidFill>
                <a:srgbClr val="00B050"/>
              </a:solidFill>
              <a:latin typeface="+mj-lt"/>
            </a:endParaRPr>
          </a:p>
        </p:txBody>
      </p:sp>
      <p:sp>
        <p:nvSpPr>
          <p:cNvPr id="16" name="TextBox 15">
            <a:extLst>
              <a:ext uri="{FF2B5EF4-FFF2-40B4-BE49-F238E27FC236}">
                <a16:creationId xmlns:a16="http://schemas.microsoft.com/office/drawing/2014/main" id="{BF54923F-6B96-16FA-6E58-EE49380A373A}"/>
              </a:ext>
            </a:extLst>
          </p:cNvPr>
          <p:cNvSpPr txBox="1"/>
          <p:nvPr/>
        </p:nvSpPr>
        <p:spPr>
          <a:xfrm>
            <a:off x="5350346" y="4561543"/>
            <a:ext cx="1250663" cy="369332"/>
          </a:xfrm>
          <a:prstGeom prst="rect">
            <a:avLst/>
          </a:prstGeom>
          <a:noFill/>
        </p:spPr>
        <p:txBody>
          <a:bodyPr wrap="none" rtlCol="0">
            <a:spAutoFit/>
          </a:bodyPr>
          <a:lstStyle/>
          <a:p>
            <a:r>
              <a:rPr lang="hu-HU" dirty="0">
                <a:solidFill>
                  <a:srgbClr val="00B050"/>
                </a:solidFill>
                <a:latin typeface="+mj-lt"/>
              </a:rPr>
              <a:t>azért, hogy</a:t>
            </a:r>
            <a:endParaRPr lang="en-GB" dirty="0">
              <a:solidFill>
                <a:srgbClr val="00B050"/>
              </a:solidFill>
              <a:latin typeface="+mj-lt"/>
            </a:endParaRPr>
          </a:p>
        </p:txBody>
      </p:sp>
      <p:sp>
        <p:nvSpPr>
          <p:cNvPr id="17" name="TextBox 16">
            <a:extLst>
              <a:ext uri="{FF2B5EF4-FFF2-40B4-BE49-F238E27FC236}">
                <a16:creationId xmlns:a16="http://schemas.microsoft.com/office/drawing/2014/main" id="{C697EC98-B8FC-215F-4AF0-322F351086DB}"/>
              </a:ext>
            </a:extLst>
          </p:cNvPr>
          <p:cNvSpPr txBox="1"/>
          <p:nvPr/>
        </p:nvSpPr>
        <p:spPr>
          <a:xfrm>
            <a:off x="5350346" y="4944963"/>
            <a:ext cx="1713931" cy="369332"/>
          </a:xfrm>
          <a:prstGeom prst="rect">
            <a:avLst/>
          </a:prstGeom>
          <a:noFill/>
        </p:spPr>
        <p:txBody>
          <a:bodyPr wrap="none" rtlCol="0">
            <a:spAutoFit/>
          </a:bodyPr>
          <a:lstStyle/>
          <a:p>
            <a:r>
              <a:rPr lang="hu-HU" dirty="0">
                <a:solidFill>
                  <a:srgbClr val="00B050"/>
                </a:solidFill>
                <a:latin typeface="+mj-lt"/>
              </a:rPr>
              <a:t>ha/amennyiben</a:t>
            </a:r>
            <a:endParaRPr lang="en-GB" dirty="0">
              <a:solidFill>
                <a:srgbClr val="00B050"/>
              </a:solidFill>
              <a:latin typeface="+mj-lt"/>
            </a:endParaRPr>
          </a:p>
        </p:txBody>
      </p:sp>
      <p:sp>
        <p:nvSpPr>
          <p:cNvPr id="18" name="TextBox 17">
            <a:extLst>
              <a:ext uri="{FF2B5EF4-FFF2-40B4-BE49-F238E27FC236}">
                <a16:creationId xmlns:a16="http://schemas.microsoft.com/office/drawing/2014/main" id="{0D004438-84D4-2446-0058-7C230F65823A}"/>
              </a:ext>
            </a:extLst>
          </p:cNvPr>
          <p:cNvSpPr txBox="1"/>
          <p:nvPr/>
        </p:nvSpPr>
        <p:spPr>
          <a:xfrm>
            <a:off x="5350346" y="5357846"/>
            <a:ext cx="1919115" cy="369332"/>
          </a:xfrm>
          <a:prstGeom prst="rect">
            <a:avLst/>
          </a:prstGeom>
          <a:noFill/>
        </p:spPr>
        <p:txBody>
          <a:bodyPr wrap="none" rtlCol="0">
            <a:spAutoFit/>
          </a:bodyPr>
          <a:lstStyle/>
          <a:p>
            <a:r>
              <a:rPr lang="hu-HU" dirty="0">
                <a:solidFill>
                  <a:srgbClr val="00B050"/>
                </a:solidFill>
                <a:latin typeface="+mj-lt"/>
              </a:rPr>
              <a:t>ha nem,… (akkor)</a:t>
            </a:r>
            <a:endParaRPr lang="en-GB" dirty="0">
              <a:solidFill>
                <a:srgbClr val="00B050"/>
              </a:solidFill>
              <a:latin typeface="+mj-lt"/>
            </a:endParaRPr>
          </a:p>
        </p:txBody>
      </p:sp>
      <p:sp>
        <p:nvSpPr>
          <p:cNvPr id="10" name="TextBox 9">
            <a:extLst>
              <a:ext uri="{FF2B5EF4-FFF2-40B4-BE49-F238E27FC236}">
                <a16:creationId xmlns:a16="http://schemas.microsoft.com/office/drawing/2014/main" id="{E8F8C43A-482D-C2A0-91A1-6C4F801B1A11}"/>
              </a:ext>
            </a:extLst>
          </p:cNvPr>
          <p:cNvSpPr txBox="1"/>
          <p:nvPr/>
        </p:nvSpPr>
        <p:spPr>
          <a:xfrm>
            <a:off x="5360328" y="5741266"/>
            <a:ext cx="966931" cy="369332"/>
          </a:xfrm>
          <a:prstGeom prst="rect">
            <a:avLst/>
          </a:prstGeom>
          <a:noFill/>
        </p:spPr>
        <p:txBody>
          <a:bodyPr wrap="none" rtlCol="0">
            <a:spAutoFit/>
          </a:bodyPr>
          <a:lstStyle/>
          <a:p>
            <a:r>
              <a:rPr lang="hu-HU" dirty="0">
                <a:solidFill>
                  <a:srgbClr val="00B050"/>
                </a:solidFill>
                <a:latin typeface="+mj-lt"/>
              </a:rPr>
              <a:t>ilyenkor</a:t>
            </a:r>
            <a:endParaRPr lang="en-GB" dirty="0">
              <a:solidFill>
                <a:srgbClr val="00B050"/>
              </a:solidFill>
              <a:latin typeface="+mj-lt"/>
            </a:endParaRPr>
          </a:p>
        </p:txBody>
      </p:sp>
      <p:sp>
        <p:nvSpPr>
          <p:cNvPr id="11" name="TextBox 10">
            <a:extLst>
              <a:ext uri="{FF2B5EF4-FFF2-40B4-BE49-F238E27FC236}">
                <a16:creationId xmlns:a16="http://schemas.microsoft.com/office/drawing/2014/main" id="{3F04DF39-D513-01CB-B838-6D7A6B62765D}"/>
              </a:ext>
            </a:extLst>
          </p:cNvPr>
          <p:cNvSpPr txBox="1"/>
          <p:nvPr/>
        </p:nvSpPr>
        <p:spPr>
          <a:xfrm>
            <a:off x="5350346" y="6136681"/>
            <a:ext cx="938077" cy="369332"/>
          </a:xfrm>
          <a:prstGeom prst="rect">
            <a:avLst/>
          </a:prstGeom>
          <a:noFill/>
        </p:spPr>
        <p:txBody>
          <a:bodyPr wrap="none" rtlCol="0">
            <a:spAutoFit/>
          </a:bodyPr>
          <a:lstStyle/>
          <a:p>
            <a:r>
              <a:rPr lang="hu-HU" dirty="0">
                <a:solidFill>
                  <a:srgbClr val="00B050"/>
                </a:solidFill>
                <a:latin typeface="+mj-lt"/>
              </a:rPr>
              <a:t>-</a:t>
            </a:r>
            <a:r>
              <a:rPr lang="hu-HU" dirty="0" err="1">
                <a:solidFill>
                  <a:srgbClr val="00B050"/>
                </a:solidFill>
                <a:latin typeface="+mj-lt"/>
              </a:rPr>
              <a:t>ról</a:t>
            </a:r>
            <a:r>
              <a:rPr lang="hu-HU" dirty="0">
                <a:solidFill>
                  <a:srgbClr val="00B050"/>
                </a:solidFill>
                <a:latin typeface="+mj-lt"/>
              </a:rPr>
              <a:t>/-</a:t>
            </a:r>
            <a:r>
              <a:rPr lang="hu-HU" dirty="0" err="1">
                <a:solidFill>
                  <a:srgbClr val="00B050"/>
                </a:solidFill>
                <a:latin typeface="+mj-lt"/>
              </a:rPr>
              <a:t>ről</a:t>
            </a:r>
            <a:endParaRPr lang="en-GB" dirty="0">
              <a:solidFill>
                <a:srgbClr val="00B050"/>
              </a:solidFill>
              <a:latin typeface="+mj-lt"/>
            </a:endParaRPr>
          </a:p>
        </p:txBody>
      </p:sp>
    </p:spTree>
    <p:extLst>
      <p:ext uri="{BB962C8B-B14F-4D97-AF65-F5344CB8AC3E}">
        <p14:creationId xmlns:p14="http://schemas.microsoft.com/office/powerpoint/2010/main" val="334952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1+#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p:bldP spid="16" grpId="0"/>
      <p:bldP spid="17" grpId="0"/>
      <p:bldP spid="18"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984598"/>
            <a:ext cx="6120000" cy="632838"/>
          </a:xfrm>
        </p:spPr>
        <p:txBody>
          <a:bodyPr/>
          <a:lstStyle/>
          <a:p>
            <a:r>
              <a:rPr lang="hu-HU" dirty="0"/>
              <a:t>Fordítási példák</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12" name="TextBox 11">
            <a:extLst>
              <a:ext uri="{FF2B5EF4-FFF2-40B4-BE49-F238E27FC236}">
                <a16:creationId xmlns:a16="http://schemas.microsoft.com/office/drawing/2014/main" id="{69ADF24E-AAC2-8923-D31E-3FFB8C78D607}"/>
              </a:ext>
            </a:extLst>
          </p:cNvPr>
          <p:cNvSpPr txBox="1"/>
          <p:nvPr/>
        </p:nvSpPr>
        <p:spPr>
          <a:xfrm>
            <a:off x="439737" y="1902667"/>
            <a:ext cx="6469945" cy="923330"/>
          </a:xfrm>
          <a:prstGeom prst="rect">
            <a:avLst/>
          </a:prstGeom>
          <a:noFill/>
        </p:spPr>
        <p:txBody>
          <a:bodyPr wrap="square" rtlCol="0">
            <a:spAutoFit/>
          </a:bodyPr>
          <a:lstStyle/>
          <a:p>
            <a:r>
              <a:rPr lang="hu-HU" sz="1800" kern="100" dirty="0" err="1">
                <a:solidFill>
                  <a:schemeClr val="tx2"/>
                </a:solidFill>
                <a:effectLst/>
                <a:latin typeface="+mj-lt"/>
                <a:ea typeface="Calibri" panose="020F0502020204030204" pitchFamily="34" charset="0"/>
                <a:cs typeface="Times New Roman" panose="02020603050405020304" pitchFamily="18" charset="0"/>
              </a:rPr>
              <a:t>Concussion</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typically</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results</a:t>
            </a:r>
            <a:r>
              <a:rPr lang="hu-HU" sz="1800" kern="100" dirty="0">
                <a:solidFill>
                  <a:schemeClr val="tx2"/>
                </a:solidFill>
                <a:effectLst/>
                <a:latin typeface="+mj-lt"/>
                <a:ea typeface="Calibri" panose="020F0502020204030204" pitchFamily="34" charset="0"/>
                <a:cs typeface="Times New Roman" panose="02020603050405020304" pitchFamily="18" charset="0"/>
              </a:rPr>
              <a:t> in </a:t>
            </a:r>
            <a:r>
              <a:rPr lang="hu-HU" sz="1800" kern="100" dirty="0" err="1">
                <a:solidFill>
                  <a:schemeClr val="tx2"/>
                </a:solidFill>
                <a:effectLst/>
                <a:latin typeface="+mj-lt"/>
                <a:ea typeface="Calibri" panose="020F0502020204030204" pitchFamily="34" charset="0"/>
                <a:cs typeface="Times New Roman" panose="02020603050405020304" pitchFamily="18" charset="0"/>
              </a:rPr>
              <a:t>the</a:t>
            </a:r>
            <a:r>
              <a:rPr lang="hu-HU" sz="1800" kern="100" dirty="0">
                <a:solidFill>
                  <a:schemeClr val="tx2"/>
                </a:solidFill>
                <a:effectLst/>
                <a:latin typeface="+mj-lt"/>
                <a:ea typeface="Calibri" panose="020F0502020204030204" pitchFamily="34" charset="0"/>
                <a:cs typeface="Times New Roman" panose="02020603050405020304" pitchFamily="18" charset="0"/>
              </a:rPr>
              <a:t> rapid </a:t>
            </a:r>
            <a:r>
              <a:rPr lang="hu-HU" sz="1800" kern="100" dirty="0" err="1">
                <a:solidFill>
                  <a:schemeClr val="tx2"/>
                </a:solidFill>
                <a:effectLst/>
                <a:latin typeface="+mj-lt"/>
                <a:ea typeface="Calibri" panose="020F0502020204030204" pitchFamily="34" charset="0"/>
                <a:cs typeface="Times New Roman" panose="02020603050405020304" pitchFamily="18" charset="0"/>
              </a:rPr>
              <a:t>onset</a:t>
            </a:r>
            <a:r>
              <a:rPr lang="hu-HU" sz="1800" kern="100" dirty="0">
                <a:solidFill>
                  <a:schemeClr val="tx2"/>
                </a:solidFill>
                <a:effectLst/>
                <a:latin typeface="+mj-lt"/>
                <a:ea typeface="Calibri" panose="020F0502020204030204" pitchFamily="34" charset="0"/>
                <a:cs typeface="Times New Roman" panose="02020603050405020304" pitchFamily="18" charset="0"/>
              </a:rPr>
              <a:t> of </a:t>
            </a:r>
            <a:r>
              <a:rPr lang="hu-HU" sz="1800" kern="100" dirty="0" err="1">
                <a:solidFill>
                  <a:schemeClr val="tx2"/>
                </a:solidFill>
                <a:effectLst/>
                <a:latin typeface="+mj-lt"/>
                <a:ea typeface="Calibri" panose="020F0502020204030204" pitchFamily="34" charset="0"/>
                <a:cs typeface="Times New Roman" panose="02020603050405020304" pitchFamily="18" charset="0"/>
              </a:rPr>
              <a:t>short-lived</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impairment</a:t>
            </a:r>
            <a:r>
              <a:rPr lang="hu-HU" sz="1800" kern="100" dirty="0">
                <a:solidFill>
                  <a:schemeClr val="tx2"/>
                </a:solidFill>
                <a:effectLst/>
                <a:latin typeface="+mj-lt"/>
                <a:ea typeface="Calibri" panose="020F0502020204030204" pitchFamily="34" charset="0"/>
                <a:cs typeface="Times New Roman" panose="02020603050405020304" pitchFamily="18" charset="0"/>
              </a:rPr>
              <a:t> of </a:t>
            </a:r>
            <a:r>
              <a:rPr lang="hu-HU" sz="1800" kern="100" dirty="0" err="1">
                <a:solidFill>
                  <a:schemeClr val="tx2"/>
                </a:solidFill>
                <a:effectLst/>
                <a:latin typeface="+mj-lt"/>
                <a:ea typeface="Calibri" panose="020F0502020204030204" pitchFamily="34" charset="0"/>
                <a:cs typeface="Times New Roman" panose="02020603050405020304" pitchFamily="18" charset="0"/>
              </a:rPr>
              <a:t>neurological</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function</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that</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resolves</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spontaneously</a:t>
            </a:r>
            <a:r>
              <a:rPr lang="hu-HU" sz="1800" kern="100" dirty="0">
                <a:solidFill>
                  <a:schemeClr val="tx2"/>
                </a:solidFill>
                <a:effectLst/>
                <a:latin typeface="+mj-lt"/>
                <a:ea typeface="Calibri" panose="020F0502020204030204" pitchFamily="34" charset="0"/>
                <a:cs typeface="Times New Roman" panose="02020603050405020304" pitchFamily="18" charset="0"/>
              </a:rPr>
              <a:t>.</a:t>
            </a:r>
            <a:endParaRPr lang="en-GB" sz="1800" kern="100" dirty="0">
              <a:solidFill>
                <a:schemeClr val="tx2"/>
              </a:solidFill>
              <a:effectLst/>
              <a:latin typeface="+mj-lt"/>
              <a:ea typeface="Calibri" panose="020F0502020204030204" pitchFamily="34" charset="0"/>
              <a:cs typeface="Times New Roman" panose="02020603050405020304" pitchFamily="18" charset="0"/>
            </a:endParaRPr>
          </a:p>
          <a:p>
            <a:endParaRPr lang="en-GB" dirty="0">
              <a:solidFill>
                <a:schemeClr val="tx2"/>
              </a:solidFill>
              <a:latin typeface="+mj-lt"/>
            </a:endParaRPr>
          </a:p>
        </p:txBody>
      </p:sp>
      <p:sp>
        <p:nvSpPr>
          <p:cNvPr id="13" name="TextBox 12">
            <a:extLst>
              <a:ext uri="{FF2B5EF4-FFF2-40B4-BE49-F238E27FC236}">
                <a16:creationId xmlns:a16="http://schemas.microsoft.com/office/drawing/2014/main" id="{4DBFD1EB-7DD4-E502-DFB3-0923C01DF445}"/>
              </a:ext>
            </a:extLst>
          </p:cNvPr>
          <p:cNvSpPr txBox="1"/>
          <p:nvPr/>
        </p:nvSpPr>
        <p:spPr>
          <a:xfrm>
            <a:off x="439737" y="2798801"/>
            <a:ext cx="6469945" cy="671915"/>
          </a:xfrm>
          <a:prstGeom prst="rect">
            <a:avLst/>
          </a:prstGeom>
          <a:noFill/>
        </p:spPr>
        <p:txBody>
          <a:bodyPr wrap="square" rtlCol="0">
            <a:spAutoFit/>
          </a:bodyPr>
          <a:lstStyle/>
          <a:p>
            <a:pPr>
              <a:lnSpc>
                <a:spcPct val="107000"/>
              </a:lnSpc>
              <a:spcAft>
                <a:spcPts val="800"/>
              </a:spcAft>
            </a:pPr>
            <a:r>
              <a:rPr lang="hu-HU" sz="1800" kern="100" dirty="0">
                <a:solidFill>
                  <a:srgbClr val="C00000"/>
                </a:solidFill>
                <a:effectLst/>
                <a:latin typeface="+mj-lt"/>
                <a:ea typeface="Calibri" panose="020F0502020204030204" pitchFamily="34" charset="0"/>
                <a:cs typeface="Times New Roman" panose="02020603050405020304" pitchFamily="18" charset="0"/>
              </a:rPr>
              <a:t>Hirtelen kezdetű rövid ideig tartó neurológiai funkciós zavarok mennek végbe, melyek spontán visszaállnak.</a:t>
            </a:r>
            <a:endParaRPr lang="en-GB" sz="1800" kern="100" dirty="0">
              <a:effectLst/>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3469031-13BF-BBAB-3E35-06F2DE82581C}"/>
              </a:ext>
            </a:extLst>
          </p:cNvPr>
          <p:cNvSpPr txBox="1"/>
          <p:nvPr/>
        </p:nvSpPr>
        <p:spPr>
          <a:xfrm>
            <a:off x="439737" y="3694935"/>
            <a:ext cx="6469945" cy="671915"/>
          </a:xfrm>
          <a:prstGeom prst="rect">
            <a:avLst/>
          </a:prstGeom>
          <a:noFill/>
        </p:spPr>
        <p:txBody>
          <a:bodyPr wrap="square" rtlCol="0">
            <a:spAutoFit/>
          </a:bodyPr>
          <a:lstStyle/>
          <a:p>
            <a:pPr>
              <a:lnSpc>
                <a:spcPct val="107000"/>
              </a:lnSpc>
              <a:spcAft>
                <a:spcPts val="800"/>
              </a:spcAft>
            </a:pPr>
            <a:r>
              <a:rPr lang="hu-HU" sz="1800" kern="100" dirty="0">
                <a:solidFill>
                  <a:srgbClr val="00B050"/>
                </a:solidFill>
                <a:effectLst/>
                <a:latin typeface="+mj-lt"/>
                <a:ea typeface="Calibri" panose="020F0502020204030204" pitchFamily="34" charset="0"/>
                <a:cs typeface="Times New Roman" panose="02020603050405020304" pitchFamily="18" charset="0"/>
              </a:rPr>
              <a:t>Az agyrázkódást követően kialakuló neurológiai funkciókárosodás rövid ideig tart és spontán szűnik.</a:t>
            </a:r>
            <a:endParaRPr lang="en-GB" sz="1800" kern="100" dirty="0">
              <a:solidFill>
                <a:srgbClr val="00B05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571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984598"/>
            <a:ext cx="6120000" cy="632838"/>
          </a:xfrm>
        </p:spPr>
        <p:txBody>
          <a:bodyPr/>
          <a:lstStyle/>
          <a:p>
            <a:r>
              <a:rPr lang="hu-HU" dirty="0"/>
              <a:t>Fordítási példák</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12" name="TextBox 11">
            <a:extLst>
              <a:ext uri="{FF2B5EF4-FFF2-40B4-BE49-F238E27FC236}">
                <a16:creationId xmlns:a16="http://schemas.microsoft.com/office/drawing/2014/main" id="{69ADF24E-AAC2-8923-D31E-3FFB8C78D607}"/>
              </a:ext>
            </a:extLst>
          </p:cNvPr>
          <p:cNvSpPr txBox="1"/>
          <p:nvPr/>
        </p:nvSpPr>
        <p:spPr>
          <a:xfrm>
            <a:off x="439737" y="1902667"/>
            <a:ext cx="6469945" cy="671915"/>
          </a:xfrm>
          <a:prstGeom prst="rect">
            <a:avLst/>
          </a:prstGeom>
          <a:noFill/>
        </p:spPr>
        <p:txBody>
          <a:bodyPr wrap="square" rtlCol="0">
            <a:spAutoFit/>
          </a:bodyPr>
          <a:lstStyle/>
          <a:p>
            <a:pPr>
              <a:lnSpc>
                <a:spcPct val="107000"/>
              </a:lnSpc>
              <a:spcAft>
                <a:spcPts val="800"/>
              </a:spcAft>
            </a:pPr>
            <a:r>
              <a:rPr lang="hu-HU" sz="1800" kern="100" dirty="0" err="1">
                <a:solidFill>
                  <a:schemeClr val="tx2"/>
                </a:solidFill>
                <a:effectLst/>
                <a:latin typeface="+mj-lt"/>
                <a:ea typeface="Calibri" panose="020F0502020204030204" pitchFamily="34" charset="0"/>
                <a:cs typeface="Times New Roman" panose="02020603050405020304" pitchFamily="18" charset="0"/>
              </a:rPr>
              <a:t>Resolution</a:t>
            </a:r>
            <a:r>
              <a:rPr lang="hu-HU" sz="1800" kern="100" dirty="0">
                <a:solidFill>
                  <a:schemeClr val="tx2"/>
                </a:solidFill>
                <a:effectLst/>
                <a:latin typeface="+mj-lt"/>
                <a:ea typeface="Calibri" panose="020F0502020204030204" pitchFamily="34" charset="0"/>
                <a:cs typeface="Times New Roman" panose="02020603050405020304" pitchFamily="18" charset="0"/>
              </a:rPr>
              <a:t> of </a:t>
            </a:r>
            <a:r>
              <a:rPr lang="hu-HU" sz="1800" kern="100" dirty="0" err="1">
                <a:solidFill>
                  <a:schemeClr val="tx2"/>
                </a:solidFill>
                <a:effectLst/>
                <a:latin typeface="+mj-lt"/>
                <a:ea typeface="Calibri" panose="020F0502020204030204" pitchFamily="34" charset="0"/>
                <a:cs typeface="Times New Roman" panose="02020603050405020304" pitchFamily="18" charset="0"/>
              </a:rPr>
              <a:t>the</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clinical</a:t>
            </a:r>
            <a:r>
              <a:rPr lang="hu-HU" sz="1800" kern="100" dirty="0">
                <a:solidFill>
                  <a:schemeClr val="tx2"/>
                </a:solidFill>
                <a:effectLst/>
                <a:latin typeface="+mj-lt"/>
                <a:ea typeface="Calibri" panose="020F0502020204030204" pitchFamily="34" charset="0"/>
                <a:cs typeface="Times New Roman" panose="02020603050405020304" pitchFamily="18" charset="0"/>
              </a:rPr>
              <a:t> and </a:t>
            </a:r>
            <a:r>
              <a:rPr lang="hu-HU" sz="1800" kern="100" dirty="0" err="1">
                <a:solidFill>
                  <a:schemeClr val="tx2"/>
                </a:solidFill>
                <a:effectLst/>
                <a:latin typeface="+mj-lt"/>
                <a:ea typeface="Calibri" panose="020F0502020204030204" pitchFamily="34" charset="0"/>
                <a:cs typeface="Times New Roman" panose="02020603050405020304" pitchFamily="18" charset="0"/>
              </a:rPr>
              <a:t>cognitive</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symptoms</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typically</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follows</a:t>
            </a:r>
            <a:r>
              <a:rPr lang="hu-HU" sz="1800" kern="100" dirty="0">
                <a:solidFill>
                  <a:schemeClr val="tx2"/>
                </a:solidFill>
                <a:effectLst/>
                <a:latin typeface="+mj-lt"/>
                <a:ea typeface="Calibri" panose="020F0502020204030204" pitchFamily="34" charset="0"/>
                <a:cs typeface="Times New Roman" panose="02020603050405020304" pitchFamily="18" charset="0"/>
              </a:rPr>
              <a:t> a </a:t>
            </a:r>
            <a:r>
              <a:rPr lang="hu-HU" sz="1800" kern="100" dirty="0" err="1">
                <a:solidFill>
                  <a:schemeClr val="tx2"/>
                </a:solidFill>
                <a:effectLst/>
                <a:latin typeface="+mj-lt"/>
                <a:ea typeface="Calibri" panose="020F0502020204030204" pitchFamily="34" charset="0"/>
                <a:cs typeface="Times New Roman" panose="02020603050405020304" pitchFamily="18" charset="0"/>
              </a:rPr>
              <a:t>sequential</a:t>
            </a:r>
            <a:r>
              <a:rPr lang="hu-HU" sz="1800" kern="100" dirty="0">
                <a:solidFill>
                  <a:schemeClr val="tx2"/>
                </a:solidFill>
                <a:effectLst/>
                <a:latin typeface="+mj-lt"/>
                <a:ea typeface="Calibri" panose="020F0502020204030204" pitchFamily="34" charset="0"/>
                <a:cs typeface="Times New Roman" panose="02020603050405020304" pitchFamily="18" charset="0"/>
              </a:rPr>
              <a:t> </a:t>
            </a:r>
            <a:r>
              <a:rPr lang="hu-HU" sz="1800" kern="100" dirty="0" err="1">
                <a:solidFill>
                  <a:schemeClr val="tx2"/>
                </a:solidFill>
                <a:effectLst/>
                <a:latin typeface="+mj-lt"/>
                <a:ea typeface="Calibri" panose="020F0502020204030204" pitchFamily="34" charset="0"/>
                <a:cs typeface="Times New Roman" panose="02020603050405020304" pitchFamily="18" charset="0"/>
              </a:rPr>
              <a:t>course</a:t>
            </a:r>
            <a:r>
              <a:rPr lang="hu-HU" sz="1800" kern="100" dirty="0">
                <a:solidFill>
                  <a:schemeClr val="tx2"/>
                </a:solidFill>
                <a:effectLst/>
                <a:latin typeface="+mj-lt"/>
                <a:ea typeface="Calibri" panose="020F0502020204030204" pitchFamily="34" charset="0"/>
                <a:cs typeface="Times New Roman" panose="02020603050405020304" pitchFamily="18" charset="0"/>
              </a:rPr>
              <a:t>.</a:t>
            </a:r>
            <a:endParaRPr lang="en-GB" sz="1800" kern="100" dirty="0">
              <a:solidFill>
                <a:schemeClr val="tx2"/>
              </a:solidFill>
              <a:effectLs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DBFD1EB-7DD4-E502-DFB3-0923C01DF445}"/>
              </a:ext>
            </a:extLst>
          </p:cNvPr>
          <p:cNvSpPr txBox="1"/>
          <p:nvPr/>
        </p:nvSpPr>
        <p:spPr>
          <a:xfrm>
            <a:off x="439737" y="2798801"/>
            <a:ext cx="6469945" cy="646331"/>
          </a:xfrm>
          <a:prstGeom prst="rect">
            <a:avLst/>
          </a:prstGeom>
          <a:noFill/>
        </p:spPr>
        <p:txBody>
          <a:bodyPr wrap="square" rtlCol="0">
            <a:spAutoFit/>
          </a:bodyPr>
          <a:lstStyle/>
          <a:p>
            <a:r>
              <a:rPr lang="hu-HU" dirty="0">
                <a:solidFill>
                  <a:srgbClr val="C00000"/>
                </a:solidFill>
                <a:latin typeface="+mj-lt"/>
              </a:rPr>
              <a:t>A klinikai tünetek és a tudatállapot normalizálódása jellemző szekvenciát követ.</a:t>
            </a:r>
            <a:endParaRPr lang="en-GB" dirty="0">
              <a:solidFill>
                <a:srgbClr val="C00000"/>
              </a:solidFill>
              <a:latin typeface="+mj-lt"/>
            </a:endParaRPr>
          </a:p>
        </p:txBody>
      </p:sp>
      <p:sp>
        <p:nvSpPr>
          <p:cNvPr id="14" name="TextBox 13">
            <a:extLst>
              <a:ext uri="{FF2B5EF4-FFF2-40B4-BE49-F238E27FC236}">
                <a16:creationId xmlns:a16="http://schemas.microsoft.com/office/drawing/2014/main" id="{63469031-13BF-BBAB-3E35-06F2DE82581C}"/>
              </a:ext>
            </a:extLst>
          </p:cNvPr>
          <p:cNvSpPr txBox="1"/>
          <p:nvPr/>
        </p:nvSpPr>
        <p:spPr>
          <a:xfrm>
            <a:off x="439737" y="3694935"/>
            <a:ext cx="6469945" cy="369332"/>
          </a:xfrm>
          <a:prstGeom prst="rect">
            <a:avLst/>
          </a:prstGeom>
          <a:noFill/>
        </p:spPr>
        <p:txBody>
          <a:bodyPr wrap="square" rtlCol="0">
            <a:spAutoFit/>
          </a:bodyPr>
          <a:lstStyle/>
          <a:p>
            <a:r>
              <a:rPr lang="hu-HU" dirty="0">
                <a:solidFill>
                  <a:srgbClr val="00B050"/>
                </a:solidFill>
                <a:latin typeface="+mj-lt"/>
              </a:rPr>
              <a:t>A klinikai és kognitív tünetek rövid időn belül elmúlnak.</a:t>
            </a:r>
            <a:endParaRPr lang="en-GB" dirty="0">
              <a:solidFill>
                <a:srgbClr val="00B050"/>
              </a:solidFill>
              <a:latin typeface="+mj-lt"/>
            </a:endParaRPr>
          </a:p>
        </p:txBody>
      </p:sp>
    </p:spTree>
    <p:extLst>
      <p:ext uri="{BB962C8B-B14F-4D97-AF65-F5344CB8AC3E}">
        <p14:creationId xmlns:p14="http://schemas.microsoft.com/office/powerpoint/2010/main" val="90942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984598"/>
            <a:ext cx="6120000" cy="632838"/>
          </a:xfrm>
        </p:spPr>
        <p:txBody>
          <a:bodyPr/>
          <a:lstStyle/>
          <a:p>
            <a:r>
              <a:rPr lang="hu-HU" dirty="0"/>
              <a:t>Fordítási példák</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12" name="TextBox 11">
            <a:extLst>
              <a:ext uri="{FF2B5EF4-FFF2-40B4-BE49-F238E27FC236}">
                <a16:creationId xmlns:a16="http://schemas.microsoft.com/office/drawing/2014/main" id="{69ADF24E-AAC2-8923-D31E-3FFB8C78D607}"/>
              </a:ext>
            </a:extLst>
          </p:cNvPr>
          <p:cNvSpPr txBox="1"/>
          <p:nvPr/>
        </p:nvSpPr>
        <p:spPr>
          <a:xfrm>
            <a:off x="439737" y="1902667"/>
            <a:ext cx="6469945" cy="671915"/>
          </a:xfrm>
          <a:prstGeom prst="rect">
            <a:avLst/>
          </a:prstGeom>
          <a:noFill/>
        </p:spPr>
        <p:txBody>
          <a:bodyPr wrap="square" rtlCol="0">
            <a:spAutoFit/>
          </a:bodyPr>
          <a:lstStyle/>
          <a:p>
            <a:pPr>
              <a:lnSpc>
                <a:spcPct val="107000"/>
              </a:lnSpc>
              <a:spcAft>
                <a:spcPts val="800"/>
              </a:spcAft>
            </a:pPr>
            <a:r>
              <a:rPr lang="en-GB" sz="1800" kern="100" dirty="0">
                <a:solidFill>
                  <a:schemeClr val="tx2"/>
                </a:solidFill>
                <a:effectLst/>
                <a:latin typeface="+mj-lt"/>
                <a:ea typeface="Calibri" panose="020F0502020204030204" pitchFamily="34" charset="0"/>
                <a:cs typeface="Times New Roman" panose="02020603050405020304" pitchFamily="18" charset="0"/>
              </a:rPr>
              <a:t>There is some evidence to suggest that fear may play a role when pain has become persistent.</a:t>
            </a:r>
          </a:p>
        </p:txBody>
      </p:sp>
      <p:sp>
        <p:nvSpPr>
          <p:cNvPr id="13" name="TextBox 12">
            <a:extLst>
              <a:ext uri="{FF2B5EF4-FFF2-40B4-BE49-F238E27FC236}">
                <a16:creationId xmlns:a16="http://schemas.microsoft.com/office/drawing/2014/main" id="{4DBFD1EB-7DD4-E502-DFB3-0923C01DF445}"/>
              </a:ext>
            </a:extLst>
          </p:cNvPr>
          <p:cNvSpPr txBox="1"/>
          <p:nvPr/>
        </p:nvSpPr>
        <p:spPr>
          <a:xfrm>
            <a:off x="439737" y="2798801"/>
            <a:ext cx="6469945" cy="646331"/>
          </a:xfrm>
          <a:prstGeom prst="rect">
            <a:avLst/>
          </a:prstGeom>
          <a:noFill/>
        </p:spPr>
        <p:txBody>
          <a:bodyPr wrap="square" rtlCol="0">
            <a:spAutoFit/>
          </a:bodyPr>
          <a:lstStyle/>
          <a:p>
            <a:r>
              <a:rPr lang="hu-HU" dirty="0">
                <a:solidFill>
                  <a:srgbClr val="C00000"/>
                </a:solidFill>
                <a:latin typeface="+mj-lt"/>
              </a:rPr>
              <a:t>Bizonyítékok vannak arra vonatkozólag, hogy a félelem komoly szerepet játszhat a fájdalom állandósulásában.</a:t>
            </a:r>
            <a:endParaRPr lang="en-GB" dirty="0">
              <a:solidFill>
                <a:srgbClr val="C00000"/>
              </a:solidFill>
              <a:latin typeface="+mj-lt"/>
            </a:endParaRPr>
          </a:p>
        </p:txBody>
      </p:sp>
      <p:sp>
        <p:nvSpPr>
          <p:cNvPr id="14" name="TextBox 13">
            <a:extLst>
              <a:ext uri="{FF2B5EF4-FFF2-40B4-BE49-F238E27FC236}">
                <a16:creationId xmlns:a16="http://schemas.microsoft.com/office/drawing/2014/main" id="{63469031-13BF-BBAB-3E35-06F2DE82581C}"/>
              </a:ext>
            </a:extLst>
          </p:cNvPr>
          <p:cNvSpPr txBox="1"/>
          <p:nvPr/>
        </p:nvSpPr>
        <p:spPr>
          <a:xfrm>
            <a:off x="439737" y="3694935"/>
            <a:ext cx="6469945" cy="646331"/>
          </a:xfrm>
          <a:prstGeom prst="rect">
            <a:avLst/>
          </a:prstGeom>
          <a:noFill/>
        </p:spPr>
        <p:txBody>
          <a:bodyPr wrap="square" rtlCol="0">
            <a:spAutoFit/>
          </a:bodyPr>
          <a:lstStyle/>
          <a:p>
            <a:r>
              <a:rPr lang="hu-HU" dirty="0">
                <a:solidFill>
                  <a:srgbClr val="00B050"/>
                </a:solidFill>
                <a:latin typeface="+mj-lt"/>
              </a:rPr>
              <a:t>Egyes tanulmányok szerint a félelem is komoly szerephez jut a krónikus fájdalom kialakulása esetén.</a:t>
            </a:r>
            <a:endParaRPr lang="en-GB" dirty="0">
              <a:solidFill>
                <a:srgbClr val="00B050"/>
              </a:solidFill>
              <a:latin typeface="+mj-lt"/>
            </a:endParaRPr>
          </a:p>
        </p:txBody>
      </p:sp>
    </p:spTree>
    <p:extLst>
      <p:ext uri="{BB962C8B-B14F-4D97-AF65-F5344CB8AC3E}">
        <p14:creationId xmlns:p14="http://schemas.microsoft.com/office/powerpoint/2010/main" val="39355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BA58-66C5-6EE3-3EC9-E86E5A649CDA}"/>
              </a:ext>
            </a:extLst>
          </p:cNvPr>
          <p:cNvSpPr>
            <a:spLocks noGrp="1"/>
          </p:cNvSpPr>
          <p:nvPr>
            <p:ph type="title"/>
          </p:nvPr>
        </p:nvSpPr>
        <p:spPr>
          <a:xfrm>
            <a:off x="439738" y="984598"/>
            <a:ext cx="6120000" cy="632838"/>
          </a:xfrm>
        </p:spPr>
        <p:txBody>
          <a:bodyPr/>
          <a:lstStyle/>
          <a:p>
            <a:r>
              <a:rPr lang="hu-HU" dirty="0"/>
              <a:t>Fordítási példák</a:t>
            </a:r>
            <a:endParaRPr lang="en-GB" dirty="0"/>
          </a:p>
        </p:txBody>
      </p:sp>
      <p:pic>
        <p:nvPicPr>
          <p:cNvPr id="3" name="Kép 3">
            <a:extLst>
              <a:ext uri="{FF2B5EF4-FFF2-40B4-BE49-F238E27FC236}">
                <a16:creationId xmlns:a16="http://schemas.microsoft.com/office/drawing/2014/main" id="{8AFFEE16-5EED-183E-C242-C865A9AD8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4" name="Kép 4">
            <a:extLst>
              <a:ext uri="{FF2B5EF4-FFF2-40B4-BE49-F238E27FC236}">
                <a16:creationId xmlns:a16="http://schemas.microsoft.com/office/drawing/2014/main" id="{751BF870-B19B-51BE-C75A-49D9AADAE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12" name="TextBox 11">
            <a:extLst>
              <a:ext uri="{FF2B5EF4-FFF2-40B4-BE49-F238E27FC236}">
                <a16:creationId xmlns:a16="http://schemas.microsoft.com/office/drawing/2014/main" id="{69ADF24E-AAC2-8923-D31E-3FFB8C78D607}"/>
              </a:ext>
            </a:extLst>
          </p:cNvPr>
          <p:cNvSpPr txBox="1"/>
          <p:nvPr/>
        </p:nvSpPr>
        <p:spPr>
          <a:xfrm>
            <a:off x="439737" y="1902667"/>
            <a:ext cx="6469945" cy="374783"/>
          </a:xfrm>
          <a:prstGeom prst="rect">
            <a:avLst/>
          </a:prstGeom>
          <a:noFill/>
        </p:spPr>
        <p:txBody>
          <a:bodyPr wrap="square" rtlCol="0">
            <a:spAutoFit/>
          </a:bodyPr>
          <a:lstStyle/>
          <a:p>
            <a:pPr>
              <a:lnSpc>
                <a:spcPct val="107000"/>
              </a:lnSpc>
              <a:spcAft>
                <a:spcPts val="800"/>
              </a:spcAft>
            </a:pPr>
            <a:r>
              <a:rPr lang="en-GB" sz="1800" kern="100" dirty="0">
                <a:solidFill>
                  <a:schemeClr val="tx2"/>
                </a:solidFill>
                <a:effectLst/>
                <a:latin typeface="+mj-lt"/>
                <a:ea typeface="Calibri" panose="020F0502020204030204" pitchFamily="34" charset="0"/>
                <a:cs typeface="Times New Roman" panose="02020603050405020304" pitchFamily="18" charset="0"/>
              </a:rPr>
              <a:t>The heart weighs 400 g and is of normal configuration.</a:t>
            </a:r>
          </a:p>
        </p:txBody>
      </p:sp>
      <p:sp>
        <p:nvSpPr>
          <p:cNvPr id="13" name="TextBox 12">
            <a:extLst>
              <a:ext uri="{FF2B5EF4-FFF2-40B4-BE49-F238E27FC236}">
                <a16:creationId xmlns:a16="http://schemas.microsoft.com/office/drawing/2014/main" id="{4DBFD1EB-7DD4-E502-DFB3-0923C01DF445}"/>
              </a:ext>
            </a:extLst>
          </p:cNvPr>
          <p:cNvSpPr txBox="1"/>
          <p:nvPr/>
        </p:nvSpPr>
        <p:spPr>
          <a:xfrm>
            <a:off x="439736" y="2332370"/>
            <a:ext cx="6469945" cy="369332"/>
          </a:xfrm>
          <a:prstGeom prst="rect">
            <a:avLst/>
          </a:prstGeom>
          <a:noFill/>
        </p:spPr>
        <p:txBody>
          <a:bodyPr wrap="square" rtlCol="0">
            <a:spAutoFit/>
          </a:bodyPr>
          <a:lstStyle/>
          <a:p>
            <a:r>
              <a:rPr lang="hu-HU" dirty="0">
                <a:solidFill>
                  <a:srgbClr val="C00000"/>
                </a:solidFill>
                <a:latin typeface="+mj-lt"/>
              </a:rPr>
              <a:t>A szív tömege 400 g, konfigurációja normális.</a:t>
            </a:r>
            <a:endParaRPr lang="en-GB" dirty="0">
              <a:solidFill>
                <a:srgbClr val="C00000"/>
              </a:solidFill>
              <a:latin typeface="+mj-lt"/>
            </a:endParaRPr>
          </a:p>
        </p:txBody>
      </p:sp>
      <p:sp>
        <p:nvSpPr>
          <p:cNvPr id="14" name="TextBox 13">
            <a:extLst>
              <a:ext uri="{FF2B5EF4-FFF2-40B4-BE49-F238E27FC236}">
                <a16:creationId xmlns:a16="http://schemas.microsoft.com/office/drawing/2014/main" id="{63469031-13BF-BBAB-3E35-06F2DE82581C}"/>
              </a:ext>
            </a:extLst>
          </p:cNvPr>
          <p:cNvSpPr txBox="1"/>
          <p:nvPr/>
        </p:nvSpPr>
        <p:spPr>
          <a:xfrm>
            <a:off x="439736" y="2756622"/>
            <a:ext cx="6469945" cy="369332"/>
          </a:xfrm>
          <a:prstGeom prst="rect">
            <a:avLst/>
          </a:prstGeom>
          <a:noFill/>
        </p:spPr>
        <p:txBody>
          <a:bodyPr wrap="square" rtlCol="0">
            <a:spAutoFit/>
          </a:bodyPr>
          <a:lstStyle/>
          <a:p>
            <a:r>
              <a:rPr lang="hu-HU" dirty="0">
                <a:solidFill>
                  <a:srgbClr val="00B050"/>
                </a:solidFill>
                <a:latin typeface="+mj-lt"/>
              </a:rPr>
              <a:t>A szív 400 grammos és normális felépítéssel rendelkezik.</a:t>
            </a:r>
            <a:endParaRPr lang="en-GB" dirty="0">
              <a:solidFill>
                <a:srgbClr val="00B050"/>
              </a:solidFill>
              <a:latin typeface="+mj-lt"/>
            </a:endParaRPr>
          </a:p>
        </p:txBody>
      </p:sp>
      <p:sp>
        <p:nvSpPr>
          <p:cNvPr id="7" name="TextBox 6">
            <a:extLst>
              <a:ext uri="{FF2B5EF4-FFF2-40B4-BE49-F238E27FC236}">
                <a16:creationId xmlns:a16="http://schemas.microsoft.com/office/drawing/2014/main" id="{4317E55D-922A-32E5-93B6-72331E11519D}"/>
              </a:ext>
            </a:extLst>
          </p:cNvPr>
          <p:cNvSpPr txBox="1"/>
          <p:nvPr/>
        </p:nvSpPr>
        <p:spPr>
          <a:xfrm>
            <a:off x="439736" y="3544655"/>
            <a:ext cx="6469945" cy="374783"/>
          </a:xfrm>
          <a:prstGeom prst="rect">
            <a:avLst/>
          </a:prstGeom>
          <a:noFill/>
        </p:spPr>
        <p:txBody>
          <a:bodyPr wrap="square" rtlCol="0">
            <a:spAutoFit/>
          </a:bodyPr>
          <a:lstStyle/>
          <a:p>
            <a:pPr>
              <a:lnSpc>
                <a:spcPct val="107000"/>
              </a:lnSpc>
              <a:spcAft>
                <a:spcPts val="800"/>
              </a:spcAft>
            </a:pPr>
            <a:r>
              <a:rPr lang="en-GB" sz="1800" kern="100" dirty="0">
                <a:solidFill>
                  <a:schemeClr val="tx2"/>
                </a:solidFill>
                <a:effectLst/>
                <a:latin typeface="+mj-lt"/>
                <a:ea typeface="Calibri" panose="020F0502020204030204" pitchFamily="34" charset="0"/>
                <a:cs typeface="Times New Roman" panose="02020603050405020304" pitchFamily="18" charset="0"/>
              </a:rPr>
              <a:t>The venous system is unremarkable.</a:t>
            </a:r>
          </a:p>
        </p:txBody>
      </p:sp>
      <p:sp>
        <p:nvSpPr>
          <p:cNvPr id="8" name="TextBox 7">
            <a:extLst>
              <a:ext uri="{FF2B5EF4-FFF2-40B4-BE49-F238E27FC236}">
                <a16:creationId xmlns:a16="http://schemas.microsoft.com/office/drawing/2014/main" id="{39271209-D8E6-092F-2B0B-C037433DB0EA}"/>
              </a:ext>
            </a:extLst>
          </p:cNvPr>
          <p:cNvSpPr txBox="1"/>
          <p:nvPr/>
        </p:nvSpPr>
        <p:spPr>
          <a:xfrm>
            <a:off x="439736" y="3971633"/>
            <a:ext cx="6469945" cy="369332"/>
          </a:xfrm>
          <a:prstGeom prst="rect">
            <a:avLst/>
          </a:prstGeom>
          <a:noFill/>
        </p:spPr>
        <p:txBody>
          <a:bodyPr wrap="square" rtlCol="0">
            <a:spAutoFit/>
          </a:bodyPr>
          <a:lstStyle/>
          <a:p>
            <a:r>
              <a:rPr lang="hu-HU" dirty="0">
                <a:solidFill>
                  <a:srgbClr val="C00000"/>
                </a:solidFill>
                <a:latin typeface="+mj-lt"/>
              </a:rPr>
              <a:t>A vénás rendszerről nincs jelentős észrevétel.</a:t>
            </a:r>
            <a:endParaRPr lang="en-GB" dirty="0">
              <a:solidFill>
                <a:srgbClr val="C00000"/>
              </a:solidFill>
              <a:latin typeface="+mj-lt"/>
            </a:endParaRPr>
          </a:p>
        </p:txBody>
      </p:sp>
      <p:sp>
        <p:nvSpPr>
          <p:cNvPr id="9" name="TextBox 8">
            <a:extLst>
              <a:ext uri="{FF2B5EF4-FFF2-40B4-BE49-F238E27FC236}">
                <a16:creationId xmlns:a16="http://schemas.microsoft.com/office/drawing/2014/main" id="{0C3DC7FD-A80D-6547-ADAB-CFC607BE779F}"/>
              </a:ext>
            </a:extLst>
          </p:cNvPr>
          <p:cNvSpPr txBox="1"/>
          <p:nvPr/>
        </p:nvSpPr>
        <p:spPr>
          <a:xfrm>
            <a:off x="439735" y="4393160"/>
            <a:ext cx="6469945" cy="369332"/>
          </a:xfrm>
          <a:prstGeom prst="rect">
            <a:avLst/>
          </a:prstGeom>
          <a:noFill/>
        </p:spPr>
        <p:txBody>
          <a:bodyPr wrap="square" rtlCol="0">
            <a:spAutoFit/>
          </a:bodyPr>
          <a:lstStyle/>
          <a:p>
            <a:r>
              <a:rPr lang="hu-HU" dirty="0">
                <a:solidFill>
                  <a:srgbClr val="00B050"/>
                </a:solidFill>
                <a:latin typeface="+mj-lt"/>
              </a:rPr>
              <a:t>A vénás rendszerben nem figyelhetők meg eltérések.</a:t>
            </a:r>
            <a:endParaRPr lang="en-GB" dirty="0">
              <a:solidFill>
                <a:srgbClr val="00B050"/>
              </a:solidFill>
              <a:latin typeface="+mj-lt"/>
            </a:endParaRPr>
          </a:p>
        </p:txBody>
      </p:sp>
    </p:spTree>
    <p:extLst>
      <p:ext uri="{BB962C8B-B14F-4D97-AF65-F5344CB8AC3E}">
        <p14:creationId xmlns:p14="http://schemas.microsoft.com/office/powerpoint/2010/main" val="278903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12" y="1916690"/>
            <a:ext cx="6120000" cy="632838"/>
          </a:xfrm>
        </p:spPr>
        <p:txBody>
          <a:bodyPr/>
          <a:lstStyle/>
          <a:p>
            <a:r>
              <a:rPr lang="hu-HU" dirty="0">
                <a:solidFill>
                  <a:srgbClr val="008CD2"/>
                </a:solidFill>
              </a:rPr>
              <a:t>Kapcsolat, </a:t>
            </a:r>
            <a:br>
              <a:rPr lang="hu-HU" dirty="0">
                <a:solidFill>
                  <a:srgbClr val="008CD2"/>
                </a:solidFill>
              </a:rPr>
            </a:br>
            <a:r>
              <a:rPr lang="hu-HU" dirty="0">
                <a:solidFill>
                  <a:srgbClr val="008CD2"/>
                </a:solidFill>
              </a:rPr>
              <a:t>további információ:</a:t>
            </a:r>
            <a:endParaRPr lang="en-GB" dirty="0">
              <a:solidFill>
                <a:srgbClr val="008CD2"/>
              </a:solidFill>
            </a:endParaRPr>
          </a:p>
        </p:txBody>
      </p:sp>
      <p:sp>
        <p:nvSpPr>
          <p:cNvPr id="3" name="Content Placeholder 2"/>
          <p:cNvSpPr>
            <a:spLocks noGrp="1"/>
          </p:cNvSpPr>
          <p:nvPr>
            <p:ph idx="1"/>
          </p:nvPr>
        </p:nvSpPr>
        <p:spPr>
          <a:xfrm>
            <a:off x="1151765" y="2979683"/>
            <a:ext cx="5410957" cy="3473132"/>
          </a:xfrm>
        </p:spPr>
        <p:txBody>
          <a:bodyPr/>
          <a:lstStyle/>
          <a:p>
            <a:r>
              <a:rPr lang="hu-HU" b="1" dirty="0"/>
              <a:t>Dr. Veres Gábor</a:t>
            </a:r>
          </a:p>
          <a:p>
            <a:pPr marL="457200" indent="-457200">
              <a:buFont typeface="Arial" pitchFamily="34" charset="0"/>
              <a:buChar char="•"/>
            </a:pPr>
            <a:r>
              <a:rPr lang="hu-HU" dirty="0">
                <a:hlinkClick r:id="rId3"/>
              </a:rPr>
              <a:t>Veres.gabor2@pte.hu</a:t>
            </a:r>
            <a:endParaRPr lang="hu-HU" dirty="0"/>
          </a:p>
          <a:p>
            <a:pPr marL="457200" indent="-457200">
              <a:buAutoNum type="arabicPeriod"/>
            </a:pPr>
            <a:endParaRPr lang="hu-HU" dirty="0"/>
          </a:p>
          <a:p>
            <a:r>
              <a:rPr lang="hu-HU" b="1" dirty="0" err="1"/>
              <a:t>Cochrane</a:t>
            </a:r>
            <a:r>
              <a:rPr lang="hu-HU" b="1" dirty="0"/>
              <a:t> Magyarország Tanszék</a:t>
            </a:r>
          </a:p>
          <a:p>
            <a:pPr marL="457200" indent="-457200">
              <a:buFont typeface="Arial" pitchFamily="34" charset="0"/>
              <a:buChar char="•"/>
            </a:pPr>
            <a:r>
              <a:rPr lang="hu-HU" dirty="0" err="1">
                <a:hlinkClick r:id="rId4"/>
              </a:rPr>
              <a:t>www.cochrane.hu</a:t>
            </a:r>
            <a:endParaRPr lang="hu-HU" dirty="0"/>
          </a:p>
          <a:p>
            <a:pPr marL="457200" indent="-457200">
              <a:buFont typeface="Arial" pitchFamily="34" charset="0"/>
              <a:buChar char="•"/>
            </a:pPr>
            <a:r>
              <a:rPr lang="hu-HU" dirty="0" err="1"/>
              <a:t>cochrane</a:t>
            </a:r>
            <a:r>
              <a:rPr lang="hu-HU" dirty="0"/>
              <a:t>@</a:t>
            </a:r>
            <a:r>
              <a:rPr lang="hu-HU" dirty="0" err="1"/>
              <a:t>pte.hu</a:t>
            </a:r>
            <a:endParaRPr lang="hu-HU" dirty="0"/>
          </a:p>
          <a:p>
            <a:pPr marL="457200" indent="-457200">
              <a:buAutoNum type="arabicPeriod"/>
            </a:pPr>
            <a:endParaRPr lang="en-GB" dirty="0"/>
          </a:p>
        </p:txBody>
      </p:sp>
      <p:pic>
        <p:nvPicPr>
          <p:cNvPr id="4" name="Kép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Tree>
    <p:extLst>
      <p:ext uri="{BB962C8B-B14F-4D97-AF65-F5344CB8AC3E}">
        <p14:creationId xmlns:p14="http://schemas.microsoft.com/office/powerpoint/2010/main" val="630662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522" y="2595569"/>
            <a:ext cx="4524702" cy="2386334"/>
          </a:xfrm>
        </p:spPr>
        <p:txBody>
          <a:bodyPr/>
          <a:lstStyle/>
          <a:p>
            <a:pPr>
              <a:lnSpc>
                <a:spcPct val="100000"/>
              </a:lnSpc>
            </a:pPr>
            <a:r>
              <a:rPr lang="hu-HU" dirty="0">
                <a:solidFill>
                  <a:srgbClr val="008CD2"/>
                </a:solidFill>
              </a:rPr>
              <a:t>Köszönöm a megtisztelő figyelmet!</a:t>
            </a:r>
            <a:endParaRPr lang="en-GB" dirty="0">
              <a:solidFill>
                <a:srgbClr val="008CD2"/>
              </a:solidFill>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Tree>
    <p:extLst>
      <p:ext uri="{BB962C8B-B14F-4D97-AF65-F5344CB8AC3E}">
        <p14:creationId xmlns:p14="http://schemas.microsoft.com/office/powerpoint/2010/main" val="217867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123" y="1700266"/>
            <a:ext cx="1798283" cy="591382"/>
          </a:xfrm>
          <a:prstGeom prst="rect">
            <a:avLst/>
          </a:prstGeom>
        </p:spPr>
      </p:pic>
      <p:sp>
        <p:nvSpPr>
          <p:cNvPr id="2" name="Cím 1"/>
          <p:cNvSpPr>
            <a:spLocks noGrp="1"/>
          </p:cNvSpPr>
          <p:nvPr>
            <p:ph type="title"/>
          </p:nvPr>
        </p:nvSpPr>
        <p:spPr>
          <a:xfrm>
            <a:off x="442723" y="911314"/>
            <a:ext cx="8576145" cy="528805"/>
          </a:xfrm>
        </p:spPr>
        <p:txBody>
          <a:bodyPr>
            <a:normAutofit fontScale="90000"/>
          </a:bodyPr>
          <a:lstStyle/>
          <a:p>
            <a:r>
              <a:rPr lang="hu-HU" sz="3600" b="0" spc="-40" dirty="0">
                <a:solidFill>
                  <a:srgbClr val="008CD2"/>
                </a:solidFill>
                <a:latin typeface="+mn-lt"/>
              </a:rPr>
              <a:t>Tudástranszfer folyamat az egészségügyben</a:t>
            </a:r>
          </a:p>
        </p:txBody>
      </p:sp>
      <p:sp>
        <p:nvSpPr>
          <p:cNvPr id="3" name="Tartalom helye 2"/>
          <p:cNvSpPr>
            <a:spLocks noGrp="1"/>
          </p:cNvSpPr>
          <p:nvPr>
            <p:ph idx="1"/>
          </p:nvPr>
        </p:nvSpPr>
        <p:spPr>
          <a:xfrm>
            <a:off x="2873067" y="2321122"/>
            <a:ext cx="1427640" cy="441789"/>
          </a:xfrm>
        </p:spPr>
        <p:txBody>
          <a:bodyPr/>
          <a:lstStyle/>
          <a:p>
            <a:r>
              <a:rPr lang="hu-HU" b="1" dirty="0">
                <a:solidFill>
                  <a:srgbClr val="C00000"/>
                </a:solidFill>
                <a:latin typeface="+mn-lt"/>
              </a:rPr>
              <a:t>Regiszterek</a:t>
            </a:r>
          </a:p>
        </p:txBody>
      </p:sp>
      <p:sp>
        <p:nvSpPr>
          <p:cNvPr id="4" name="Tartalom helye 2"/>
          <p:cNvSpPr txBox="1">
            <a:spLocks/>
          </p:cNvSpPr>
          <p:nvPr/>
        </p:nvSpPr>
        <p:spPr>
          <a:xfrm>
            <a:off x="98805" y="2278106"/>
            <a:ext cx="1970246" cy="4417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Clr>
                <a:srgbClr val="1CADE4"/>
              </a:buClr>
            </a:pPr>
            <a:r>
              <a:rPr lang="hu-HU" b="1" dirty="0">
                <a:solidFill>
                  <a:srgbClr val="C00000"/>
                </a:solidFill>
              </a:rPr>
              <a:t>Etikai bizottság</a:t>
            </a:r>
          </a:p>
        </p:txBody>
      </p:sp>
      <p:sp>
        <p:nvSpPr>
          <p:cNvPr id="5" name="Tartalom helye 2"/>
          <p:cNvSpPr txBox="1">
            <a:spLocks/>
          </p:cNvSpPr>
          <p:nvPr/>
        </p:nvSpPr>
        <p:spPr>
          <a:xfrm>
            <a:off x="2280822" y="4585719"/>
            <a:ext cx="1656184" cy="150304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Clr>
                <a:srgbClr val="1CADE4"/>
              </a:buClr>
            </a:pPr>
            <a:r>
              <a:rPr lang="hu-HU" b="1" dirty="0">
                <a:solidFill>
                  <a:srgbClr val="C00000"/>
                </a:solidFill>
              </a:rPr>
              <a:t>Tudományos publikáció</a:t>
            </a:r>
          </a:p>
          <a:p>
            <a:pPr>
              <a:buClr>
                <a:srgbClr val="1CADE4"/>
              </a:buClr>
            </a:pPr>
            <a:r>
              <a:rPr lang="hu-HU" dirty="0">
                <a:solidFill>
                  <a:prstClr val="black"/>
                </a:solidFill>
              </a:rPr>
              <a:t>Vizsgálati eredmények</a:t>
            </a:r>
          </a:p>
        </p:txBody>
      </p:sp>
      <p:sp>
        <p:nvSpPr>
          <p:cNvPr id="6" name="Tartalom helye 2"/>
          <p:cNvSpPr txBox="1">
            <a:spLocks/>
          </p:cNvSpPr>
          <p:nvPr/>
        </p:nvSpPr>
        <p:spPr>
          <a:xfrm>
            <a:off x="4606233" y="4616791"/>
            <a:ext cx="1907005" cy="150304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Clr>
                <a:srgbClr val="1CADE4"/>
              </a:buClr>
            </a:pPr>
            <a:r>
              <a:rPr lang="hu-HU" b="1" dirty="0">
                <a:solidFill>
                  <a:srgbClr val="C00000"/>
                </a:solidFill>
              </a:rPr>
              <a:t>Szisztematikus áttekintésen alapuló szakmai irányelv</a:t>
            </a:r>
          </a:p>
        </p:txBody>
      </p:sp>
      <p:sp>
        <p:nvSpPr>
          <p:cNvPr id="7" name="Tartalom helye 2"/>
          <p:cNvSpPr txBox="1">
            <a:spLocks/>
          </p:cNvSpPr>
          <p:nvPr/>
        </p:nvSpPr>
        <p:spPr>
          <a:xfrm>
            <a:off x="6903487" y="4441677"/>
            <a:ext cx="1940893" cy="2448077"/>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Clr>
                <a:srgbClr val="1CADE4"/>
              </a:buClr>
            </a:pPr>
            <a:r>
              <a:rPr lang="hu-HU" b="1" dirty="0">
                <a:solidFill>
                  <a:srgbClr val="C00000"/>
                </a:solidFill>
              </a:rPr>
              <a:t>Bizonyítékokon alapuló döntés</a:t>
            </a:r>
          </a:p>
          <a:p>
            <a:pPr>
              <a:buClr>
                <a:srgbClr val="1CADE4"/>
              </a:buClr>
            </a:pPr>
            <a:r>
              <a:rPr lang="hu-HU" sz="2200" dirty="0">
                <a:solidFill>
                  <a:prstClr val="black"/>
                </a:solidFill>
              </a:rPr>
              <a:t>Informált orvos</a:t>
            </a:r>
          </a:p>
          <a:p>
            <a:pPr>
              <a:buClr>
                <a:srgbClr val="1CADE4"/>
              </a:buClr>
            </a:pPr>
            <a:r>
              <a:rPr lang="hu-HU" sz="2200" dirty="0">
                <a:solidFill>
                  <a:prstClr val="black"/>
                </a:solidFill>
              </a:rPr>
              <a:t>Informált egészségügyi szakdolgozó</a:t>
            </a:r>
          </a:p>
          <a:p>
            <a:pPr>
              <a:buClr>
                <a:srgbClr val="1CADE4"/>
              </a:buClr>
            </a:pPr>
            <a:r>
              <a:rPr lang="hu-HU" sz="2200" dirty="0">
                <a:solidFill>
                  <a:prstClr val="black"/>
                </a:solidFill>
              </a:rPr>
              <a:t>Informált beteg</a:t>
            </a:r>
          </a:p>
        </p:txBody>
      </p:sp>
      <p:pic>
        <p:nvPicPr>
          <p:cNvPr id="8" name="Kép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0569" y="1641338"/>
            <a:ext cx="1465767" cy="584542"/>
          </a:xfrm>
          <a:prstGeom prst="rect">
            <a:avLst/>
          </a:prstGeom>
        </p:spPr>
      </p:pic>
      <p:pic>
        <p:nvPicPr>
          <p:cNvPr id="10" name="Kép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1110" y="3427046"/>
            <a:ext cx="1520563" cy="1014631"/>
          </a:xfrm>
          <a:prstGeom prst="rect">
            <a:avLst/>
          </a:prstGeom>
        </p:spPr>
      </p:pic>
      <p:pic>
        <p:nvPicPr>
          <p:cNvPr id="11" name="Kép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9901" y="3403969"/>
            <a:ext cx="1561779" cy="880320"/>
          </a:xfrm>
          <a:prstGeom prst="rect">
            <a:avLst/>
          </a:prstGeom>
        </p:spPr>
      </p:pic>
      <p:pic>
        <p:nvPicPr>
          <p:cNvPr id="12" name="Kép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5566" y="3424543"/>
            <a:ext cx="1542241" cy="866974"/>
          </a:xfrm>
          <a:prstGeom prst="rect">
            <a:avLst/>
          </a:prstGeom>
        </p:spPr>
      </p:pic>
      <p:cxnSp>
        <p:nvCxnSpPr>
          <p:cNvPr id="14" name="Egyenes összekötő nyíllal 13"/>
          <p:cNvCxnSpPr>
            <a:cxnSpLocks/>
          </p:cNvCxnSpPr>
          <p:nvPr/>
        </p:nvCxnSpPr>
        <p:spPr>
          <a:xfrm flipH="1">
            <a:off x="2137642" y="2479066"/>
            <a:ext cx="53443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Egyenes összekötő nyíllal 15"/>
          <p:cNvCxnSpPr>
            <a:cxnSpLocks/>
          </p:cNvCxnSpPr>
          <p:nvPr/>
        </p:nvCxnSpPr>
        <p:spPr>
          <a:xfrm flipH="1">
            <a:off x="981104" y="2677320"/>
            <a:ext cx="1" cy="5665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a:cxnSpLocks/>
          </p:cNvCxnSpPr>
          <p:nvPr/>
        </p:nvCxnSpPr>
        <p:spPr>
          <a:xfrm>
            <a:off x="4097370" y="3878899"/>
            <a:ext cx="4344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a:cxnSpLocks/>
          </p:cNvCxnSpPr>
          <p:nvPr/>
        </p:nvCxnSpPr>
        <p:spPr>
          <a:xfrm>
            <a:off x="6543382" y="3844129"/>
            <a:ext cx="34000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7" name="Kép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19" name="Kép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1026" name="Picture 2" descr="Képtalálatok a következőre: clinical trial">
            <a:extLst>
              <a:ext uri="{FF2B5EF4-FFF2-40B4-BE49-F238E27FC236}">
                <a16:creationId xmlns:a16="http://schemas.microsoft.com/office/drawing/2014/main" id="{BA4318D9-9066-4B34-80C6-9EE5658A77B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2723" y="3403969"/>
            <a:ext cx="1115737" cy="1115737"/>
          </a:xfrm>
          <a:prstGeom prst="rect">
            <a:avLst/>
          </a:prstGeom>
          <a:noFill/>
          <a:extLst>
            <a:ext uri="{909E8E84-426E-40DD-AFC4-6F175D3DCCD1}">
              <a14:hiddenFill xmlns:a14="http://schemas.microsoft.com/office/drawing/2010/main">
                <a:solidFill>
                  <a:srgbClr val="FFFFFF"/>
                </a:solidFill>
              </a14:hiddenFill>
            </a:ext>
          </a:extLst>
        </p:spPr>
      </p:pic>
      <p:sp>
        <p:nvSpPr>
          <p:cNvPr id="24" name="Tartalom helye 2">
            <a:extLst>
              <a:ext uri="{FF2B5EF4-FFF2-40B4-BE49-F238E27FC236}">
                <a16:creationId xmlns:a16="http://schemas.microsoft.com/office/drawing/2014/main" id="{C9F7D1B6-4BF1-496D-8604-48D7CF1C8130}"/>
              </a:ext>
            </a:extLst>
          </p:cNvPr>
          <p:cNvSpPr txBox="1">
            <a:spLocks/>
          </p:cNvSpPr>
          <p:nvPr/>
        </p:nvSpPr>
        <p:spPr>
          <a:xfrm>
            <a:off x="575126" y="4605600"/>
            <a:ext cx="1285682" cy="591382"/>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u-HU" b="1" dirty="0">
                <a:solidFill>
                  <a:srgbClr val="C00000"/>
                </a:solidFill>
                <a:latin typeface="+mn-lt"/>
              </a:rPr>
              <a:t>Klinikai vizsgálat</a:t>
            </a:r>
          </a:p>
        </p:txBody>
      </p:sp>
      <p:cxnSp>
        <p:nvCxnSpPr>
          <p:cNvPr id="27" name="Egyenes összekötő nyíllal 26">
            <a:extLst>
              <a:ext uri="{FF2B5EF4-FFF2-40B4-BE49-F238E27FC236}">
                <a16:creationId xmlns:a16="http://schemas.microsoft.com/office/drawing/2014/main" id="{B4F2588A-5B29-49C1-9484-311850FF5AF5}"/>
              </a:ext>
            </a:extLst>
          </p:cNvPr>
          <p:cNvCxnSpPr>
            <a:cxnSpLocks/>
          </p:cNvCxnSpPr>
          <p:nvPr/>
        </p:nvCxnSpPr>
        <p:spPr>
          <a:xfrm>
            <a:off x="1719217" y="3898780"/>
            <a:ext cx="4184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73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19DA-981F-CA8A-02CC-51449E7BA2C2}"/>
              </a:ext>
            </a:extLst>
          </p:cNvPr>
          <p:cNvSpPr>
            <a:spLocks noGrp="1"/>
          </p:cNvSpPr>
          <p:nvPr>
            <p:ph type="title"/>
          </p:nvPr>
        </p:nvSpPr>
        <p:spPr>
          <a:xfrm>
            <a:off x="442723" y="2154893"/>
            <a:ext cx="6120000" cy="632838"/>
          </a:xfrm>
        </p:spPr>
        <p:txBody>
          <a:bodyPr/>
          <a:lstStyle/>
          <a:p>
            <a:r>
              <a:rPr lang="en-GB" dirty="0" err="1">
                <a:latin typeface="+mn-lt"/>
              </a:rPr>
              <a:t>Milyen</a:t>
            </a:r>
            <a:r>
              <a:rPr lang="en-GB" dirty="0">
                <a:latin typeface="+mn-lt"/>
              </a:rPr>
              <a:t> </a:t>
            </a:r>
            <a:r>
              <a:rPr lang="en-GB" dirty="0" err="1">
                <a:latin typeface="+mn-lt"/>
              </a:rPr>
              <a:t>információ</a:t>
            </a:r>
            <a:r>
              <a:rPr lang="en-GB" dirty="0">
                <a:latin typeface="+mn-lt"/>
              </a:rPr>
              <a:t> </a:t>
            </a:r>
            <a:r>
              <a:rPr lang="en-GB" dirty="0" err="1">
                <a:latin typeface="+mn-lt"/>
              </a:rPr>
              <a:t>alapján</a:t>
            </a:r>
            <a:r>
              <a:rPr lang="en-GB" dirty="0">
                <a:latin typeface="+mn-lt"/>
              </a:rPr>
              <a:t> </a:t>
            </a:r>
            <a:r>
              <a:rPr lang="en-GB" dirty="0" err="1">
                <a:latin typeface="+mn-lt"/>
              </a:rPr>
              <a:t>döntik</a:t>
            </a:r>
            <a:r>
              <a:rPr lang="en-GB" dirty="0">
                <a:latin typeface="+mn-lt"/>
              </a:rPr>
              <a:t> </a:t>
            </a:r>
            <a:r>
              <a:rPr lang="en-GB" dirty="0" err="1">
                <a:latin typeface="+mn-lt"/>
              </a:rPr>
              <a:t>el</a:t>
            </a:r>
            <a:r>
              <a:rPr lang="en-GB" dirty="0">
                <a:latin typeface="+mn-lt"/>
              </a:rPr>
              <a:t>, </a:t>
            </a:r>
            <a:r>
              <a:rPr lang="en-GB" dirty="0" err="1">
                <a:latin typeface="+mn-lt"/>
              </a:rPr>
              <a:t>hogy</a:t>
            </a:r>
            <a:r>
              <a:rPr lang="en-GB" dirty="0">
                <a:latin typeface="+mn-lt"/>
              </a:rPr>
              <a:t> </a:t>
            </a:r>
            <a:r>
              <a:rPr lang="hu-HU" dirty="0">
                <a:latin typeface="+mn-lt"/>
              </a:rPr>
              <a:t>hogyan</a:t>
            </a:r>
            <a:r>
              <a:rPr lang="en-GB" dirty="0">
                <a:latin typeface="+mn-lt"/>
              </a:rPr>
              <a:t> </a:t>
            </a:r>
            <a:r>
              <a:rPr lang="en-GB" dirty="0" err="1">
                <a:latin typeface="+mn-lt"/>
              </a:rPr>
              <a:t>kezeljék</a:t>
            </a:r>
            <a:r>
              <a:rPr lang="en-GB" dirty="0">
                <a:latin typeface="+mn-lt"/>
              </a:rPr>
              <a:t> a </a:t>
            </a:r>
            <a:r>
              <a:rPr lang="en-GB" dirty="0" err="1">
                <a:latin typeface="+mn-lt"/>
              </a:rPr>
              <a:t>betegségeket</a:t>
            </a:r>
            <a:r>
              <a:rPr lang="en-GB" dirty="0">
                <a:latin typeface="+mn-lt"/>
              </a:rPr>
              <a:t>?</a:t>
            </a:r>
          </a:p>
        </p:txBody>
      </p:sp>
      <p:pic>
        <p:nvPicPr>
          <p:cNvPr id="3" name="Kép 4">
            <a:extLst>
              <a:ext uri="{FF2B5EF4-FFF2-40B4-BE49-F238E27FC236}">
                <a16:creationId xmlns:a16="http://schemas.microsoft.com/office/drawing/2014/main" id="{3DCF4033-35FC-6C6D-DD15-58C72E967A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4" name="Kép 3">
            <a:extLst>
              <a:ext uri="{FF2B5EF4-FFF2-40B4-BE49-F238E27FC236}">
                <a16:creationId xmlns:a16="http://schemas.microsoft.com/office/drawing/2014/main" id="{52637196-2FD4-61BB-27B8-44EE04D2B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sp>
        <p:nvSpPr>
          <p:cNvPr id="5" name="TextBox 4">
            <a:extLst>
              <a:ext uri="{FF2B5EF4-FFF2-40B4-BE49-F238E27FC236}">
                <a16:creationId xmlns:a16="http://schemas.microsoft.com/office/drawing/2014/main" id="{AAC632DF-55CF-3479-532A-4B2A7112CF6E}"/>
              </a:ext>
            </a:extLst>
          </p:cNvPr>
          <p:cNvSpPr txBox="1"/>
          <p:nvPr/>
        </p:nvSpPr>
        <p:spPr>
          <a:xfrm>
            <a:off x="1432284" y="4118573"/>
            <a:ext cx="4363695" cy="2031325"/>
          </a:xfrm>
          <a:prstGeom prst="rect">
            <a:avLst/>
          </a:prstGeom>
          <a:noFill/>
        </p:spPr>
        <p:txBody>
          <a:bodyPr wrap="none" rtlCol="0">
            <a:spAutoFit/>
          </a:bodyPr>
          <a:lstStyle/>
          <a:p>
            <a:pPr marL="342900" indent="-342900">
              <a:buFont typeface="+mj-lt"/>
              <a:buAutoNum type="arabicPeriod"/>
            </a:pPr>
            <a:r>
              <a:rPr lang="hu-HU" dirty="0">
                <a:solidFill>
                  <a:schemeClr val="tx2"/>
                </a:solidFill>
              </a:rPr>
              <a:t>Szisztematikus áttekintő közlemények</a:t>
            </a:r>
          </a:p>
          <a:p>
            <a:pPr marL="342900" indent="-342900">
              <a:buFont typeface="+mj-lt"/>
              <a:buAutoNum type="arabicPeriod"/>
            </a:pPr>
            <a:r>
              <a:rPr lang="hu-HU" dirty="0" err="1">
                <a:solidFill>
                  <a:schemeClr val="tx2"/>
                </a:solidFill>
              </a:rPr>
              <a:t>Randomizált</a:t>
            </a:r>
            <a:r>
              <a:rPr lang="hu-HU" dirty="0">
                <a:solidFill>
                  <a:schemeClr val="tx2"/>
                </a:solidFill>
              </a:rPr>
              <a:t>, kontrollált vizsgálatok</a:t>
            </a:r>
          </a:p>
          <a:p>
            <a:pPr marL="342900" indent="-342900">
              <a:buFont typeface="+mj-lt"/>
              <a:buAutoNum type="arabicPeriod"/>
            </a:pPr>
            <a:r>
              <a:rPr lang="hu-HU" dirty="0" err="1">
                <a:solidFill>
                  <a:schemeClr val="tx2"/>
                </a:solidFill>
              </a:rPr>
              <a:t>Kohorsz</a:t>
            </a:r>
            <a:r>
              <a:rPr lang="hu-HU" dirty="0">
                <a:solidFill>
                  <a:schemeClr val="tx2"/>
                </a:solidFill>
              </a:rPr>
              <a:t> vizsgálatok</a:t>
            </a:r>
          </a:p>
          <a:p>
            <a:pPr marL="342900" indent="-342900">
              <a:buFont typeface="+mj-lt"/>
              <a:buAutoNum type="arabicPeriod"/>
            </a:pPr>
            <a:r>
              <a:rPr lang="hu-HU" dirty="0">
                <a:solidFill>
                  <a:schemeClr val="tx2"/>
                </a:solidFill>
              </a:rPr>
              <a:t>Esetkontroll-vizsgálatok</a:t>
            </a:r>
          </a:p>
          <a:p>
            <a:pPr marL="342900" indent="-342900">
              <a:buFont typeface="+mj-lt"/>
              <a:buAutoNum type="arabicPeriod"/>
            </a:pPr>
            <a:r>
              <a:rPr lang="hu-HU" dirty="0">
                <a:solidFill>
                  <a:schemeClr val="tx2"/>
                </a:solidFill>
              </a:rPr>
              <a:t>Nem kontrollált klinikai vizsgálatok</a:t>
            </a:r>
          </a:p>
          <a:p>
            <a:pPr marL="342900" indent="-342900">
              <a:buFont typeface="+mj-lt"/>
              <a:buAutoNum type="arabicPeriod"/>
            </a:pPr>
            <a:r>
              <a:rPr lang="hu-HU" dirty="0">
                <a:solidFill>
                  <a:schemeClr val="tx2"/>
                </a:solidFill>
              </a:rPr>
              <a:t>Esetleírások</a:t>
            </a:r>
          </a:p>
          <a:p>
            <a:pPr marL="342900" indent="-342900">
              <a:buFont typeface="+mj-lt"/>
              <a:buAutoNum type="arabicPeriod"/>
            </a:pPr>
            <a:r>
              <a:rPr lang="hu-HU" dirty="0">
                <a:solidFill>
                  <a:schemeClr val="tx2"/>
                </a:solidFill>
              </a:rPr>
              <a:t>Szakértői vélemény </a:t>
            </a:r>
            <a:endParaRPr lang="en-GB" dirty="0">
              <a:solidFill>
                <a:schemeClr val="tx2"/>
              </a:solidFill>
            </a:endParaRPr>
          </a:p>
        </p:txBody>
      </p:sp>
      <p:sp>
        <p:nvSpPr>
          <p:cNvPr id="6" name="TextBox 5">
            <a:extLst>
              <a:ext uri="{FF2B5EF4-FFF2-40B4-BE49-F238E27FC236}">
                <a16:creationId xmlns:a16="http://schemas.microsoft.com/office/drawing/2014/main" id="{2B9D965D-EFBF-6CCC-1BDD-1ED04E9173B5}"/>
              </a:ext>
            </a:extLst>
          </p:cNvPr>
          <p:cNvSpPr txBox="1"/>
          <p:nvPr/>
        </p:nvSpPr>
        <p:spPr>
          <a:xfrm>
            <a:off x="1426587" y="3222319"/>
            <a:ext cx="3145413" cy="461665"/>
          </a:xfrm>
          <a:prstGeom prst="rect">
            <a:avLst/>
          </a:prstGeom>
          <a:noFill/>
        </p:spPr>
        <p:txBody>
          <a:bodyPr wrap="none" rtlCol="0">
            <a:spAutoFit/>
          </a:bodyPr>
          <a:lstStyle/>
          <a:p>
            <a:r>
              <a:rPr lang="hu-HU" sz="2400" b="1" dirty="0">
                <a:solidFill>
                  <a:schemeClr val="tx2"/>
                </a:solidFill>
              </a:rPr>
              <a:t>A bizonyítékok szintjei</a:t>
            </a:r>
            <a:endParaRPr lang="en-GB" sz="2400" b="1" dirty="0">
              <a:solidFill>
                <a:schemeClr val="tx2"/>
              </a:solidFill>
            </a:endParaRPr>
          </a:p>
        </p:txBody>
      </p:sp>
    </p:spTree>
    <p:extLst>
      <p:ext uri="{BB962C8B-B14F-4D97-AF65-F5344CB8AC3E}">
        <p14:creationId xmlns:p14="http://schemas.microsoft.com/office/powerpoint/2010/main" val="14719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2723" y="1061563"/>
            <a:ext cx="7315201" cy="632838"/>
          </a:xfrm>
        </p:spPr>
        <p:txBody>
          <a:bodyPr>
            <a:noAutofit/>
          </a:bodyPr>
          <a:lstStyle/>
          <a:p>
            <a:r>
              <a:rPr lang="hu-HU" dirty="0">
                <a:solidFill>
                  <a:srgbClr val="008CD2"/>
                </a:solidFill>
                <a:latin typeface="+mn-lt"/>
              </a:rPr>
              <a:t>Mi az a szisztematikus áttekintés?</a:t>
            </a:r>
          </a:p>
        </p:txBody>
      </p:sp>
      <p:sp>
        <p:nvSpPr>
          <p:cNvPr id="3" name="Tartalom helye 2"/>
          <p:cNvSpPr>
            <a:spLocks noGrp="1"/>
          </p:cNvSpPr>
          <p:nvPr>
            <p:ph idx="1"/>
          </p:nvPr>
        </p:nvSpPr>
        <p:spPr>
          <a:xfrm>
            <a:off x="442723" y="2532509"/>
            <a:ext cx="7787148" cy="2644877"/>
          </a:xfrm>
        </p:spPr>
        <p:txBody>
          <a:bodyPr/>
          <a:lstStyle/>
          <a:p>
            <a:r>
              <a:rPr lang="hu-HU" dirty="0"/>
              <a:t>Egy klinikai kérdés </a:t>
            </a:r>
            <a:r>
              <a:rPr lang="hu-HU" b="1" dirty="0"/>
              <a:t>objektív</a:t>
            </a:r>
            <a:r>
              <a:rPr lang="hu-HU" dirty="0"/>
              <a:t> és </a:t>
            </a:r>
            <a:r>
              <a:rPr lang="hu-HU" b="1" dirty="0"/>
              <a:t>jól-informált</a:t>
            </a:r>
            <a:r>
              <a:rPr lang="hu-HU" dirty="0"/>
              <a:t> módon történő megválaszolására tett kísérlet</a:t>
            </a:r>
          </a:p>
          <a:p>
            <a:pPr>
              <a:buFont typeface="Arial" pitchFamily="34" charset="0"/>
              <a:buChar char="•"/>
            </a:pPr>
            <a:endParaRPr lang="hu-HU" dirty="0"/>
          </a:p>
          <a:p>
            <a:r>
              <a:rPr lang="hu-HU" dirty="0"/>
              <a:t>Klinikai kérdés = Milyen hatékony egy terápia vagy preventív stratégia egy állapot kezelésében/megelőzésében?</a:t>
            </a:r>
          </a:p>
          <a:p>
            <a:r>
              <a:rPr lang="hu-HU" dirty="0"/>
              <a:t>	               </a:t>
            </a:r>
            <a:r>
              <a:rPr lang="hu-HU" dirty="0">
                <a:solidFill>
                  <a:srgbClr val="C00000"/>
                </a:solidFill>
              </a:rPr>
              <a:t>egy szisztematikus áttekintés megkísérli összegezni az összes vizsgálati eredményt ami a kérdés megválaszolásához rendelkezésre áll</a:t>
            </a:r>
          </a:p>
          <a:p>
            <a:pPr>
              <a:buFont typeface="Arial" pitchFamily="34" charset="0"/>
              <a:buChar char="•"/>
            </a:pPr>
            <a:endParaRPr lang="hu-HU" dirty="0"/>
          </a:p>
        </p:txBody>
      </p:sp>
      <p:cxnSp>
        <p:nvCxnSpPr>
          <p:cNvPr id="7" name="Egyenes összekötő nyíllal 6"/>
          <p:cNvCxnSpPr/>
          <p:nvPr/>
        </p:nvCxnSpPr>
        <p:spPr>
          <a:xfrm>
            <a:off x="996712" y="4666042"/>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Tree>
    <p:extLst>
      <p:ext uri="{BB962C8B-B14F-4D97-AF65-F5344CB8AC3E}">
        <p14:creationId xmlns:p14="http://schemas.microsoft.com/office/powerpoint/2010/main" val="40664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pic>
        <p:nvPicPr>
          <p:cNvPr id="2" name="Kép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702" y="1932047"/>
            <a:ext cx="8101509" cy="3658338"/>
          </a:xfrm>
          <a:prstGeom prst="rect">
            <a:avLst/>
          </a:prstGeom>
        </p:spPr>
      </p:pic>
      <p:sp>
        <p:nvSpPr>
          <p:cNvPr id="3" name="Téglalap 2"/>
          <p:cNvSpPr/>
          <p:nvPr/>
        </p:nvSpPr>
        <p:spPr>
          <a:xfrm>
            <a:off x="155560" y="5650051"/>
            <a:ext cx="4183897" cy="1015663"/>
          </a:xfrm>
          <a:prstGeom prst="rect">
            <a:avLst/>
          </a:prstGeom>
        </p:spPr>
        <p:txBody>
          <a:bodyPr wrap="square">
            <a:spAutoFit/>
          </a:bodyPr>
          <a:lstStyle/>
          <a:p>
            <a:pPr>
              <a:spcBef>
                <a:spcPct val="0"/>
              </a:spcBef>
            </a:pPr>
            <a:r>
              <a:rPr lang="hu-HU" sz="2000" b="1" spc="-40" dirty="0" err="1">
                <a:solidFill>
                  <a:srgbClr val="008CD2"/>
                </a:solidFill>
                <a:latin typeface="+mj-lt"/>
                <a:ea typeface="+mj-ea"/>
                <a:cs typeface="+mj-cs"/>
              </a:rPr>
              <a:t>Kortikoszteroid</a:t>
            </a:r>
            <a:r>
              <a:rPr lang="hu-HU" sz="2000" b="1" spc="-40" dirty="0">
                <a:solidFill>
                  <a:srgbClr val="008CD2"/>
                </a:solidFill>
                <a:latin typeface="+mj-lt"/>
                <a:ea typeface="+mj-ea"/>
                <a:cs typeface="+mj-cs"/>
              </a:rPr>
              <a:t>-kezelés anyáknak fenyegető koraszülés esetén magzati tüdőérlelés céljából</a:t>
            </a:r>
          </a:p>
        </p:txBody>
      </p:sp>
      <p:sp>
        <p:nvSpPr>
          <p:cNvPr id="7" name="Cím 1">
            <a:extLst>
              <a:ext uri="{FF2B5EF4-FFF2-40B4-BE49-F238E27FC236}">
                <a16:creationId xmlns:a16="http://schemas.microsoft.com/office/drawing/2014/main" id="{9159CE68-3543-6C75-1E45-67B74D600BC9}"/>
              </a:ext>
            </a:extLst>
          </p:cNvPr>
          <p:cNvSpPr txBox="1">
            <a:spLocks/>
          </p:cNvSpPr>
          <p:nvPr/>
        </p:nvSpPr>
        <p:spPr>
          <a:xfrm>
            <a:off x="321360" y="1050532"/>
            <a:ext cx="7315201" cy="632838"/>
          </a:xfrm>
          <a:prstGeom prst="rect">
            <a:avLst/>
          </a:prstGeom>
        </p:spPr>
        <p:txBody>
          <a:bodyPr>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hu-HU" dirty="0" err="1">
                <a:solidFill>
                  <a:srgbClr val="008CD2"/>
                </a:solidFill>
                <a:latin typeface="+mn-lt"/>
              </a:rPr>
              <a:t>Meta</a:t>
            </a:r>
            <a:r>
              <a:rPr lang="hu-HU" dirty="0">
                <a:solidFill>
                  <a:srgbClr val="008CD2"/>
                </a:solidFill>
                <a:latin typeface="+mn-lt"/>
              </a:rPr>
              <a:t>-analízisek</a:t>
            </a:r>
          </a:p>
        </p:txBody>
      </p:sp>
    </p:spTree>
    <p:extLst>
      <p:ext uri="{BB962C8B-B14F-4D97-AF65-F5344CB8AC3E}">
        <p14:creationId xmlns:p14="http://schemas.microsoft.com/office/powerpoint/2010/main" val="53668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748" y="1435509"/>
            <a:ext cx="6111728" cy="632238"/>
          </a:xfrm>
        </p:spPr>
        <p:txBody>
          <a:bodyPr/>
          <a:lstStyle/>
          <a:p>
            <a:r>
              <a:rPr lang="hu-HU" dirty="0" err="1">
                <a:solidFill>
                  <a:srgbClr val="008CD2"/>
                </a:solidFill>
              </a:rPr>
              <a:t>Cochrane</a:t>
            </a:r>
            <a:endParaRPr lang="en-GB" dirty="0">
              <a:solidFill>
                <a:srgbClr val="008CD2"/>
              </a:solidFill>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3" name="Tartalom helye 2"/>
          <p:cNvSpPr>
            <a:spLocks noGrp="1"/>
          </p:cNvSpPr>
          <p:nvPr>
            <p:ph idx="1"/>
          </p:nvPr>
        </p:nvSpPr>
        <p:spPr>
          <a:xfrm>
            <a:off x="776748" y="2880443"/>
            <a:ext cx="6971071" cy="3505595"/>
          </a:xfrm>
        </p:spPr>
        <p:txBody>
          <a:bodyPr/>
          <a:lstStyle/>
          <a:p>
            <a:r>
              <a:rPr lang="hu-HU" b="1" dirty="0"/>
              <a:t>„Hiteles bizonyíték, tájékozott döntés, jobb egészség”</a:t>
            </a:r>
          </a:p>
          <a:p>
            <a:endParaRPr lang="hu-HU" b="1" dirty="0"/>
          </a:p>
          <a:p>
            <a:r>
              <a:rPr lang="hu-HU" sz="1900" b="1" dirty="0">
                <a:solidFill>
                  <a:schemeClr val="bg2"/>
                </a:solidFill>
              </a:rPr>
              <a:t>Vízió:</a:t>
            </a:r>
            <a:r>
              <a:rPr lang="hu-HU" dirty="0">
                <a:solidFill>
                  <a:schemeClr val="bg2"/>
                </a:solidFill>
              </a:rPr>
              <a:t> </a:t>
            </a:r>
            <a:r>
              <a:rPr lang="hu-HU" sz="1900" b="1" dirty="0">
                <a:solidFill>
                  <a:schemeClr val="bg2"/>
                </a:solidFill>
              </a:rPr>
              <a:t>egy egészségesebb világ</a:t>
            </a:r>
            <a:r>
              <a:rPr lang="hu-HU" dirty="0"/>
              <a:t>, melyben az egészséggel és egészségüggyel kapcsolatos döntéseket jó minőségű, releváns és aktuális bizonyítékok támogatják</a:t>
            </a:r>
          </a:p>
          <a:p>
            <a:r>
              <a:rPr lang="hu-HU" sz="1900" b="1" dirty="0">
                <a:solidFill>
                  <a:schemeClr val="bg2"/>
                </a:solidFill>
              </a:rPr>
              <a:t>Misszió: a bizonyítékokon alapuló egészségügyi döntéshozatal támogatása</a:t>
            </a:r>
            <a:r>
              <a:rPr lang="hu-HU" dirty="0">
                <a:solidFill>
                  <a:schemeClr val="bg2"/>
                </a:solidFill>
              </a:rPr>
              <a:t> </a:t>
            </a:r>
            <a:r>
              <a:rPr lang="hu-HU" dirty="0"/>
              <a:t>a kutatások eredményeinek szisztematikus összegzésével, és minél szélesebb körben való elfogulatlan ismertetésével</a:t>
            </a:r>
          </a:p>
        </p:txBody>
      </p:sp>
      <p:sp>
        <p:nvSpPr>
          <p:cNvPr id="7" name="Szövegdoboz 6"/>
          <p:cNvSpPr txBox="1"/>
          <p:nvPr/>
        </p:nvSpPr>
        <p:spPr>
          <a:xfrm>
            <a:off x="5032060" y="1504598"/>
            <a:ext cx="2620737" cy="646331"/>
          </a:xfrm>
          <a:prstGeom prst="rect">
            <a:avLst/>
          </a:prstGeom>
          <a:noFill/>
        </p:spPr>
        <p:txBody>
          <a:bodyPr wrap="square" rtlCol="0">
            <a:spAutoFit/>
          </a:bodyPr>
          <a:lstStyle/>
          <a:p>
            <a:pPr algn="ctr"/>
            <a:r>
              <a:rPr lang="en-GB" dirty="0"/>
              <a:t>Non</a:t>
            </a:r>
            <a:r>
              <a:rPr lang="hu-HU" dirty="0"/>
              <a:t>-</a:t>
            </a:r>
            <a:r>
              <a:rPr lang="en-GB" dirty="0"/>
              <a:t>profit </a:t>
            </a:r>
            <a:r>
              <a:rPr lang="hu-HU" dirty="0"/>
              <a:t>szervezet</a:t>
            </a:r>
          </a:p>
          <a:p>
            <a:pPr algn="ctr"/>
            <a:r>
              <a:rPr lang="hu-HU" dirty="0"/>
              <a:t>1992 óta</a:t>
            </a:r>
            <a:endParaRPr lang="en-GB" dirty="0"/>
          </a:p>
        </p:txBody>
      </p:sp>
      <p:pic>
        <p:nvPicPr>
          <p:cNvPr id="9" name="Picture 8" descr="A blue circle with purple lines&#10;&#10;Description automatically generated">
            <a:extLst>
              <a:ext uri="{FF2B5EF4-FFF2-40B4-BE49-F238E27FC236}">
                <a16:creationId xmlns:a16="http://schemas.microsoft.com/office/drawing/2014/main" id="{923F8961-8432-D26E-F4D1-F17E8CB65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123" y="888819"/>
            <a:ext cx="1725618" cy="1725618"/>
          </a:xfrm>
          <a:prstGeom prst="rect">
            <a:avLst/>
          </a:prstGeom>
        </p:spPr>
      </p:pic>
    </p:spTree>
    <p:extLst>
      <p:ext uri="{BB962C8B-B14F-4D97-AF65-F5344CB8AC3E}">
        <p14:creationId xmlns:p14="http://schemas.microsoft.com/office/powerpoint/2010/main" val="237859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ép 10">
            <a:extLst>
              <a:ext uri="{FF2B5EF4-FFF2-40B4-BE49-F238E27FC236}">
                <a16:creationId xmlns:a16="http://schemas.microsoft.com/office/drawing/2014/main" id="{E84A47CE-39D9-D0BC-534B-E800F8AF3F0F}"/>
              </a:ext>
            </a:extLst>
          </p:cNvPr>
          <p:cNvPicPr>
            <a:picLocks noChangeAspect="1"/>
          </p:cNvPicPr>
          <p:nvPr/>
        </p:nvPicPr>
        <p:blipFill>
          <a:blip r:embed="rId3"/>
          <a:stretch>
            <a:fillRect/>
          </a:stretch>
        </p:blipFill>
        <p:spPr>
          <a:xfrm>
            <a:off x="0" y="1898557"/>
            <a:ext cx="9144000" cy="3844789"/>
          </a:xfrm>
          <a:prstGeom prst="rect">
            <a:avLst/>
          </a:prstGeom>
        </p:spPr>
      </p:pic>
      <p:sp>
        <p:nvSpPr>
          <p:cNvPr id="2" name="Title 1"/>
          <p:cNvSpPr>
            <a:spLocks noGrp="1"/>
          </p:cNvSpPr>
          <p:nvPr>
            <p:ph type="title"/>
          </p:nvPr>
        </p:nvSpPr>
        <p:spPr>
          <a:xfrm>
            <a:off x="439738" y="1024758"/>
            <a:ext cx="6120000" cy="632838"/>
          </a:xfrm>
        </p:spPr>
        <p:txBody>
          <a:bodyPr/>
          <a:lstStyle/>
          <a:p>
            <a:r>
              <a:rPr lang="hu-HU" dirty="0"/>
              <a:t>A </a:t>
            </a:r>
            <a:r>
              <a:rPr lang="en-US" dirty="0"/>
              <a:t>Cochrane</a:t>
            </a:r>
            <a:r>
              <a:rPr lang="hu-HU" dirty="0"/>
              <a:t> Könyvtár</a:t>
            </a:r>
            <a:endParaRPr lang="en-US" dirty="0"/>
          </a:p>
        </p:txBody>
      </p:sp>
      <p:sp>
        <p:nvSpPr>
          <p:cNvPr id="5" name="Text Placeholder 4"/>
          <p:cNvSpPr>
            <a:spLocks noGrp="1"/>
          </p:cNvSpPr>
          <p:nvPr>
            <p:ph type="body" sz="quarter" idx="11"/>
          </p:nvPr>
        </p:nvSpPr>
        <p:spPr>
          <a:xfrm>
            <a:off x="189108" y="5984307"/>
            <a:ext cx="6176962" cy="374650"/>
          </a:xfrm>
        </p:spPr>
        <p:txBody>
          <a:bodyPr/>
          <a:lstStyle/>
          <a:p>
            <a:r>
              <a:rPr lang="en-US" sz="2000" dirty="0" err="1"/>
              <a:t>cochranelibrary.com</a:t>
            </a:r>
            <a:endParaRPr lang="en-US" sz="2000" dirty="0"/>
          </a:p>
        </p:txBody>
      </p:sp>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10" name="Szövegdoboz 9"/>
          <p:cNvSpPr txBox="1"/>
          <p:nvPr/>
        </p:nvSpPr>
        <p:spPr>
          <a:xfrm>
            <a:off x="2672079" y="5324017"/>
            <a:ext cx="6282813" cy="1431161"/>
          </a:xfrm>
          <a:prstGeom prst="rect">
            <a:avLst/>
          </a:prstGeom>
          <a:solidFill>
            <a:schemeClr val="bg1"/>
          </a:solidFill>
          <a:ln w="38100">
            <a:solidFill>
              <a:schemeClr val="accent1">
                <a:lumMod val="50000"/>
              </a:schemeClr>
            </a:solidFill>
          </a:ln>
        </p:spPr>
        <p:txBody>
          <a:bodyPr wrap="square" rtlCol="0">
            <a:spAutoFit/>
          </a:bodyPr>
          <a:lstStyle/>
          <a:p>
            <a:r>
              <a:rPr lang="de-DE" b="1" dirty="0">
                <a:solidFill>
                  <a:srgbClr val="003399"/>
                </a:solidFill>
                <a:effectLst>
                  <a:outerShdw blurRad="38100" dist="38100" dir="2700000" algn="tl">
                    <a:srgbClr val="000000">
                      <a:alpha val="43137"/>
                    </a:srgbClr>
                  </a:outerShdw>
                </a:effectLst>
              </a:rPr>
              <a:t>Cochrane </a:t>
            </a:r>
            <a:r>
              <a:rPr lang="hu-HU" b="1" dirty="0">
                <a:solidFill>
                  <a:srgbClr val="003399"/>
                </a:solidFill>
                <a:effectLst>
                  <a:outerShdw blurRad="38100" dist="38100" dir="2700000" algn="tl">
                    <a:srgbClr val="000000">
                      <a:alpha val="43137"/>
                    </a:srgbClr>
                  </a:outerShdw>
                </a:effectLst>
              </a:rPr>
              <a:t>Könyvtár</a:t>
            </a:r>
          </a:p>
          <a:p>
            <a:pPr>
              <a:spcBef>
                <a:spcPts val="1200"/>
              </a:spcBef>
              <a:spcAft>
                <a:spcPts val="600"/>
              </a:spcAft>
              <a:defRPr/>
            </a:pPr>
            <a:r>
              <a:rPr lang="de-DE" dirty="0">
                <a:solidFill>
                  <a:schemeClr val="accent2"/>
                </a:solidFill>
              </a:rPr>
              <a:t>7 </a:t>
            </a:r>
            <a:r>
              <a:rPr lang="hu-HU" dirty="0">
                <a:solidFill>
                  <a:schemeClr val="accent2"/>
                </a:solidFill>
              </a:rPr>
              <a:t>adatbázist tartalmaz (köztük: </a:t>
            </a:r>
            <a:r>
              <a:rPr lang="en-US" dirty="0">
                <a:solidFill>
                  <a:schemeClr val="accent2"/>
                </a:solidFill>
              </a:rPr>
              <a:t>Cochrane Database of Systematic Reviews (CDSR)</a:t>
            </a:r>
            <a:r>
              <a:rPr lang="hu-HU" dirty="0">
                <a:solidFill>
                  <a:schemeClr val="accent2"/>
                </a:solidFill>
              </a:rPr>
              <a:t> és CENTRAL)</a:t>
            </a:r>
            <a:endParaRPr lang="en-US" dirty="0">
              <a:solidFill>
                <a:schemeClr val="accent2"/>
              </a:solidFill>
            </a:endParaRPr>
          </a:p>
          <a:p>
            <a:endParaRPr lang="hu-HU" dirty="0"/>
          </a:p>
        </p:txBody>
      </p:sp>
    </p:spTree>
    <p:extLst>
      <p:ext uri="{BB962C8B-B14F-4D97-AF65-F5344CB8AC3E}">
        <p14:creationId xmlns:p14="http://schemas.microsoft.com/office/powerpoint/2010/main" val="409797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72" y="1429859"/>
            <a:ext cx="6111728" cy="632238"/>
          </a:xfrm>
        </p:spPr>
        <p:txBody>
          <a:bodyPr/>
          <a:lstStyle/>
          <a:p>
            <a:r>
              <a:rPr lang="hu-HU" dirty="0" err="1">
                <a:solidFill>
                  <a:srgbClr val="008CD2"/>
                </a:solidFill>
                <a:latin typeface="+mn-lt"/>
              </a:rPr>
              <a:t>Cochrane</a:t>
            </a:r>
            <a:r>
              <a:rPr lang="hu-HU" dirty="0">
                <a:solidFill>
                  <a:srgbClr val="008CD2"/>
                </a:solidFill>
                <a:latin typeface="+mn-lt"/>
              </a:rPr>
              <a:t> áttekintés, az „arany standard”</a:t>
            </a:r>
            <a:endParaRPr lang="en-GB" dirty="0">
              <a:solidFill>
                <a:srgbClr val="008CD2"/>
              </a:solidFill>
              <a:latin typeface="+mn-lt"/>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23" y="427226"/>
            <a:ext cx="1418085" cy="391175"/>
          </a:xfrm>
          <a:prstGeom prst="rect">
            <a:avLst/>
          </a:prstGeom>
          <a:solidFill>
            <a:schemeClr val="bg1"/>
          </a:solidFill>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5319" y="427227"/>
            <a:ext cx="1493521" cy="396824"/>
          </a:xfrm>
          <a:prstGeom prst="rect">
            <a:avLst/>
          </a:prstGeom>
        </p:spPr>
      </p:pic>
      <p:sp>
        <p:nvSpPr>
          <p:cNvPr id="3" name="Tartalom helye 2"/>
          <p:cNvSpPr>
            <a:spLocks noGrp="1"/>
          </p:cNvSpPr>
          <p:nvPr>
            <p:ph idx="1"/>
          </p:nvPr>
        </p:nvSpPr>
        <p:spPr>
          <a:xfrm>
            <a:off x="776748" y="2679205"/>
            <a:ext cx="5782990" cy="3505595"/>
          </a:xfrm>
        </p:spPr>
        <p:txBody>
          <a:bodyPr/>
          <a:lstStyle/>
          <a:p>
            <a:r>
              <a:rPr lang="hu-HU" b="1" dirty="0"/>
              <a:t>Oka:</a:t>
            </a:r>
          </a:p>
          <a:p>
            <a:pPr marL="342900" indent="-342900">
              <a:buFont typeface="Wingdings" panose="05000000000000000000" pitchFamily="2" charset="2"/>
              <a:buChar char="Ø"/>
            </a:pPr>
            <a:r>
              <a:rPr lang="hu-HU" b="1" dirty="0"/>
              <a:t>erőteljes módszertan</a:t>
            </a:r>
          </a:p>
          <a:p>
            <a:pPr marL="342900" indent="-342900">
              <a:buFont typeface="Wingdings" panose="05000000000000000000" pitchFamily="2" charset="2"/>
              <a:buChar char="Ø"/>
            </a:pPr>
            <a:r>
              <a:rPr lang="hu-HU" b="1" dirty="0"/>
              <a:t>széleskörűen összegzett vizsgálatok</a:t>
            </a:r>
          </a:p>
          <a:p>
            <a:pPr marL="342900" indent="-342900">
              <a:buFont typeface="Wingdings" panose="05000000000000000000" pitchFamily="2" charset="2"/>
              <a:buChar char="Ø"/>
            </a:pPr>
            <a:r>
              <a:rPr lang="hu-HU" b="1" dirty="0"/>
              <a:t>100%-</a:t>
            </a:r>
            <a:r>
              <a:rPr lang="hu-HU" b="1" dirty="0" err="1"/>
              <a:t>ban</a:t>
            </a:r>
            <a:r>
              <a:rPr lang="hu-HU" b="1" dirty="0"/>
              <a:t> független</a:t>
            </a:r>
          </a:p>
          <a:p>
            <a:pPr marL="342900" indent="-342900">
              <a:buFont typeface="Wingdings" panose="05000000000000000000" pitchFamily="2" charset="2"/>
              <a:buChar char="Ø"/>
            </a:pPr>
            <a:r>
              <a:rPr lang="hu-HU" b="1" dirty="0"/>
              <a:t>elkötelezett és lelkes kutatók</a:t>
            </a:r>
          </a:p>
          <a:p>
            <a:pPr marL="342900" indent="-342900">
              <a:buFont typeface="Wingdings" panose="05000000000000000000" pitchFamily="2" charset="2"/>
              <a:buChar char="Ø"/>
            </a:pPr>
            <a:r>
              <a:rPr lang="hu-HU" b="1" dirty="0"/>
              <a:t>nemzetközi kutatócsoportok</a:t>
            </a:r>
          </a:p>
          <a:p>
            <a:pPr marL="342900" indent="-342900">
              <a:buFont typeface="Wingdings" panose="05000000000000000000" pitchFamily="2" charset="2"/>
              <a:buChar char="Ø"/>
            </a:pPr>
            <a:r>
              <a:rPr lang="hu-HU" b="1" dirty="0"/>
              <a:t>„a név kötelez”</a:t>
            </a:r>
            <a:endParaRPr lang="hu-HU" dirty="0"/>
          </a:p>
        </p:txBody>
      </p:sp>
    </p:spTree>
    <p:extLst>
      <p:ext uri="{BB962C8B-B14F-4D97-AF65-F5344CB8AC3E}">
        <p14:creationId xmlns:p14="http://schemas.microsoft.com/office/powerpoint/2010/main" val="57777190"/>
      </p:ext>
    </p:extLst>
  </p:cSld>
  <p:clrMapOvr>
    <a:masterClrMapping/>
  </p:clrMapOvr>
</p:sld>
</file>

<file path=ppt/theme/theme1.xml><?xml version="1.0" encoding="utf-8"?>
<a:theme xmlns:a="http://schemas.openxmlformats.org/drawingml/2006/main" name="Community_2logo_PPT_template_cyan">
  <a:themeElements>
    <a:clrScheme name="Cochrane blue colour palette">
      <a:dk1>
        <a:srgbClr val="000000"/>
      </a:dk1>
      <a:lt1>
        <a:srgbClr val="FFFFFF"/>
      </a:lt1>
      <a:dk2>
        <a:srgbClr val="002D64"/>
      </a:dk2>
      <a:lt2>
        <a:srgbClr val="008CD2"/>
      </a:lt2>
      <a:accent1>
        <a:srgbClr val="002D64"/>
      </a:accent1>
      <a:accent2>
        <a:srgbClr val="008CD2"/>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Community_2logo_PPT_template_cyan</Template>
  <TotalTime>11902</TotalTime>
  <Words>1687</Words>
  <Application>Microsoft Office PowerPoint</Application>
  <PresentationFormat>On-screen Show (4:3)</PresentationFormat>
  <Paragraphs>209</Paragraphs>
  <Slides>28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Source Sans Pro</vt:lpstr>
      <vt:lpstr>Source Sans Pro Semibold</vt:lpstr>
      <vt:lpstr>Wingdings</vt:lpstr>
      <vt:lpstr>Community_2logo_PPT_template_cyan</vt:lpstr>
      <vt:lpstr>Egészségügyi kutatások közérthetően</vt:lpstr>
      <vt:lpstr>Hogyan támogatják a klinikai kutatások az orvosi munkát?</vt:lpstr>
      <vt:lpstr>Tudástranszfer folyamat az egészségügyben</vt:lpstr>
      <vt:lpstr>Milyen információ alapján döntik el, hogy hogyan kezeljék a betegségeket?</vt:lpstr>
      <vt:lpstr>Mi az a szisztematikus áttekintés?</vt:lpstr>
      <vt:lpstr>PowerPoint Presentation</vt:lpstr>
      <vt:lpstr>Cochrane</vt:lpstr>
      <vt:lpstr>A Cochrane Könyvtár</vt:lpstr>
      <vt:lpstr>Cochrane áttekintés, az „arany standard”</vt:lpstr>
      <vt:lpstr>PowerPoint Presentation</vt:lpstr>
      <vt:lpstr>PowerPoint Presentation</vt:lpstr>
      <vt:lpstr>PowerPoint Presentation</vt:lpstr>
      <vt:lpstr>PowerPoint Presentation</vt:lpstr>
      <vt:lpstr>Magyar nyelvű tartalom a  Cochrane Könyvtárban</vt:lpstr>
      <vt:lpstr>PowerPoint Presentation</vt:lpstr>
      <vt:lpstr>https://www.linkedin.com/company/cochrane-magyarország-tanszék/</vt:lpstr>
      <vt:lpstr>A tudományos kutatások kritikus értelmezése</vt:lpstr>
      <vt:lpstr>A tudományos kutatások kritikus értelmezése</vt:lpstr>
      <vt:lpstr>A tudományos kutatások kritikus értelmezése</vt:lpstr>
      <vt:lpstr>Fordítás során előforduló problémák</vt:lpstr>
      <vt:lpstr>Fordítás során előforduló problémák</vt:lpstr>
      <vt:lpstr>Fordítás során előforduló problémák</vt:lpstr>
      <vt:lpstr>Fordítási példák</vt:lpstr>
      <vt:lpstr>Fordítási példák</vt:lpstr>
      <vt:lpstr>Fordítási példák</vt:lpstr>
      <vt:lpstr>Fordítási példák</vt:lpstr>
      <vt:lpstr>Kapcsolat,  további információ:</vt:lpstr>
      <vt:lpstr>Köszönöm a megtisztelő figyelmet!</vt:lpstr>
    </vt:vector>
  </TitlesOfParts>
  <Company>PTE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creator>Szabó Lilla</dc:creator>
  <cp:lastModifiedBy>Translator</cp:lastModifiedBy>
  <cp:revision>458</cp:revision>
  <cp:lastPrinted>2020-03-04T14:11:42Z</cp:lastPrinted>
  <dcterms:created xsi:type="dcterms:W3CDTF">2015-09-02T10:50:11Z</dcterms:created>
  <dcterms:modified xsi:type="dcterms:W3CDTF">2024-09-27T13:23:23Z</dcterms:modified>
</cp:coreProperties>
</file>