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95" r:id="rId3"/>
    <p:sldId id="279" r:id="rId4"/>
    <p:sldId id="284" r:id="rId5"/>
    <p:sldId id="283" r:id="rId6"/>
    <p:sldId id="258" r:id="rId7"/>
    <p:sldId id="285" r:id="rId8"/>
    <p:sldId id="260" r:id="rId9"/>
    <p:sldId id="296" r:id="rId10"/>
    <p:sldId id="326" r:id="rId11"/>
    <p:sldId id="273" r:id="rId12"/>
    <p:sldId id="343" r:id="rId13"/>
    <p:sldId id="327" r:id="rId14"/>
    <p:sldId id="281" r:id="rId15"/>
    <p:sldId id="297" r:id="rId16"/>
    <p:sldId id="282" r:id="rId17"/>
    <p:sldId id="298" r:id="rId18"/>
    <p:sldId id="301" r:id="rId19"/>
    <p:sldId id="328" r:id="rId20"/>
    <p:sldId id="312" r:id="rId21"/>
    <p:sldId id="313" r:id="rId22"/>
    <p:sldId id="311" r:id="rId23"/>
    <p:sldId id="302" r:id="rId24"/>
    <p:sldId id="303" r:id="rId25"/>
    <p:sldId id="305" r:id="rId26"/>
    <p:sldId id="310" r:id="rId27"/>
    <p:sldId id="315" r:id="rId28"/>
    <p:sldId id="309" r:id="rId29"/>
    <p:sldId id="316" r:id="rId30"/>
    <p:sldId id="317" r:id="rId31"/>
    <p:sldId id="314" r:id="rId32"/>
    <p:sldId id="304" r:id="rId33"/>
    <p:sldId id="308" r:id="rId34"/>
    <p:sldId id="307" r:id="rId35"/>
    <p:sldId id="306" r:id="rId36"/>
    <p:sldId id="319" r:id="rId37"/>
    <p:sldId id="330" r:id="rId38"/>
    <p:sldId id="344" r:id="rId39"/>
    <p:sldId id="329" r:id="rId40"/>
    <p:sldId id="331" r:id="rId41"/>
    <p:sldId id="321" r:id="rId42"/>
    <p:sldId id="320" r:id="rId43"/>
    <p:sldId id="318" r:id="rId44"/>
    <p:sldId id="299" r:id="rId45"/>
    <p:sldId id="322" r:id="rId46"/>
    <p:sldId id="323" r:id="rId47"/>
    <p:sldId id="325" r:id="rId48"/>
    <p:sldId id="324" r:id="rId49"/>
    <p:sldId id="332" r:id="rId50"/>
    <p:sldId id="333" r:id="rId51"/>
    <p:sldId id="340" r:id="rId52"/>
    <p:sldId id="334" r:id="rId53"/>
    <p:sldId id="341" r:id="rId54"/>
    <p:sldId id="342" r:id="rId55"/>
    <p:sldId id="335" r:id="rId56"/>
    <p:sldId id="259" r:id="rId57"/>
    <p:sldId id="336" r:id="rId58"/>
    <p:sldId id="337" r:id="rId59"/>
    <p:sldId id="338" r:id="rId60"/>
    <p:sldId id="339" r:id="rId61"/>
    <p:sldId id="291" r:id="rId62"/>
    <p:sldId id="262" r:id="rId63"/>
    <p:sldId id="294" r:id="rId64"/>
    <p:sldId id="288" r:id="rId6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EFD07-ABE7-5617-947F-6F3CD68B7841}" v="4" dt="2025-02-16T22:00:06.763"/>
    <p1510:client id="{5E415E33-C673-228E-83E1-4CDD9BBD725A}" v="1220" dt="2025-02-17T09:46:52.293"/>
    <p1510:client id="{B0D11F37-8537-709C-1290-CD3100A712EA}" v="2044" dt="2025-02-16T21:57:54.188"/>
    <p1510:client id="{D8898DD1-4248-FB4D-1B61-2A4EFA00EEC5}" v="41" dt="2025-02-17T10:31:57.999"/>
    <p1510:client id="{DB237C19-FA9B-5288-8F7A-921FDCE7D358}" v="223" dt="2025-02-17T11:16:24.248"/>
    <p1510:client id="{EBE55D38-75CE-C531-EF57-E1A041C52F9B}" v="4529" dt="2025-02-17T08:37:31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B70D7-3B60-48F7-AFA6-4AC5FC93EC4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</dgm:pt>
    <dgm:pt modelId="{82EEC132-5060-4853-B61E-DC62538611EF}">
      <dgm:prSet phldrT="[Texto]"/>
      <dgm:spPr/>
      <dgm:t>
        <a:bodyPr/>
        <a:lstStyle/>
        <a:p>
          <a:r>
            <a:rPr lang="es-ES" b="1" dirty="0"/>
            <a:t>Centro Cochrane Iberoamérica</a:t>
          </a:r>
          <a:r>
            <a:rPr lang="es-ES" dirty="0"/>
            <a:t> (coordinador)</a:t>
          </a:r>
        </a:p>
      </dgm:t>
    </dgm:pt>
    <dgm:pt modelId="{D5D71FC3-6CCE-4B54-A9C0-D24D6D3E0E9F}" type="parTrans" cxnId="{E7789E29-83BF-4E9B-8FA1-9505C62F044C}">
      <dgm:prSet/>
      <dgm:spPr/>
      <dgm:t>
        <a:bodyPr/>
        <a:lstStyle/>
        <a:p>
          <a:endParaRPr lang="es-ES"/>
        </a:p>
      </dgm:t>
    </dgm:pt>
    <dgm:pt modelId="{FBD21F9C-276B-418E-B770-EF655507C777}" type="sibTrans" cxnId="{E7789E29-83BF-4E9B-8FA1-9505C62F044C}">
      <dgm:prSet/>
      <dgm:spPr/>
      <dgm:t>
        <a:bodyPr/>
        <a:lstStyle/>
        <a:p>
          <a:endParaRPr lang="es-ES"/>
        </a:p>
      </dgm:t>
    </dgm:pt>
    <dgm:pt modelId="{B75ABC91-5A19-48BD-977D-1AE5F663A591}">
      <dgm:prSet phldrT="[Texto]"/>
      <dgm:spPr/>
      <dgm:t>
        <a:bodyPr/>
        <a:lstStyle/>
        <a:p>
          <a:r>
            <a:rPr lang="es-ES" dirty="0"/>
            <a:t>Centros Nacionales</a:t>
          </a:r>
        </a:p>
      </dgm:t>
    </dgm:pt>
    <dgm:pt modelId="{FE2AB128-D0DB-4FB5-A60D-4CB6524AF804}" type="parTrans" cxnId="{9B2B0674-3445-4F5A-B3E2-38D36F96E0AD}">
      <dgm:prSet/>
      <dgm:spPr/>
      <dgm:t>
        <a:bodyPr/>
        <a:lstStyle/>
        <a:p>
          <a:endParaRPr lang="es-ES"/>
        </a:p>
      </dgm:t>
    </dgm:pt>
    <dgm:pt modelId="{A0DF5D47-5571-468D-9E5C-9F3EA37428BF}" type="sibTrans" cxnId="{9B2B0674-3445-4F5A-B3E2-38D36F96E0AD}">
      <dgm:prSet/>
      <dgm:spPr/>
      <dgm:t>
        <a:bodyPr/>
        <a:lstStyle/>
        <a:p>
          <a:endParaRPr lang="es-ES"/>
        </a:p>
      </dgm:t>
    </dgm:pt>
    <dgm:pt modelId="{AA191033-1092-4798-9E3B-C43A7658CDC0}">
      <dgm:prSet phldrT="[Texto]"/>
      <dgm:spPr/>
      <dgm:t>
        <a:bodyPr/>
        <a:lstStyle/>
        <a:p>
          <a:r>
            <a:rPr lang="es-ES" dirty="0"/>
            <a:t>Centros Asociados</a:t>
          </a:r>
        </a:p>
      </dgm:t>
    </dgm:pt>
    <dgm:pt modelId="{18F8C3C2-CE06-49A7-B05B-58A5D38EE293}" type="parTrans" cxnId="{76D909B2-4814-4DAA-8931-8656D2A2715D}">
      <dgm:prSet/>
      <dgm:spPr/>
      <dgm:t>
        <a:bodyPr/>
        <a:lstStyle/>
        <a:p>
          <a:endParaRPr lang="es-ES"/>
        </a:p>
      </dgm:t>
    </dgm:pt>
    <dgm:pt modelId="{876A5826-9E4E-424D-8267-7065445005C9}" type="sibTrans" cxnId="{76D909B2-4814-4DAA-8931-8656D2A2715D}">
      <dgm:prSet/>
      <dgm:spPr/>
      <dgm:t>
        <a:bodyPr/>
        <a:lstStyle/>
        <a:p>
          <a:endParaRPr lang="es-ES"/>
        </a:p>
      </dgm:t>
    </dgm:pt>
    <dgm:pt modelId="{A7921481-60EE-4D71-B5DE-1282AB868B10}">
      <dgm:prSet phldrT="[Texto]"/>
      <dgm:spPr/>
      <dgm:t>
        <a:bodyPr/>
        <a:lstStyle/>
        <a:p>
          <a:pPr rtl="0"/>
          <a:r>
            <a:rPr lang="es-ES" dirty="0"/>
            <a:t>Instituciones Afiliadas</a:t>
          </a:r>
          <a:br>
            <a:rPr lang="es-ES" dirty="0">
              <a:latin typeface="Calibri"/>
            </a:rPr>
          </a:br>
          <a:r>
            <a:rPr lang="es-ES" b="1" dirty="0">
              <a:latin typeface="Calibri"/>
            </a:rPr>
            <a:t> (Cochrane Balearic Islands)</a:t>
          </a:r>
          <a:endParaRPr lang="es-ES" b="1" dirty="0"/>
        </a:p>
      </dgm:t>
    </dgm:pt>
    <dgm:pt modelId="{3F4C9500-05AA-4F43-9A83-AD0888958DBA}" type="parTrans" cxnId="{C4F3B59D-819D-4A9D-864E-BEFA788E67AB}">
      <dgm:prSet/>
      <dgm:spPr/>
      <dgm:t>
        <a:bodyPr/>
        <a:lstStyle/>
        <a:p>
          <a:endParaRPr lang="es-ES"/>
        </a:p>
      </dgm:t>
    </dgm:pt>
    <dgm:pt modelId="{CD206D11-4F23-4255-84B7-13802598446D}" type="sibTrans" cxnId="{C4F3B59D-819D-4A9D-864E-BEFA788E67AB}">
      <dgm:prSet/>
      <dgm:spPr/>
      <dgm:t>
        <a:bodyPr/>
        <a:lstStyle/>
        <a:p>
          <a:endParaRPr lang="es-ES"/>
        </a:p>
      </dgm:t>
    </dgm:pt>
    <dgm:pt modelId="{33713224-4E99-48DA-A470-60CC23C0B021}" type="pres">
      <dgm:prSet presAssocID="{AACB70D7-3B60-48F7-AFA6-4AC5FC93EC4E}" presName="outerComposite" presStyleCnt="0">
        <dgm:presLayoutVars>
          <dgm:chMax val="5"/>
          <dgm:dir/>
          <dgm:resizeHandles val="exact"/>
        </dgm:presLayoutVars>
      </dgm:prSet>
      <dgm:spPr/>
    </dgm:pt>
    <dgm:pt modelId="{F6B3B2D3-955F-47AA-BA1B-2D5EA2F22A3D}" type="pres">
      <dgm:prSet presAssocID="{AACB70D7-3B60-48F7-AFA6-4AC5FC93EC4E}" presName="dummyMaxCanvas" presStyleCnt="0">
        <dgm:presLayoutVars/>
      </dgm:prSet>
      <dgm:spPr/>
    </dgm:pt>
    <dgm:pt modelId="{A983F71F-90EC-4ABA-97DC-311D7EED0112}" type="pres">
      <dgm:prSet presAssocID="{AACB70D7-3B60-48F7-AFA6-4AC5FC93EC4E}" presName="FourNodes_1" presStyleLbl="node1" presStyleIdx="0" presStyleCnt="4">
        <dgm:presLayoutVars>
          <dgm:bulletEnabled val="1"/>
        </dgm:presLayoutVars>
      </dgm:prSet>
      <dgm:spPr/>
    </dgm:pt>
    <dgm:pt modelId="{978A764B-0878-4EF2-957E-0B8779A16F36}" type="pres">
      <dgm:prSet presAssocID="{AACB70D7-3B60-48F7-AFA6-4AC5FC93EC4E}" presName="FourNodes_2" presStyleLbl="node1" presStyleIdx="1" presStyleCnt="4">
        <dgm:presLayoutVars>
          <dgm:bulletEnabled val="1"/>
        </dgm:presLayoutVars>
      </dgm:prSet>
      <dgm:spPr/>
    </dgm:pt>
    <dgm:pt modelId="{E2ED3803-7087-4A5C-9005-9BACFD38A917}" type="pres">
      <dgm:prSet presAssocID="{AACB70D7-3B60-48F7-AFA6-4AC5FC93EC4E}" presName="FourNodes_3" presStyleLbl="node1" presStyleIdx="2" presStyleCnt="4">
        <dgm:presLayoutVars>
          <dgm:bulletEnabled val="1"/>
        </dgm:presLayoutVars>
      </dgm:prSet>
      <dgm:spPr/>
    </dgm:pt>
    <dgm:pt modelId="{5A890216-053C-4538-8509-AE131ED32EFA}" type="pres">
      <dgm:prSet presAssocID="{AACB70D7-3B60-48F7-AFA6-4AC5FC93EC4E}" presName="FourNodes_4" presStyleLbl="node1" presStyleIdx="3" presStyleCnt="4">
        <dgm:presLayoutVars>
          <dgm:bulletEnabled val="1"/>
        </dgm:presLayoutVars>
      </dgm:prSet>
      <dgm:spPr/>
    </dgm:pt>
    <dgm:pt modelId="{B94A629F-6EE0-41F0-952A-B50FF43A06AF}" type="pres">
      <dgm:prSet presAssocID="{AACB70D7-3B60-48F7-AFA6-4AC5FC93EC4E}" presName="FourConn_1-2" presStyleLbl="fgAccFollowNode1" presStyleIdx="0" presStyleCnt="3">
        <dgm:presLayoutVars>
          <dgm:bulletEnabled val="1"/>
        </dgm:presLayoutVars>
      </dgm:prSet>
      <dgm:spPr/>
    </dgm:pt>
    <dgm:pt modelId="{29B161AC-F4CB-46F9-8303-EA2F14081A50}" type="pres">
      <dgm:prSet presAssocID="{AACB70D7-3B60-48F7-AFA6-4AC5FC93EC4E}" presName="FourConn_2-3" presStyleLbl="fgAccFollowNode1" presStyleIdx="1" presStyleCnt="3">
        <dgm:presLayoutVars>
          <dgm:bulletEnabled val="1"/>
        </dgm:presLayoutVars>
      </dgm:prSet>
      <dgm:spPr/>
    </dgm:pt>
    <dgm:pt modelId="{DB760BE3-BDE9-46F4-AEBD-24EDDC84E7DE}" type="pres">
      <dgm:prSet presAssocID="{AACB70D7-3B60-48F7-AFA6-4AC5FC93EC4E}" presName="FourConn_3-4" presStyleLbl="fgAccFollowNode1" presStyleIdx="2" presStyleCnt="3">
        <dgm:presLayoutVars>
          <dgm:bulletEnabled val="1"/>
        </dgm:presLayoutVars>
      </dgm:prSet>
      <dgm:spPr/>
    </dgm:pt>
    <dgm:pt modelId="{AEF132AA-E50F-482E-A312-2D4169C859D9}" type="pres">
      <dgm:prSet presAssocID="{AACB70D7-3B60-48F7-AFA6-4AC5FC93EC4E}" presName="FourNodes_1_text" presStyleLbl="node1" presStyleIdx="3" presStyleCnt="4">
        <dgm:presLayoutVars>
          <dgm:bulletEnabled val="1"/>
        </dgm:presLayoutVars>
      </dgm:prSet>
      <dgm:spPr/>
    </dgm:pt>
    <dgm:pt modelId="{F7F5A67E-61B9-4F2B-8F8B-235EE9E0DD51}" type="pres">
      <dgm:prSet presAssocID="{AACB70D7-3B60-48F7-AFA6-4AC5FC93EC4E}" presName="FourNodes_2_text" presStyleLbl="node1" presStyleIdx="3" presStyleCnt="4">
        <dgm:presLayoutVars>
          <dgm:bulletEnabled val="1"/>
        </dgm:presLayoutVars>
      </dgm:prSet>
      <dgm:spPr/>
    </dgm:pt>
    <dgm:pt modelId="{FE14DF2A-AC3C-43AB-A068-974EFECABE44}" type="pres">
      <dgm:prSet presAssocID="{AACB70D7-3B60-48F7-AFA6-4AC5FC93EC4E}" presName="FourNodes_3_text" presStyleLbl="node1" presStyleIdx="3" presStyleCnt="4">
        <dgm:presLayoutVars>
          <dgm:bulletEnabled val="1"/>
        </dgm:presLayoutVars>
      </dgm:prSet>
      <dgm:spPr/>
    </dgm:pt>
    <dgm:pt modelId="{E5946414-2102-4483-9621-C3C1DA889B5F}" type="pres">
      <dgm:prSet presAssocID="{AACB70D7-3B60-48F7-AFA6-4AC5FC93EC4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9439D26-263A-4D64-BF39-337C80491AB3}" type="presOf" srcId="{876A5826-9E4E-424D-8267-7065445005C9}" destId="{DB760BE3-BDE9-46F4-AEBD-24EDDC84E7DE}" srcOrd="0" destOrd="0" presId="urn:microsoft.com/office/officeart/2005/8/layout/vProcess5"/>
    <dgm:cxn modelId="{E7789E29-83BF-4E9B-8FA1-9505C62F044C}" srcId="{AACB70D7-3B60-48F7-AFA6-4AC5FC93EC4E}" destId="{82EEC132-5060-4853-B61E-DC62538611EF}" srcOrd="0" destOrd="0" parTransId="{D5D71FC3-6CCE-4B54-A9C0-D24D6D3E0E9F}" sibTransId="{FBD21F9C-276B-418E-B770-EF655507C777}"/>
    <dgm:cxn modelId="{1BA0F737-CB13-4B93-BDC9-F768D6C933C8}" type="presOf" srcId="{AACB70D7-3B60-48F7-AFA6-4AC5FC93EC4E}" destId="{33713224-4E99-48DA-A470-60CC23C0B021}" srcOrd="0" destOrd="0" presId="urn:microsoft.com/office/officeart/2005/8/layout/vProcess5"/>
    <dgm:cxn modelId="{1C6B855B-2550-48BA-ABC0-93AEF560DB3E}" type="presOf" srcId="{A7921481-60EE-4D71-B5DE-1282AB868B10}" destId="{5A890216-053C-4538-8509-AE131ED32EFA}" srcOrd="0" destOrd="0" presId="urn:microsoft.com/office/officeart/2005/8/layout/vProcess5"/>
    <dgm:cxn modelId="{BC85275E-658D-4B20-ABB4-1992F2F4B198}" type="presOf" srcId="{FBD21F9C-276B-418E-B770-EF655507C777}" destId="{B94A629F-6EE0-41F0-952A-B50FF43A06AF}" srcOrd="0" destOrd="0" presId="urn:microsoft.com/office/officeart/2005/8/layout/vProcess5"/>
    <dgm:cxn modelId="{7669FD5E-0CA5-401C-8042-3FCAC40FF47C}" type="presOf" srcId="{B75ABC91-5A19-48BD-977D-1AE5F663A591}" destId="{F7F5A67E-61B9-4F2B-8F8B-235EE9E0DD51}" srcOrd="1" destOrd="0" presId="urn:microsoft.com/office/officeart/2005/8/layout/vProcess5"/>
    <dgm:cxn modelId="{9B2B0674-3445-4F5A-B3E2-38D36F96E0AD}" srcId="{AACB70D7-3B60-48F7-AFA6-4AC5FC93EC4E}" destId="{B75ABC91-5A19-48BD-977D-1AE5F663A591}" srcOrd="1" destOrd="0" parTransId="{FE2AB128-D0DB-4FB5-A60D-4CB6524AF804}" sibTransId="{A0DF5D47-5571-468D-9E5C-9F3EA37428BF}"/>
    <dgm:cxn modelId="{59D16A74-61B5-4045-B048-5272D338F327}" type="presOf" srcId="{AA191033-1092-4798-9E3B-C43A7658CDC0}" destId="{FE14DF2A-AC3C-43AB-A068-974EFECABE44}" srcOrd="1" destOrd="0" presId="urn:microsoft.com/office/officeart/2005/8/layout/vProcess5"/>
    <dgm:cxn modelId="{C46A8C57-4C47-419A-8AED-33524E4BF393}" type="presOf" srcId="{82EEC132-5060-4853-B61E-DC62538611EF}" destId="{AEF132AA-E50F-482E-A312-2D4169C859D9}" srcOrd="1" destOrd="0" presId="urn:microsoft.com/office/officeart/2005/8/layout/vProcess5"/>
    <dgm:cxn modelId="{783A6B8A-BCDA-4923-9F55-6E825C0FBAB7}" type="presOf" srcId="{B75ABC91-5A19-48BD-977D-1AE5F663A591}" destId="{978A764B-0878-4EF2-957E-0B8779A16F36}" srcOrd="0" destOrd="0" presId="urn:microsoft.com/office/officeart/2005/8/layout/vProcess5"/>
    <dgm:cxn modelId="{FE4DBD99-6CAB-4A29-A458-18EFCE89E5B9}" type="presOf" srcId="{82EEC132-5060-4853-B61E-DC62538611EF}" destId="{A983F71F-90EC-4ABA-97DC-311D7EED0112}" srcOrd="0" destOrd="0" presId="urn:microsoft.com/office/officeart/2005/8/layout/vProcess5"/>
    <dgm:cxn modelId="{C4F3B59D-819D-4A9D-864E-BEFA788E67AB}" srcId="{AACB70D7-3B60-48F7-AFA6-4AC5FC93EC4E}" destId="{A7921481-60EE-4D71-B5DE-1282AB868B10}" srcOrd="3" destOrd="0" parTransId="{3F4C9500-05AA-4F43-9A83-AD0888958DBA}" sibTransId="{CD206D11-4F23-4255-84B7-13802598446D}"/>
    <dgm:cxn modelId="{76D909B2-4814-4DAA-8931-8656D2A2715D}" srcId="{AACB70D7-3B60-48F7-AFA6-4AC5FC93EC4E}" destId="{AA191033-1092-4798-9E3B-C43A7658CDC0}" srcOrd="2" destOrd="0" parTransId="{18F8C3C2-CE06-49A7-B05B-58A5D38EE293}" sibTransId="{876A5826-9E4E-424D-8267-7065445005C9}"/>
    <dgm:cxn modelId="{B94CAEB7-4B00-4914-9149-5DC9D211B0DA}" type="presOf" srcId="{AA191033-1092-4798-9E3B-C43A7658CDC0}" destId="{E2ED3803-7087-4A5C-9005-9BACFD38A917}" srcOrd="0" destOrd="0" presId="urn:microsoft.com/office/officeart/2005/8/layout/vProcess5"/>
    <dgm:cxn modelId="{413486C1-DF45-402C-9455-4545635716FA}" type="presOf" srcId="{A7921481-60EE-4D71-B5DE-1282AB868B10}" destId="{E5946414-2102-4483-9621-C3C1DA889B5F}" srcOrd="1" destOrd="0" presId="urn:microsoft.com/office/officeart/2005/8/layout/vProcess5"/>
    <dgm:cxn modelId="{A6E6AFE5-46CD-414F-8A17-1B787C172661}" type="presOf" srcId="{A0DF5D47-5571-468D-9E5C-9F3EA37428BF}" destId="{29B161AC-F4CB-46F9-8303-EA2F14081A50}" srcOrd="0" destOrd="0" presId="urn:microsoft.com/office/officeart/2005/8/layout/vProcess5"/>
    <dgm:cxn modelId="{FD6A727B-F8C1-469B-9FB6-FA8A7C291935}" type="presParOf" srcId="{33713224-4E99-48DA-A470-60CC23C0B021}" destId="{F6B3B2D3-955F-47AA-BA1B-2D5EA2F22A3D}" srcOrd="0" destOrd="0" presId="urn:microsoft.com/office/officeart/2005/8/layout/vProcess5"/>
    <dgm:cxn modelId="{911D3BF4-F42B-40B1-AC1E-EB7DA565FB9A}" type="presParOf" srcId="{33713224-4E99-48DA-A470-60CC23C0B021}" destId="{A983F71F-90EC-4ABA-97DC-311D7EED0112}" srcOrd="1" destOrd="0" presId="urn:microsoft.com/office/officeart/2005/8/layout/vProcess5"/>
    <dgm:cxn modelId="{0B0AFC4C-9D16-4D93-929C-228ED450A149}" type="presParOf" srcId="{33713224-4E99-48DA-A470-60CC23C0B021}" destId="{978A764B-0878-4EF2-957E-0B8779A16F36}" srcOrd="2" destOrd="0" presId="urn:microsoft.com/office/officeart/2005/8/layout/vProcess5"/>
    <dgm:cxn modelId="{6ACF130C-AB31-49CF-AA10-15570E294A4C}" type="presParOf" srcId="{33713224-4E99-48DA-A470-60CC23C0B021}" destId="{E2ED3803-7087-4A5C-9005-9BACFD38A917}" srcOrd="3" destOrd="0" presId="urn:microsoft.com/office/officeart/2005/8/layout/vProcess5"/>
    <dgm:cxn modelId="{1F82DC9E-2021-4B73-8F7E-F3B48E947BAD}" type="presParOf" srcId="{33713224-4E99-48DA-A470-60CC23C0B021}" destId="{5A890216-053C-4538-8509-AE131ED32EFA}" srcOrd="4" destOrd="0" presId="urn:microsoft.com/office/officeart/2005/8/layout/vProcess5"/>
    <dgm:cxn modelId="{5801FECC-F371-4C4B-BCF6-97B80E5B452F}" type="presParOf" srcId="{33713224-4E99-48DA-A470-60CC23C0B021}" destId="{B94A629F-6EE0-41F0-952A-B50FF43A06AF}" srcOrd="5" destOrd="0" presId="urn:microsoft.com/office/officeart/2005/8/layout/vProcess5"/>
    <dgm:cxn modelId="{D9846BC2-BA01-49F8-9160-17628CE813A4}" type="presParOf" srcId="{33713224-4E99-48DA-A470-60CC23C0B021}" destId="{29B161AC-F4CB-46F9-8303-EA2F14081A50}" srcOrd="6" destOrd="0" presId="urn:microsoft.com/office/officeart/2005/8/layout/vProcess5"/>
    <dgm:cxn modelId="{2061DDB9-9D9D-441A-9C91-0E9C0CBAB20B}" type="presParOf" srcId="{33713224-4E99-48DA-A470-60CC23C0B021}" destId="{DB760BE3-BDE9-46F4-AEBD-24EDDC84E7DE}" srcOrd="7" destOrd="0" presId="urn:microsoft.com/office/officeart/2005/8/layout/vProcess5"/>
    <dgm:cxn modelId="{766EAA0C-A81B-41AC-B7B8-446C798CB45E}" type="presParOf" srcId="{33713224-4E99-48DA-A470-60CC23C0B021}" destId="{AEF132AA-E50F-482E-A312-2D4169C859D9}" srcOrd="8" destOrd="0" presId="urn:microsoft.com/office/officeart/2005/8/layout/vProcess5"/>
    <dgm:cxn modelId="{52B5C882-46CF-4C43-A9C7-A6BD5B6198D4}" type="presParOf" srcId="{33713224-4E99-48DA-A470-60CC23C0B021}" destId="{F7F5A67E-61B9-4F2B-8F8B-235EE9E0DD51}" srcOrd="9" destOrd="0" presId="urn:microsoft.com/office/officeart/2005/8/layout/vProcess5"/>
    <dgm:cxn modelId="{A0BE8216-29FD-4D57-B870-D5C5467BCC5B}" type="presParOf" srcId="{33713224-4E99-48DA-A470-60CC23C0B021}" destId="{FE14DF2A-AC3C-43AB-A068-974EFECABE44}" srcOrd="10" destOrd="0" presId="urn:microsoft.com/office/officeart/2005/8/layout/vProcess5"/>
    <dgm:cxn modelId="{A25B02E7-15A1-441B-B169-8A1A742BB6FE}" type="presParOf" srcId="{33713224-4E99-48DA-A470-60CC23C0B021}" destId="{E5946414-2102-4483-9621-C3C1DA889B5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3F71F-90EC-4ABA-97DC-311D7EED0112}">
      <dsp:nvSpPr>
        <dsp:cNvPr id="0" name=""/>
        <dsp:cNvSpPr/>
      </dsp:nvSpPr>
      <dsp:spPr>
        <a:xfrm>
          <a:off x="0" y="0"/>
          <a:ext cx="4136745" cy="5748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Centro Cochrane Iberoamérica</a:t>
          </a:r>
          <a:r>
            <a:rPr lang="es-ES" sz="1500" kern="1200" dirty="0"/>
            <a:t> (coordinador)</a:t>
          </a:r>
        </a:p>
      </dsp:txBody>
      <dsp:txXfrm>
        <a:off x="16836" y="16836"/>
        <a:ext cx="3467878" cy="541165"/>
      </dsp:txXfrm>
    </dsp:sp>
    <dsp:sp modelId="{978A764B-0878-4EF2-957E-0B8779A16F36}">
      <dsp:nvSpPr>
        <dsp:cNvPr id="0" name=""/>
        <dsp:cNvSpPr/>
      </dsp:nvSpPr>
      <dsp:spPr>
        <a:xfrm>
          <a:off x="346452" y="679353"/>
          <a:ext cx="4136745" cy="5748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Centros Nacionales</a:t>
          </a:r>
        </a:p>
      </dsp:txBody>
      <dsp:txXfrm>
        <a:off x="363288" y="696189"/>
        <a:ext cx="3382976" cy="541165"/>
      </dsp:txXfrm>
    </dsp:sp>
    <dsp:sp modelId="{E2ED3803-7087-4A5C-9005-9BACFD38A917}">
      <dsp:nvSpPr>
        <dsp:cNvPr id="0" name=""/>
        <dsp:cNvSpPr/>
      </dsp:nvSpPr>
      <dsp:spPr>
        <a:xfrm>
          <a:off x="687733" y="1358706"/>
          <a:ext cx="4136745" cy="5748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Centros Asociados</a:t>
          </a:r>
        </a:p>
      </dsp:txBody>
      <dsp:txXfrm>
        <a:off x="704569" y="1375542"/>
        <a:ext cx="3388147" cy="541165"/>
      </dsp:txXfrm>
    </dsp:sp>
    <dsp:sp modelId="{5A890216-053C-4538-8509-AE131ED32EFA}">
      <dsp:nvSpPr>
        <dsp:cNvPr id="0" name=""/>
        <dsp:cNvSpPr/>
      </dsp:nvSpPr>
      <dsp:spPr>
        <a:xfrm>
          <a:off x="1034186" y="2038060"/>
          <a:ext cx="4136745" cy="5748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Instituciones Afiliadas</a:t>
          </a:r>
          <a:br>
            <a:rPr lang="es-ES" sz="1500" kern="1200" dirty="0">
              <a:latin typeface="Calibri"/>
            </a:rPr>
          </a:br>
          <a:r>
            <a:rPr lang="es-ES" sz="1500" b="1" kern="1200" dirty="0">
              <a:latin typeface="Calibri"/>
            </a:rPr>
            <a:t> (Cochrane Balearic Islands)</a:t>
          </a:r>
          <a:endParaRPr lang="es-ES" sz="1500" b="1" kern="1200" dirty="0"/>
        </a:p>
      </dsp:txBody>
      <dsp:txXfrm>
        <a:off x="1051022" y="2054896"/>
        <a:ext cx="3382976" cy="541165"/>
      </dsp:txXfrm>
    </dsp:sp>
    <dsp:sp modelId="{B94A629F-6EE0-41F0-952A-B50FF43A06AF}">
      <dsp:nvSpPr>
        <dsp:cNvPr id="0" name=""/>
        <dsp:cNvSpPr/>
      </dsp:nvSpPr>
      <dsp:spPr>
        <a:xfrm>
          <a:off x="3763101" y="440273"/>
          <a:ext cx="373644" cy="373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3847171" y="440273"/>
        <a:ext cx="205504" cy="281167"/>
      </dsp:txXfrm>
    </dsp:sp>
    <dsp:sp modelId="{29B161AC-F4CB-46F9-8303-EA2F14081A50}">
      <dsp:nvSpPr>
        <dsp:cNvPr id="0" name=""/>
        <dsp:cNvSpPr/>
      </dsp:nvSpPr>
      <dsp:spPr>
        <a:xfrm>
          <a:off x="4109553" y="1119626"/>
          <a:ext cx="373644" cy="373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4193623" y="1119626"/>
        <a:ext cx="205504" cy="281167"/>
      </dsp:txXfrm>
    </dsp:sp>
    <dsp:sp modelId="{DB760BE3-BDE9-46F4-AEBD-24EDDC84E7DE}">
      <dsp:nvSpPr>
        <dsp:cNvPr id="0" name=""/>
        <dsp:cNvSpPr/>
      </dsp:nvSpPr>
      <dsp:spPr>
        <a:xfrm>
          <a:off x="4450835" y="1798980"/>
          <a:ext cx="373644" cy="373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4534905" y="1798980"/>
        <a:ext cx="205504" cy="28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34800-FA87-4CBA-B370-A3B0AEAC864D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817D2-08E2-440C-91D5-769E15CE3CA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1CCA9-2237-6552-9753-4151C86DC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879C10C-2519-6FD0-F1F5-BC517C655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1C28098-7328-7DF2-BF2C-E77291CA3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EE7A122-535D-5001-6F84-1B4512B93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97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B51A9-991E-4041-36F6-4307ED40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16B4FD5-BAF7-E147-4347-68C82104D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835A757-997E-C0D3-9A0A-F2D5A5B11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C1DBEDF-863F-5D03-9B14-DDB51A91A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65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6D00-B0B8-705D-4F39-B25B4098A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5C37FDF-6136-50E3-8FA8-DBA7C2CAF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FFE7E797-4A7F-D7A1-1973-50F149E21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>
                <a:ea typeface="Calibri"/>
                <a:cs typeface="Calibri"/>
              </a:rPr>
              <a:t>0) </a:t>
            </a:r>
            <a:r>
              <a:rPr lang="es-ES" b="1">
                <a:ea typeface="Calibri"/>
                <a:cs typeface="Calibri"/>
              </a:rPr>
              <a:t> </a:t>
            </a:r>
            <a:r>
              <a:rPr lang="es-ES" b="1" err="1">
                <a:ea typeface="Calibri"/>
                <a:cs typeface="Calibri"/>
              </a:rPr>
              <a:t>Assess</a:t>
            </a:r>
            <a:r>
              <a:rPr lang="es-ES" b="1">
                <a:ea typeface="Calibri"/>
                <a:cs typeface="Calibri"/>
              </a:rPr>
              <a:t>: </a:t>
            </a:r>
            <a:r>
              <a:rPr lang="es-ES"/>
              <a:t>Identificar el problema </a:t>
            </a:r>
            <a:r>
              <a:rPr lang="es-ES" err="1"/>
              <a:t>clínic</a:t>
            </a:r>
            <a:endParaRPr lang="es-ES" b="1" err="1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/>
              <a:t>Ask:  </a:t>
            </a:r>
            <a:r>
              <a:rPr lang="es-ES"/>
              <a:t>Estructurar i Formulación de pregunta clínica </a:t>
            </a:r>
            <a:r>
              <a:rPr lang="es-ES" err="1"/>
              <a:t>rellevant</a:t>
            </a:r>
            <a:r>
              <a:rPr lang="es-ES"/>
              <a:t>, </a:t>
            </a:r>
            <a:r>
              <a:rPr lang="es-ES" err="1"/>
              <a:t>habitualment</a:t>
            </a:r>
            <a:r>
              <a:rPr lang="es-ES"/>
              <a:t> en </a:t>
            </a:r>
            <a:r>
              <a:rPr lang="es-ES" err="1"/>
              <a:t>format</a:t>
            </a:r>
            <a:r>
              <a:rPr lang="es-ES"/>
              <a:t> PICO 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Acquire</a:t>
            </a:r>
            <a:r>
              <a:rPr lang="es-ES" b="1"/>
              <a:t>: </a:t>
            </a:r>
            <a:r>
              <a:rPr lang="es-ES"/>
              <a:t>Cerca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disponible.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Appraise</a:t>
            </a:r>
            <a:r>
              <a:rPr lang="es-ES" b="1"/>
              <a:t>: </a:t>
            </a:r>
            <a:r>
              <a:rPr lang="es-ES" err="1"/>
              <a:t>Avaluació</a:t>
            </a:r>
            <a:r>
              <a:rPr lang="es-ES"/>
              <a:t> crítica de </a:t>
            </a:r>
            <a:r>
              <a:rPr lang="es-ES" err="1"/>
              <a:t>l'evidència</a:t>
            </a:r>
            <a:r>
              <a:rPr lang="es-ES"/>
              <a:t>: </a:t>
            </a:r>
            <a:r>
              <a:rPr lang="es-ES" err="1"/>
              <a:t>Analitzar</a:t>
            </a:r>
            <a:r>
              <a:rPr lang="es-ES"/>
              <a:t> la </a:t>
            </a:r>
            <a:r>
              <a:rPr lang="es-ES" err="1"/>
              <a:t>qualitat</a:t>
            </a:r>
            <a:r>
              <a:rPr lang="es-ES"/>
              <a:t> i </a:t>
            </a:r>
            <a:r>
              <a:rPr lang="es-ES" err="1"/>
              <a:t>validesa</a:t>
            </a:r>
            <a:r>
              <a:rPr lang="es-ES"/>
              <a:t> de les dades </a:t>
            </a:r>
            <a:r>
              <a:rPr lang="es-ES" err="1"/>
              <a:t>trobades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Apply</a:t>
            </a:r>
            <a:r>
              <a:rPr lang="es-ES" b="1"/>
              <a:t>: </a:t>
            </a:r>
            <a:r>
              <a:rPr lang="es-ES" b="1" err="1"/>
              <a:t>Aplicació</a:t>
            </a:r>
            <a:r>
              <a:rPr lang="es-ES" b="1"/>
              <a:t> de </a:t>
            </a:r>
            <a:r>
              <a:rPr lang="es-ES" b="1" err="1"/>
              <a:t>l'evidència</a:t>
            </a:r>
            <a:r>
              <a:rPr lang="es-ES"/>
              <a:t>: Integrar les </a:t>
            </a:r>
            <a:r>
              <a:rPr lang="es-ES" err="1"/>
              <a:t>troballes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 les </a:t>
            </a:r>
            <a:r>
              <a:rPr lang="es-ES" err="1"/>
              <a:t>preferències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 per a la presa de </a:t>
            </a:r>
            <a:r>
              <a:rPr lang="es-ES" err="1"/>
              <a:t>decisions</a:t>
            </a:r>
            <a:r>
              <a:rPr lang="es-ES"/>
              <a:t>.</a:t>
            </a:r>
          </a:p>
          <a:p>
            <a:pPr>
              <a:defRPr/>
            </a:pPr>
            <a:r>
              <a:rPr lang="es-ES" b="1"/>
              <a:t>5)   Audit: </a:t>
            </a:r>
            <a:r>
              <a:rPr lang="es-ES" b="1" err="1"/>
              <a:t>Avaluació</a:t>
            </a:r>
            <a:r>
              <a:rPr lang="es-ES" b="1"/>
              <a:t> del </a:t>
            </a:r>
            <a:r>
              <a:rPr lang="es-ES" b="1" err="1"/>
              <a:t>rendiment</a:t>
            </a:r>
            <a:r>
              <a:rPr lang="es-ES" b="1"/>
              <a:t> de la MBE</a:t>
            </a:r>
            <a:r>
              <a:rPr lang="es-ES"/>
              <a:t>: Revisar </a:t>
            </a:r>
            <a:r>
              <a:rPr lang="es-ES" err="1"/>
              <a:t>l'eficàcia</a:t>
            </a:r>
            <a:r>
              <a:rPr lang="es-ES"/>
              <a:t> del </a:t>
            </a:r>
            <a:r>
              <a:rPr lang="es-ES" err="1"/>
              <a:t>procés</a:t>
            </a:r>
            <a:r>
              <a:rPr lang="es-ES"/>
              <a:t> i </a:t>
            </a:r>
            <a:r>
              <a:rPr lang="es-ES" err="1"/>
              <a:t>fer</a:t>
            </a:r>
            <a:r>
              <a:rPr lang="es-ES"/>
              <a:t> </a:t>
            </a:r>
            <a:r>
              <a:rPr lang="es-ES" err="1"/>
              <a:t>ajustos</a:t>
            </a:r>
            <a:r>
              <a:rPr lang="es-ES"/>
              <a:t> </a:t>
            </a:r>
            <a:r>
              <a:rPr lang="es-ES" err="1"/>
              <a:t>segons</a:t>
            </a:r>
            <a:r>
              <a:rPr lang="es-ES"/>
              <a:t> </a:t>
            </a:r>
            <a:r>
              <a:rPr lang="es-ES" err="1"/>
              <a:t>sigui</a:t>
            </a:r>
            <a:r>
              <a:rPr lang="es-ES"/>
              <a:t> </a:t>
            </a:r>
            <a:r>
              <a:rPr lang="es-ES" err="1"/>
              <a:t>necessari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BA54BF4-5E6E-90CA-0163-20BD52C74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940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3564E-22AB-64A0-60D0-AA29AA2CB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317E7EC7-8EE1-9AEC-8691-F4DA4DBC4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5A47392-2F6B-F4BD-7869-CE538D15D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>
                <a:ea typeface="Calibri"/>
                <a:cs typeface="Calibri"/>
              </a:rPr>
              <a:t>0) </a:t>
            </a:r>
            <a:r>
              <a:rPr lang="es-ES" b="1">
                <a:ea typeface="Calibri"/>
                <a:cs typeface="Calibri"/>
              </a:rPr>
              <a:t> </a:t>
            </a:r>
            <a:r>
              <a:rPr lang="es-ES" b="1" err="1">
                <a:ea typeface="Calibri"/>
                <a:cs typeface="Calibri"/>
              </a:rPr>
              <a:t>Assess</a:t>
            </a:r>
            <a:r>
              <a:rPr lang="es-ES" b="1">
                <a:ea typeface="Calibri"/>
                <a:cs typeface="Calibri"/>
              </a:rPr>
              <a:t>: </a:t>
            </a:r>
            <a:r>
              <a:rPr lang="es-ES"/>
              <a:t>Identificar el problema </a:t>
            </a:r>
            <a:r>
              <a:rPr lang="es-ES" err="1"/>
              <a:t>clínic</a:t>
            </a:r>
            <a:endParaRPr lang="es-ES" b="1" err="1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/>
              <a:t>Ask:  </a:t>
            </a:r>
            <a:r>
              <a:rPr lang="es-ES"/>
              <a:t>Estructurar i Formulación de pregunta clínica </a:t>
            </a:r>
            <a:r>
              <a:rPr lang="es-ES" err="1"/>
              <a:t>rellevant</a:t>
            </a:r>
            <a:r>
              <a:rPr lang="es-ES"/>
              <a:t>, </a:t>
            </a:r>
            <a:r>
              <a:rPr lang="es-ES" err="1"/>
              <a:t>habitualment</a:t>
            </a:r>
            <a:r>
              <a:rPr lang="es-ES"/>
              <a:t> en </a:t>
            </a:r>
            <a:r>
              <a:rPr lang="es-ES" err="1"/>
              <a:t>format</a:t>
            </a:r>
            <a:r>
              <a:rPr lang="es-ES"/>
              <a:t> PICO 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Acquire</a:t>
            </a:r>
            <a:r>
              <a:rPr lang="es-ES" b="1"/>
              <a:t>: </a:t>
            </a:r>
            <a:r>
              <a:rPr lang="es-ES"/>
              <a:t>Cerca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disponible.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Appraise</a:t>
            </a:r>
            <a:r>
              <a:rPr lang="es-ES" b="1"/>
              <a:t>: </a:t>
            </a:r>
            <a:r>
              <a:rPr lang="es-ES" err="1"/>
              <a:t>Avaluació</a:t>
            </a:r>
            <a:r>
              <a:rPr lang="es-ES"/>
              <a:t> crítica de </a:t>
            </a:r>
            <a:r>
              <a:rPr lang="es-ES" err="1"/>
              <a:t>l'evidència</a:t>
            </a:r>
            <a:r>
              <a:rPr lang="es-ES"/>
              <a:t>: </a:t>
            </a:r>
            <a:r>
              <a:rPr lang="es-ES" err="1"/>
              <a:t>Analitzar</a:t>
            </a:r>
            <a:r>
              <a:rPr lang="es-ES"/>
              <a:t> la </a:t>
            </a:r>
            <a:r>
              <a:rPr lang="es-ES" err="1"/>
              <a:t>qualitat</a:t>
            </a:r>
            <a:r>
              <a:rPr lang="es-ES"/>
              <a:t> i </a:t>
            </a:r>
            <a:r>
              <a:rPr lang="es-ES" err="1"/>
              <a:t>validesa</a:t>
            </a:r>
            <a:r>
              <a:rPr lang="es-ES"/>
              <a:t> de les dades </a:t>
            </a:r>
            <a:r>
              <a:rPr lang="es-ES" err="1"/>
              <a:t>trobades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Apply</a:t>
            </a:r>
            <a:r>
              <a:rPr lang="es-ES" b="1"/>
              <a:t>: </a:t>
            </a:r>
            <a:r>
              <a:rPr lang="es-ES" b="1" err="1"/>
              <a:t>Aplicació</a:t>
            </a:r>
            <a:r>
              <a:rPr lang="es-ES" b="1"/>
              <a:t> de </a:t>
            </a:r>
            <a:r>
              <a:rPr lang="es-ES" b="1" err="1"/>
              <a:t>l'evidència</a:t>
            </a:r>
            <a:r>
              <a:rPr lang="es-ES"/>
              <a:t>: Integrar les </a:t>
            </a:r>
            <a:r>
              <a:rPr lang="es-ES" err="1"/>
              <a:t>troballes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 les </a:t>
            </a:r>
            <a:r>
              <a:rPr lang="es-ES" err="1"/>
              <a:t>preferències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 per a la presa de </a:t>
            </a:r>
            <a:r>
              <a:rPr lang="es-ES" err="1"/>
              <a:t>decisions</a:t>
            </a:r>
            <a:r>
              <a:rPr lang="es-ES"/>
              <a:t>.</a:t>
            </a:r>
          </a:p>
          <a:p>
            <a:pPr>
              <a:defRPr/>
            </a:pPr>
            <a:r>
              <a:rPr lang="es-ES" b="1"/>
              <a:t>5)   Audit: </a:t>
            </a:r>
            <a:r>
              <a:rPr lang="es-ES" b="1" err="1"/>
              <a:t>Avaluació</a:t>
            </a:r>
            <a:r>
              <a:rPr lang="es-ES" b="1"/>
              <a:t> del </a:t>
            </a:r>
            <a:r>
              <a:rPr lang="es-ES" b="1" err="1"/>
              <a:t>rendiment</a:t>
            </a:r>
            <a:r>
              <a:rPr lang="es-ES" b="1"/>
              <a:t> de la MBE</a:t>
            </a:r>
            <a:r>
              <a:rPr lang="es-ES"/>
              <a:t>: Revisar </a:t>
            </a:r>
            <a:r>
              <a:rPr lang="es-ES" err="1"/>
              <a:t>l'eficàcia</a:t>
            </a:r>
            <a:r>
              <a:rPr lang="es-ES"/>
              <a:t> del </a:t>
            </a:r>
            <a:r>
              <a:rPr lang="es-ES" err="1"/>
              <a:t>procés</a:t>
            </a:r>
            <a:r>
              <a:rPr lang="es-ES"/>
              <a:t> i </a:t>
            </a:r>
            <a:r>
              <a:rPr lang="es-ES" err="1"/>
              <a:t>fer</a:t>
            </a:r>
            <a:r>
              <a:rPr lang="es-ES"/>
              <a:t> </a:t>
            </a:r>
            <a:r>
              <a:rPr lang="es-ES" err="1"/>
              <a:t>ajustos</a:t>
            </a:r>
            <a:r>
              <a:rPr lang="es-ES"/>
              <a:t> </a:t>
            </a:r>
            <a:r>
              <a:rPr lang="es-ES" err="1"/>
              <a:t>segons</a:t>
            </a:r>
            <a:r>
              <a:rPr lang="es-ES"/>
              <a:t> </a:t>
            </a:r>
            <a:r>
              <a:rPr lang="es-ES" err="1"/>
              <a:t>sigui</a:t>
            </a:r>
            <a:r>
              <a:rPr lang="es-ES"/>
              <a:t> </a:t>
            </a:r>
            <a:r>
              <a:rPr lang="es-ES" err="1"/>
              <a:t>necessari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1C30D2D-992B-5746-6D0F-3041621C9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73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E89AE-2BE4-28B9-E435-8659953F8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4DA4792-B1F9-6741-B008-EF7893639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35FD847-0C05-0EAE-C02E-8B074A0D1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>
                <a:ea typeface="Calibri"/>
                <a:cs typeface="Calibri"/>
              </a:rPr>
              <a:t>0) </a:t>
            </a:r>
            <a:r>
              <a:rPr lang="es-ES" b="1">
                <a:ea typeface="Calibri"/>
                <a:cs typeface="Calibri"/>
              </a:rPr>
              <a:t> </a:t>
            </a:r>
            <a:r>
              <a:rPr lang="es-ES" b="1" err="1">
                <a:ea typeface="Calibri"/>
                <a:cs typeface="Calibri"/>
              </a:rPr>
              <a:t>Assess</a:t>
            </a:r>
            <a:r>
              <a:rPr lang="es-ES" b="1">
                <a:ea typeface="Calibri"/>
                <a:cs typeface="Calibri"/>
              </a:rPr>
              <a:t>: </a:t>
            </a:r>
            <a:r>
              <a:rPr lang="es-ES"/>
              <a:t>Identificar el problema </a:t>
            </a:r>
            <a:r>
              <a:rPr lang="es-ES" err="1"/>
              <a:t>clínic</a:t>
            </a:r>
            <a:endParaRPr lang="es-ES" b="1" err="1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/>
              <a:t>Ask:  </a:t>
            </a:r>
            <a:r>
              <a:rPr lang="es-ES"/>
              <a:t>Estructurar i Formulación de pregunta clínica </a:t>
            </a:r>
            <a:r>
              <a:rPr lang="es-ES" err="1"/>
              <a:t>rellevant</a:t>
            </a:r>
            <a:r>
              <a:rPr lang="es-ES"/>
              <a:t>, </a:t>
            </a:r>
            <a:r>
              <a:rPr lang="es-ES" err="1"/>
              <a:t>habitualment</a:t>
            </a:r>
            <a:r>
              <a:rPr lang="es-ES"/>
              <a:t> en </a:t>
            </a:r>
            <a:r>
              <a:rPr lang="es-ES" err="1"/>
              <a:t>format</a:t>
            </a:r>
            <a:r>
              <a:rPr lang="es-ES"/>
              <a:t> PICO 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Acquire</a:t>
            </a:r>
            <a:r>
              <a:rPr lang="es-ES" b="1"/>
              <a:t>: </a:t>
            </a:r>
            <a:r>
              <a:rPr lang="es-ES"/>
              <a:t>Cerca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disponible.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Appraise</a:t>
            </a:r>
            <a:r>
              <a:rPr lang="es-ES" b="1"/>
              <a:t>: </a:t>
            </a:r>
            <a:r>
              <a:rPr lang="es-ES" err="1"/>
              <a:t>Avaluació</a:t>
            </a:r>
            <a:r>
              <a:rPr lang="es-ES"/>
              <a:t> crítica de </a:t>
            </a:r>
            <a:r>
              <a:rPr lang="es-ES" err="1"/>
              <a:t>l'evidència</a:t>
            </a:r>
            <a:r>
              <a:rPr lang="es-ES"/>
              <a:t>: </a:t>
            </a:r>
            <a:r>
              <a:rPr lang="es-ES" err="1"/>
              <a:t>Analitzar</a:t>
            </a:r>
            <a:r>
              <a:rPr lang="es-ES"/>
              <a:t> la </a:t>
            </a:r>
            <a:r>
              <a:rPr lang="es-ES" err="1"/>
              <a:t>qualitat</a:t>
            </a:r>
            <a:r>
              <a:rPr lang="es-ES"/>
              <a:t> i </a:t>
            </a:r>
            <a:r>
              <a:rPr lang="es-ES" err="1"/>
              <a:t>validesa</a:t>
            </a:r>
            <a:r>
              <a:rPr lang="es-ES"/>
              <a:t> de les dades </a:t>
            </a:r>
            <a:r>
              <a:rPr lang="es-ES" err="1"/>
              <a:t>trobades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Apply</a:t>
            </a:r>
            <a:r>
              <a:rPr lang="es-ES" b="1"/>
              <a:t>: </a:t>
            </a:r>
            <a:r>
              <a:rPr lang="es-ES" b="1" err="1"/>
              <a:t>Aplicació</a:t>
            </a:r>
            <a:r>
              <a:rPr lang="es-ES" b="1"/>
              <a:t> de </a:t>
            </a:r>
            <a:r>
              <a:rPr lang="es-ES" b="1" err="1"/>
              <a:t>l'evidència</a:t>
            </a:r>
            <a:r>
              <a:rPr lang="es-ES"/>
              <a:t>: Integrar les </a:t>
            </a:r>
            <a:r>
              <a:rPr lang="es-ES" err="1"/>
              <a:t>troballes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 les </a:t>
            </a:r>
            <a:r>
              <a:rPr lang="es-ES" err="1"/>
              <a:t>preferències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 per a la presa de </a:t>
            </a:r>
            <a:r>
              <a:rPr lang="es-ES" err="1"/>
              <a:t>decisions</a:t>
            </a:r>
            <a:r>
              <a:rPr lang="es-ES"/>
              <a:t>.</a:t>
            </a:r>
          </a:p>
          <a:p>
            <a:pPr>
              <a:defRPr/>
            </a:pPr>
            <a:r>
              <a:rPr lang="es-ES" b="1"/>
              <a:t>5)   Audit: </a:t>
            </a:r>
            <a:r>
              <a:rPr lang="es-ES" b="1" err="1"/>
              <a:t>Avaluació</a:t>
            </a:r>
            <a:r>
              <a:rPr lang="es-ES" b="1"/>
              <a:t> del </a:t>
            </a:r>
            <a:r>
              <a:rPr lang="es-ES" b="1" err="1"/>
              <a:t>rendiment</a:t>
            </a:r>
            <a:r>
              <a:rPr lang="es-ES" b="1"/>
              <a:t> de la MBE</a:t>
            </a:r>
            <a:r>
              <a:rPr lang="es-ES"/>
              <a:t>: Revisar </a:t>
            </a:r>
            <a:r>
              <a:rPr lang="es-ES" err="1"/>
              <a:t>l'eficàcia</a:t>
            </a:r>
            <a:r>
              <a:rPr lang="es-ES"/>
              <a:t> del </a:t>
            </a:r>
            <a:r>
              <a:rPr lang="es-ES" err="1"/>
              <a:t>procés</a:t>
            </a:r>
            <a:r>
              <a:rPr lang="es-ES"/>
              <a:t> i </a:t>
            </a:r>
            <a:r>
              <a:rPr lang="es-ES" err="1"/>
              <a:t>fer</a:t>
            </a:r>
            <a:r>
              <a:rPr lang="es-ES"/>
              <a:t> </a:t>
            </a:r>
            <a:r>
              <a:rPr lang="es-ES" err="1"/>
              <a:t>ajustos</a:t>
            </a:r>
            <a:r>
              <a:rPr lang="es-ES"/>
              <a:t> </a:t>
            </a:r>
            <a:r>
              <a:rPr lang="es-ES" err="1"/>
              <a:t>segons</a:t>
            </a:r>
            <a:r>
              <a:rPr lang="es-ES"/>
              <a:t> </a:t>
            </a:r>
            <a:r>
              <a:rPr lang="es-ES" err="1"/>
              <a:t>sigui</a:t>
            </a:r>
            <a:r>
              <a:rPr lang="es-ES"/>
              <a:t> </a:t>
            </a:r>
            <a:r>
              <a:rPr lang="es-ES" err="1"/>
              <a:t>necessari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CEC2352-F32A-EAEC-3F20-5F589CF0B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22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76A7F-7FD8-5383-F447-0721D806C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611926C-BC99-95C1-3903-75F7433F3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5F8B191-B1E1-3EAD-662A-8B52A8F5A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>
                <a:ea typeface="Calibri"/>
                <a:cs typeface="Calibri"/>
              </a:rPr>
              <a:t>0) </a:t>
            </a:r>
            <a:r>
              <a:rPr lang="es-ES" b="1">
                <a:ea typeface="Calibri"/>
                <a:cs typeface="Calibri"/>
              </a:rPr>
              <a:t> </a:t>
            </a:r>
            <a:r>
              <a:rPr lang="es-ES" b="1" err="1">
                <a:ea typeface="Calibri"/>
                <a:cs typeface="Calibri"/>
              </a:rPr>
              <a:t>Assess</a:t>
            </a:r>
            <a:r>
              <a:rPr lang="es-ES" b="1">
                <a:ea typeface="Calibri"/>
                <a:cs typeface="Calibri"/>
              </a:rPr>
              <a:t>: </a:t>
            </a:r>
            <a:r>
              <a:rPr lang="es-ES"/>
              <a:t>Identificar el problema </a:t>
            </a:r>
            <a:r>
              <a:rPr lang="es-ES" err="1"/>
              <a:t>clínic</a:t>
            </a:r>
            <a:endParaRPr lang="es-ES" b="1" err="1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/>
              <a:t>Ask:  </a:t>
            </a:r>
            <a:r>
              <a:rPr lang="es-ES"/>
              <a:t>Estructurar i Formulación de pregunta clínica </a:t>
            </a:r>
            <a:r>
              <a:rPr lang="es-ES" err="1"/>
              <a:t>rellevant</a:t>
            </a:r>
            <a:r>
              <a:rPr lang="es-ES"/>
              <a:t>, </a:t>
            </a:r>
            <a:r>
              <a:rPr lang="es-ES" err="1"/>
              <a:t>habitualment</a:t>
            </a:r>
            <a:r>
              <a:rPr lang="es-ES"/>
              <a:t> en </a:t>
            </a:r>
            <a:r>
              <a:rPr lang="es-ES" err="1"/>
              <a:t>format</a:t>
            </a:r>
            <a:r>
              <a:rPr lang="es-ES"/>
              <a:t> PICO 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Acquire</a:t>
            </a:r>
            <a:r>
              <a:rPr lang="es-ES" b="1"/>
              <a:t>: </a:t>
            </a:r>
            <a:r>
              <a:rPr lang="es-ES"/>
              <a:t>Cerca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disponible.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Appraise</a:t>
            </a:r>
            <a:r>
              <a:rPr lang="es-ES" b="1"/>
              <a:t>: </a:t>
            </a:r>
            <a:r>
              <a:rPr lang="es-ES" err="1"/>
              <a:t>Avaluació</a:t>
            </a:r>
            <a:r>
              <a:rPr lang="es-ES"/>
              <a:t> crítica de </a:t>
            </a:r>
            <a:r>
              <a:rPr lang="es-ES" err="1"/>
              <a:t>l'evidència</a:t>
            </a:r>
            <a:r>
              <a:rPr lang="es-ES"/>
              <a:t>: </a:t>
            </a:r>
            <a:r>
              <a:rPr lang="es-ES" err="1"/>
              <a:t>Analitzar</a:t>
            </a:r>
            <a:r>
              <a:rPr lang="es-ES"/>
              <a:t> la </a:t>
            </a:r>
            <a:r>
              <a:rPr lang="es-ES" err="1"/>
              <a:t>qualitat</a:t>
            </a:r>
            <a:r>
              <a:rPr lang="es-ES"/>
              <a:t> i </a:t>
            </a:r>
            <a:r>
              <a:rPr lang="es-ES" err="1"/>
              <a:t>validesa</a:t>
            </a:r>
            <a:r>
              <a:rPr lang="es-ES"/>
              <a:t> de les dades </a:t>
            </a:r>
            <a:r>
              <a:rPr lang="es-ES" err="1"/>
              <a:t>trobades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Apply</a:t>
            </a:r>
            <a:r>
              <a:rPr lang="es-ES" b="1"/>
              <a:t>: </a:t>
            </a:r>
            <a:r>
              <a:rPr lang="es-ES" b="1" err="1"/>
              <a:t>Aplicació</a:t>
            </a:r>
            <a:r>
              <a:rPr lang="es-ES" b="1"/>
              <a:t> de </a:t>
            </a:r>
            <a:r>
              <a:rPr lang="es-ES" b="1" err="1"/>
              <a:t>l'evidència</a:t>
            </a:r>
            <a:r>
              <a:rPr lang="es-ES"/>
              <a:t>: Integrar les </a:t>
            </a:r>
            <a:r>
              <a:rPr lang="es-ES" err="1"/>
              <a:t>troballes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 les </a:t>
            </a:r>
            <a:r>
              <a:rPr lang="es-ES" err="1"/>
              <a:t>preferències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 per a la presa de </a:t>
            </a:r>
            <a:r>
              <a:rPr lang="es-ES" err="1"/>
              <a:t>decisions</a:t>
            </a:r>
            <a:r>
              <a:rPr lang="es-ES"/>
              <a:t>.</a:t>
            </a:r>
          </a:p>
          <a:p>
            <a:pPr>
              <a:defRPr/>
            </a:pPr>
            <a:r>
              <a:rPr lang="es-ES" b="1"/>
              <a:t>5)   Audit: </a:t>
            </a:r>
            <a:r>
              <a:rPr lang="es-ES" b="1" err="1"/>
              <a:t>Avaluació</a:t>
            </a:r>
            <a:r>
              <a:rPr lang="es-ES" b="1"/>
              <a:t> del </a:t>
            </a:r>
            <a:r>
              <a:rPr lang="es-ES" b="1" err="1"/>
              <a:t>rendiment</a:t>
            </a:r>
            <a:r>
              <a:rPr lang="es-ES" b="1"/>
              <a:t> de la MBE</a:t>
            </a:r>
            <a:r>
              <a:rPr lang="es-ES"/>
              <a:t>: Revisar </a:t>
            </a:r>
            <a:r>
              <a:rPr lang="es-ES" err="1"/>
              <a:t>l'eficàcia</a:t>
            </a:r>
            <a:r>
              <a:rPr lang="es-ES"/>
              <a:t> del </a:t>
            </a:r>
            <a:r>
              <a:rPr lang="es-ES" err="1"/>
              <a:t>procés</a:t>
            </a:r>
            <a:r>
              <a:rPr lang="es-ES"/>
              <a:t> i </a:t>
            </a:r>
            <a:r>
              <a:rPr lang="es-ES" err="1"/>
              <a:t>fer</a:t>
            </a:r>
            <a:r>
              <a:rPr lang="es-ES"/>
              <a:t> </a:t>
            </a:r>
            <a:r>
              <a:rPr lang="es-ES" err="1"/>
              <a:t>ajustos</a:t>
            </a:r>
            <a:r>
              <a:rPr lang="es-ES"/>
              <a:t> </a:t>
            </a:r>
            <a:r>
              <a:rPr lang="es-ES" err="1"/>
              <a:t>segons</a:t>
            </a:r>
            <a:r>
              <a:rPr lang="es-ES"/>
              <a:t> </a:t>
            </a:r>
            <a:r>
              <a:rPr lang="es-ES" err="1"/>
              <a:t>sigui</a:t>
            </a:r>
            <a:r>
              <a:rPr lang="es-ES"/>
              <a:t> </a:t>
            </a:r>
            <a:r>
              <a:rPr lang="es-ES" err="1"/>
              <a:t>necessari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7AA29B7-224F-2AF8-408D-E54A06968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956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ACFCF-AD08-1660-3488-C7F25B5E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ADC6DC6-8571-BD5B-E3A7-72CFF8D97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CB2C0A1-4079-35F9-4871-7722D7E0D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>
                <a:ea typeface="Calibri"/>
                <a:cs typeface="Calibri"/>
              </a:rPr>
              <a:t>0) </a:t>
            </a:r>
            <a:r>
              <a:rPr lang="es-ES" b="1">
                <a:ea typeface="Calibri"/>
                <a:cs typeface="Calibri"/>
              </a:rPr>
              <a:t> </a:t>
            </a:r>
            <a:r>
              <a:rPr lang="es-ES" b="1" err="1">
                <a:ea typeface="Calibri"/>
                <a:cs typeface="Calibri"/>
              </a:rPr>
              <a:t>Assess</a:t>
            </a:r>
            <a:r>
              <a:rPr lang="es-ES" b="1">
                <a:ea typeface="Calibri"/>
                <a:cs typeface="Calibri"/>
              </a:rPr>
              <a:t>: </a:t>
            </a:r>
            <a:r>
              <a:rPr lang="es-ES"/>
              <a:t>Identificar el problema </a:t>
            </a:r>
            <a:r>
              <a:rPr lang="es-ES" err="1"/>
              <a:t>clínic</a:t>
            </a:r>
            <a:endParaRPr lang="es-ES" b="1" err="1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/>
              <a:t>Ask:  </a:t>
            </a:r>
            <a:r>
              <a:rPr lang="es-ES"/>
              <a:t>Estructurar i Formulación de pregunta clínica </a:t>
            </a:r>
            <a:r>
              <a:rPr lang="es-ES" err="1"/>
              <a:t>rellevant</a:t>
            </a:r>
            <a:r>
              <a:rPr lang="es-ES"/>
              <a:t>, </a:t>
            </a:r>
            <a:r>
              <a:rPr lang="es-ES" err="1"/>
              <a:t>habitualment</a:t>
            </a:r>
            <a:r>
              <a:rPr lang="es-ES"/>
              <a:t> en </a:t>
            </a:r>
            <a:r>
              <a:rPr lang="es-ES" err="1"/>
              <a:t>format</a:t>
            </a:r>
            <a:r>
              <a:rPr lang="es-ES"/>
              <a:t> PICO 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Acquire</a:t>
            </a:r>
            <a:r>
              <a:rPr lang="es-ES" b="1"/>
              <a:t>: </a:t>
            </a:r>
            <a:r>
              <a:rPr lang="es-ES"/>
              <a:t>Cerca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disponible.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Appraise</a:t>
            </a:r>
            <a:r>
              <a:rPr lang="es-ES" b="1"/>
              <a:t>: </a:t>
            </a:r>
            <a:r>
              <a:rPr lang="es-ES" err="1"/>
              <a:t>Avaluació</a:t>
            </a:r>
            <a:r>
              <a:rPr lang="es-ES"/>
              <a:t> crítica de </a:t>
            </a:r>
            <a:r>
              <a:rPr lang="es-ES" err="1"/>
              <a:t>l'evidència</a:t>
            </a:r>
            <a:r>
              <a:rPr lang="es-ES"/>
              <a:t>: </a:t>
            </a:r>
            <a:r>
              <a:rPr lang="es-ES" err="1"/>
              <a:t>Analitzar</a:t>
            </a:r>
            <a:r>
              <a:rPr lang="es-ES"/>
              <a:t> la </a:t>
            </a:r>
            <a:r>
              <a:rPr lang="es-ES" err="1"/>
              <a:t>qualitat</a:t>
            </a:r>
            <a:r>
              <a:rPr lang="es-ES"/>
              <a:t> i </a:t>
            </a:r>
            <a:r>
              <a:rPr lang="es-ES" err="1"/>
              <a:t>validesa</a:t>
            </a:r>
            <a:r>
              <a:rPr lang="es-ES"/>
              <a:t> de les dades </a:t>
            </a:r>
            <a:r>
              <a:rPr lang="es-ES" err="1"/>
              <a:t>trobades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Apply</a:t>
            </a:r>
            <a:r>
              <a:rPr lang="es-ES" b="1"/>
              <a:t>: </a:t>
            </a:r>
            <a:r>
              <a:rPr lang="es-ES" b="1" err="1"/>
              <a:t>Aplicació</a:t>
            </a:r>
            <a:r>
              <a:rPr lang="es-ES" b="1"/>
              <a:t> de </a:t>
            </a:r>
            <a:r>
              <a:rPr lang="es-ES" b="1" err="1"/>
              <a:t>l'evidència</a:t>
            </a:r>
            <a:r>
              <a:rPr lang="es-ES"/>
              <a:t>: Integrar les </a:t>
            </a:r>
            <a:r>
              <a:rPr lang="es-ES" err="1"/>
              <a:t>troballes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 les </a:t>
            </a:r>
            <a:r>
              <a:rPr lang="es-ES" err="1"/>
              <a:t>preferències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 per a la presa de </a:t>
            </a:r>
            <a:r>
              <a:rPr lang="es-ES" err="1"/>
              <a:t>decisions</a:t>
            </a:r>
            <a:r>
              <a:rPr lang="es-ES"/>
              <a:t>.</a:t>
            </a:r>
          </a:p>
          <a:p>
            <a:pPr>
              <a:defRPr/>
            </a:pPr>
            <a:r>
              <a:rPr lang="es-ES" b="1"/>
              <a:t>5)   Audit: </a:t>
            </a:r>
            <a:r>
              <a:rPr lang="es-ES" b="1" err="1"/>
              <a:t>Avaluació</a:t>
            </a:r>
            <a:r>
              <a:rPr lang="es-ES" b="1"/>
              <a:t> del </a:t>
            </a:r>
            <a:r>
              <a:rPr lang="es-ES" b="1" err="1"/>
              <a:t>rendiment</a:t>
            </a:r>
            <a:r>
              <a:rPr lang="es-ES" b="1"/>
              <a:t> de la MBE</a:t>
            </a:r>
            <a:r>
              <a:rPr lang="es-ES"/>
              <a:t>: Revisar </a:t>
            </a:r>
            <a:r>
              <a:rPr lang="es-ES" err="1"/>
              <a:t>l'eficàcia</a:t>
            </a:r>
            <a:r>
              <a:rPr lang="es-ES"/>
              <a:t> del </a:t>
            </a:r>
            <a:r>
              <a:rPr lang="es-ES" err="1"/>
              <a:t>procés</a:t>
            </a:r>
            <a:r>
              <a:rPr lang="es-ES"/>
              <a:t> i </a:t>
            </a:r>
            <a:r>
              <a:rPr lang="es-ES" err="1"/>
              <a:t>fer</a:t>
            </a:r>
            <a:r>
              <a:rPr lang="es-ES"/>
              <a:t> </a:t>
            </a:r>
            <a:r>
              <a:rPr lang="es-ES" err="1"/>
              <a:t>ajustos</a:t>
            </a:r>
            <a:r>
              <a:rPr lang="es-ES"/>
              <a:t> </a:t>
            </a:r>
            <a:r>
              <a:rPr lang="es-ES" err="1"/>
              <a:t>segons</a:t>
            </a:r>
            <a:r>
              <a:rPr lang="es-ES"/>
              <a:t> </a:t>
            </a:r>
            <a:r>
              <a:rPr lang="es-ES" err="1"/>
              <a:t>sigui</a:t>
            </a:r>
            <a:r>
              <a:rPr lang="es-ES"/>
              <a:t> </a:t>
            </a:r>
            <a:r>
              <a:rPr lang="es-ES" err="1"/>
              <a:t>necessari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08FC81E-CD30-20D8-0267-90FFF9C29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08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7544E-A09F-4A20-D427-EBA87B777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C26B93E-3B90-7468-D458-71B59DBD3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46EA0E1-0AD1-07F9-2D86-004A3E5CE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694AB37-3218-9503-D085-95A48511B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4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B8E78-C88B-5059-1549-B1F6632E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98ADB6B1-7715-AEC7-CBF6-9CE088D4B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39F3D38-814F-F62C-0A4A-2C44307D1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96E9DD1-30C9-77C9-70CD-4231AEAF5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03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err="1"/>
              <a:t>Aquesta</a:t>
            </a:r>
            <a:r>
              <a:rPr lang="en-US" i="1"/>
              <a:t> </a:t>
            </a:r>
            <a:r>
              <a:rPr lang="en-US" i="1" err="1"/>
              <a:t>filosofia</a:t>
            </a:r>
            <a:r>
              <a:rPr lang="en-US" i="1"/>
              <a:t> es </a:t>
            </a:r>
            <a:r>
              <a:rPr lang="en-US" i="1" err="1"/>
              <a:t>va</a:t>
            </a:r>
            <a:r>
              <a:rPr lang="en-US" i="1"/>
              <a:t> </a:t>
            </a:r>
            <a:r>
              <a:rPr lang="en-US" i="1" err="1"/>
              <a:t>estenent</a:t>
            </a:r>
            <a:r>
              <a:rPr lang="en-US" i="1"/>
              <a:t> a </a:t>
            </a:r>
            <a:r>
              <a:rPr lang="en-US" i="1" err="1"/>
              <a:t>altres</a:t>
            </a:r>
            <a:r>
              <a:rPr lang="en-US" i="1"/>
              <a:t> camps </a:t>
            </a:r>
            <a:r>
              <a:rPr lang="en-US" i="1" err="1"/>
              <a:t>i</a:t>
            </a:r>
            <a:r>
              <a:rPr lang="en-US" i="1"/>
              <a:t> disciplines (i.e., Evidence Based Practice (EBP)).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36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La Medicina basada en </a:t>
            </a:r>
            <a:r>
              <a:rPr lang="es-ES" err="1"/>
              <a:t>l'evidència</a:t>
            </a:r>
            <a:r>
              <a:rPr lang="es-ES"/>
              <a:t> (MBE) </a:t>
            </a:r>
            <a:r>
              <a:rPr lang="es-ES" err="1"/>
              <a:t>és</a:t>
            </a:r>
            <a:r>
              <a:rPr lang="es-ES"/>
              <a:t> la </a:t>
            </a:r>
            <a:r>
              <a:rPr lang="es-ES" err="1"/>
              <a:t>integració</a:t>
            </a:r>
            <a:r>
              <a:rPr lang="es-ES"/>
              <a:t>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científica,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l’experiència</a:t>
            </a:r>
            <a:r>
              <a:rPr lang="es-ES"/>
              <a:t> </a:t>
            </a:r>
            <a:r>
              <a:rPr lang="es-ES" err="1"/>
              <a:t>cñínica</a:t>
            </a:r>
            <a:r>
              <a:rPr lang="es-ES"/>
              <a:t> i </a:t>
            </a:r>
            <a:r>
              <a:rPr lang="es-ES" err="1"/>
              <a:t>els</a:t>
            </a:r>
            <a:r>
              <a:rPr lang="es-ES"/>
              <a:t> </a:t>
            </a:r>
            <a:r>
              <a:rPr lang="es-ES" err="1"/>
              <a:t>valors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.</a:t>
            </a:r>
          </a:p>
          <a:p>
            <a:r>
              <a:rPr lang="es-ES" err="1"/>
              <a:t>està</a:t>
            </a:r>
            <a:r>
              <a:rPr lang="es-ES"/>
              <a:t> encaminada a </a:t>
            </a:r>
            <a:r>
              <a:rPr lang="es-ES" err="1"/>
              <a:t>accelerar</a:t>
            </a:r>
            <a:r>
              <a:rPr lang="es-ES"/>
              <a:t> i </a:t>
            </a:r>
            <a:r>
              <a:rPr lang="es-ES" err="1"/>
              <a:t>millorar</a:t>
            </a:r>
            <a:r>
              <a:rPr lang="es-ES"/>
              <a:t> la </a:t>
            </a:r>
            <a:r>
              <a:rPr lang="es-ES" err="1"/>
              <a:t>utilització</a:t>
            </a:r>
            <a:r>
              <a:rPr lang="es-ES"/>
              <a:t> en la </a:t>
            </a:r>
            <a:r>
              <a:rPr lang="es-ES" err="1"/>
              <a:t>pràctica</a:t>
            </a:r>
            <a:r>
              <a:rPr lang="es-ES"/>
              <a:t> clínica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científica disponible </a:t>
            </a:r>
            <a:r>
              <a:rPr lang="es-ES" err="1"/>
              <a:t>procedent</a:t>
            </a:r>
            <a:r>
              <a:rPr lang="es-ES"/>
              <a:t> de la recerca clínica </a:t>
            </a:r>
            <a:r>
              <a:rPr lang="es-ES" err="1"/>
              <a:t>rellevant</a:t>
            </a:r>
            <a:r>
              <a:rPr lang="es-ES"/>
              <a:t> (</a:t>
            </a:r>
            <a:r>
              <a:rPr lang="es-ES" err="1"/>
              <a:t>idealment</a:t>
            </a:r>
            <a:r>
              <a:rPr lang="es-ES"/>
              <a:t> </a:t>
            </a:r>
            <a:r>
              <a:rPr lang="es-ES" err="1"/>
              <a:t>estudis</a:t>
            </a:r>
            <a:r>
              <a:rPr lang="es-ES"/>
              <a:t> de </a:t>
            </a:r>
            <a:r>
              <a:rPr lang="es-ES" err="1"/>
              <a:t>qualitat</a:t>
            </a:r>
            <a:r>
              <a:rPr lang="es-ES"/>
              <a:t> </a:t>
            </a:r>
            <a:r>
              <a:rPr lang="es-ES" err="1"/>
              <a:t>centrats</a:t>
            </a:r>
            <a:r>
              <a:rPr lang="es-ES"/>
              <a:t> en </a:t>
            </a:r>
            <a:r>
              <a:rPr lang="es-ES" err="1"/>
              <a:t>els</a:t>
            </a:r>
            <a:r>
              <a:rPr lang="es-ES"/>
              <a:t> </a:t>
            </a:r>
            <a:r>
              <a:rPr lang="es-ES" err="1"/>
              <a:t>pacients</a:t>
            </a:r>
            <a:r>
              <a:rPr lang="es-ES"/>
              <a:t>). La MBE </a:t>
            </a:r>
            <a:r>
              <a:rPr lang="es-ES" err="1"/>
              <a:t>requereix</a:t>
            </a:r>
            <a:r>
              <a:rPr lang="es-ES"/>
              <a:t>, </a:t>
            </a:r>
            <a:r>
              <a:rPr lang="es-ES" err="1"/>
              <a:t>doncs</a:t>
            </a:r>
            <a:r>
              <a:rPr lang="es-ES"/>
              <a:t>, de la </a:t>
            </a:r>
            <a:r>
              <a:rPr lang="es-ES" err="1"/>
              <a:t>capacitat</a:t>
            </a:r>
            <a:r>
              <a:rPr lang="es-ES"/>
              <a:t> </a:t>
            </a:r>
            <a:r>
              <a:rPr lang="es-ES" err="1"/>
              <a:t>d'integrar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individual </a:t>
            </a:r>
            <a:r>
              <a:rPr lang="es-ES" err="1"/>
              <a:t>amb</a:t>
            </a:r>
            <a:r>
              <a:rPr lang="es-ES"/>
              <a:t>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científica externa disponible,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l'objectiu</a:t>
            </a:r>
            <a:r>
              <a:rPr lang="es-ES"/>
              <a:t> </a:t>
            </a:r>
            <a:r>
              <a:rPr lang="es-ES" err="1"/>
              <a:t>d'oferir</a:t>
            </a:r>
            <a:r>
              <a:rPr lang="es-ES"/>
              <a:t> una </a:t>
            </a:r>
            <a:r>
              <a:rPr lang="es-ES" err="1"/>
              <a:t>atenció</a:t>
            </a:r>
            <a:r>
              <a:rPr lang="es-ES"/>
              <a:t> de </a:t>
            </a:r>
            <a:r>
              <a:rPr lang="es-ES" err="1"/>
              <a:t>qualitat</a:t>
            </a:r>
            <a:r>
              <a:rPr lang="es-ES"/>
              <a:t> al </a:t>
            </a:r>
            <a:r>
              <a:rPr lang="es-ES" err="1"/>
              <a:t>pacient</a:t>
            </a:r>
            <a:r>
              <a:rPr lang="es-ES"/>
              <a:t> </a:t>
            </a:r>
            <a:r>
              <a:rPr lang="es-ES" err="1"/>
              <a:t>proposant</a:t>
            </a:r>
            <a:r>
              <a:rPr lang="es-ES"/>
              <a:t> el </a:t>
            </a:r>
            <a:r>
              <a:rPr lang="es-ES" err="1"/>
              <a:t>tractament</a:t>
            </a:r>
            <a:r>
              <a:rPr lang="es-ES"/>
              <a:t> </a:t>
            </a:r>
            <a:r>
              <a:rPr lang="es-ES" err="1"/>
              <a:t>més</a:t>
            </a:r>
            <a:r>
              <a:rPr lang="es-ES"/>
              <a:t> </a:t>
            </a:r>
            <a:r>
              <a:rPr lang="es-ES" err="1"/>
              <a:t>efectiu</a:t>
            </a:r>
            <a:r>
              <a:rPr lang="es-ES"/>
              <a:t> </a:t>
            </a:r>
            <a:r>
              <a:rPr lang="es-ES" err="1"/>
              <a:t>d'acord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els</a:t>
            </a:r>
            <a:r>
              <a:rPr lang="es-ES"/>
              <a:t> recursos i </a:t>
            </a:r>
            <a:r>
              <a:rPr lang="es-ES" err="1"/>
              <a:t>mitjans</a:t>
            </a:r>
            <a:r>
              <a:rPr lang="es-ES"/>
              <a:t> disponibles al </a:t>
            </a:r>
            <a:r>
              <a:rPr lang="es-ES" err="1"/>
              <a:t>nostre</a:t>
            </a:r>
            <a:r>
              <a:rPr lang="es-ES"/>
              <a:t> </a:t>
            </a:r>
            <a:r>
              <a:rPr lang="es-ES" err="1"/>
              <a:t>medi</a:t>
            </a:r>
            <a:r>
              <a:rPr lang="es-ES"/>
              <a:t>. Per </a:t>
            </a:r>
            <a:r>
              <a:rPr lang="es-ES" err="1"/>
              <a:t>molts</a:t>
            </a:r>
            <a:r>
              <a:rPr lang="es-ES"/>
              <a:t> </a:t>
            </a:r>
            <a:r>
              <a:rPr lang="es-ES" err="1"/>
              <a:t>anys</a:t>
            </a:r>
            <a:r>
              <a:rPr lang="es-ES"/>
              <a:t>, i encara ara en </a:t>
            </a:r>
            <a:r>
              <a:rPr lang="es-ES" err="1"/>
              <a:t>algunes</a:t>
            </a:r>
            <a:r>
              <a:rPr lang="es-ES"/>
              <a:t> </a:t>
            </a:r>
            <a:r>
              <a:rPr lang="es-ES" err="1"/>
              <a:t>àrees</a:t>
            </a:r>
            <a:r>
              <a:rPr lang="es-ES"/>
              <a:t>, la Medicina, </a:t>
            </a:r>
            <a:r>
              <a:rPr lang="es-ES" err="1"/>
              <a:t>així</a:t>
            </a:r>
            <a:r>
              <a:rPr lang="es-ES"/>
              <a:t> </a:t>
            </a:r>
            <a:r>
              <a:rPr lang="es-ES" err="1"/>
              <a:t>com</a:t>
            </a:r>
            <a:r>
              <a:rPr lang="es-ES"/>
              <a:t> també </a:t>
            </a:r>
            <a:r>
              <a:rPr lang="es-ES" err="1"/>
              <a:t>altres</a:t>
            </a:r>
            <a:r>
              <a:rPr lang="es-ES"/>
              <a:t> </a:t>
            </a:r>
            <a:r>
              <a:rPr lang="es-ES" err="1"/>
              <a:t>professions</a:t>
            </a:r>
            <a:r>
              <a:rPr lang="es-ES"/>
              <a:t> </a:t>
            </a:r>
            <a:r>
              <a:rPr lang="es-ES" err="1"/>
              <a:t>sanitàries</a:t>
            </a:r>
            <a:r>
              <a:rPr lang="es-ES"/>
              <a:t>, ha </a:t>
            </a:r>
            <a:r>
              <a:rPr lang="es-ES" err="1"/>
              <a:t>utilitzat</a:t>
            </a:r>
            <a:r>
              <a:rPr lang="es-ES"/>
              <a:t> </a:t>
            </a:r>
            <a:r>
              <a:rPr lang="es-ES" err="1"/>
              <a:t>teories</a:t>
            </a:r>
            <a:r>
              <a:rPr lang="es-ES"/>
              <a:t> sobre </a:t>
            </a:r>
            <a:r>
              <a:rPr lang="es-ES" err="1"/>
              <a:t>els</a:t>
            </a:r>
            <a:r>
              <a:rPr lang="es-ES"/>
              <a:t> </a:t>
            </a:r>
            <a:r>
              <a:rPr lang="es-ES" err="1"/>
              <a:t>mecanismes</a:t>
            </a:r>
            <a:r>
              <a:rPr lang="es-ES"/>
              <a:t> </a:t>
            </a:r>
            <a:r>
              <a:rPr lang="es-ES" err="1"/>
              <a:t>d'acció</a:t>
            </a:r>
            <a:r>
              <a:rPr lang="es-ES"/>
              <a:t> de </a:t>
            </a:r>
            <a:r>
              <a:rPr lang="es-ES" err="1"/>
              <a:t>moltes</a:t>
            </a:r>
            <a:r>
              <a:rPr lang="es-ES"/>
              <a:t> de les </a:t>
            </a:r>
            <a:r>
              <a:rPr lang="es-ES" err="1"/>
              <a:t>seves</a:t>
            </a:r>
            <a:r>
              <a:rPr lang="es-ES"/>
              <a:t> </a:t>
            </a:r>
            <a:r>
              <a:rPr lang="es-ES" err="1"/>
              <a:t>intervencions</a:t>
            </a:r>
            <a:r>
              <a:rPr lang="es-ES"/>
              <a:t>, </a:t>
            </a:r>
            <a:r>
              <a:rPr lang="es-ES" err="1"/>
              <a:t>sense</a:t>
            </a:r>
            <a:r>
              <a:rPr lang="es-ES"/>
              <a:t> que les </a:t>
            </a:r>
            <a:r>
              <a:rPr lang="es-ES" err="1"/>
              <a:t>hipòtesis</a:t>
            </a:r>
            <a:r>
              <a:rPr lang="es-ES"/>
              <a:t> sobre les </a:t>
            </a:r>
            <a:r>
              <a:rPr lang="es-ES" err="1"/>
              <a:t>quals</a:t>
            </a:r>
            <a:r>
              <a:rPr lang="es-ES"/>
              <a:t> </a:t>
            </a:r>
            <a:r>
              <a:rPr lang="es-ES" err="1"/>
              <a:t>aquestes</a:t>
            </a:r>
            <a:r>
              <a:rPr lang="es-ES"/>
              <a:t> </a:t>
            </a:r>
            <a:r>
              <a:rPr lang="es-ES" err="1"/>
              <a:t>teories</a:t>
            </a:r>
            <a:r>
              <a:rPr lang="es-ES"/>
              <a:t> es basen </a:t>
            </a:r>
            <a:r>
              <a:rPr lang="es-ES" err="1"/>
              <a:t>hagin</a:t>
            </a:r>
            <a:r>
              <a:rPr lang="es-ES"/>
              <a:t> </a:t>
            </a:r>
            <a:r>
              <a:rPr lang="es-ES" err="1"/>
              <a:t>estat</a:t>
            </a:r>
            <a:r>
              <a:rPr lang="es-ES"/>
              <a:t> </a:t>
            </a:r>
            <a:r>
              <a:rPr lang="es-ES" err="1"/>
              <a:t>degudament</a:t>
            </a:r>
            <a:r>
              <a:rPr lang="es-ES"/>
              <a:t> </a:t>
            </a:r>
            <a:r>
              <a:rPr lang="es-ES" err="1"/>
              <a:t>contrastades</a:t>
            </a:r>
            <a:r>
              <a:rPr lang="es-ES"/>
              <a:t> </a:t>
            </a:r>
            <a:r>
              <a:rPr lang="es-ES" err="1"/>
              <a:t>mitjançant</a:t>
            </a:r>
            <a:r>
              <a:rPr lang="es-ES"/>
              <a:t> </a:t>
            </a:r>
            <a:r>
              <a:rPr lang="es-ES" err="1"/>
              <a:t>estudis</a:t>
            </a:r>
            <a:r>
              <a:rPr lang="es-ES"/>
              <a:t> </a:t>
            </a:r>
            <a:r>
              <a:rPr lang="es-ES" err="1"/>
              <a:t>apropiats</a:t>
            </a:r>
            <a:r>
              <a:rPr lang="es-ES"/>
              <a:t>, </a:t>
            </a:r>
            <a:r>
              <a:rPr lang="es-ES" err="1"/>
              <a:t>assumint</a:t>
            </a:r>
            <a:r>
              <a:rPr lang="es-ES"/>
              <a:t> que les </a:t>
            </a:r>
            <a:r>
              <a:rPr lang="es-ES" err="1"/>
              <a:t>explicacions</a:t>
            </a:r>
            <a:r>
              <a:rPr lang="es-ES"/>
              <a:t> que </a:t>
            </a:r>
            <a:r>
              <a:rPr lang="es-ES" err="1"/>
              <a:t>ofereix</a:t>
            </a:r>
            <a:r>
              <a:rPr lang="es-ES"/>
              <a:t> la </a:t>
            </a:r>
            <a:r>
              <a:rPr lang="es-ES" err="1"/>
              <a:t>teoria</a:t>
            </a:r>
            <a:r>
              <a:rPr lang="es-ES"/>
              <a:t> </a:t>
            </a:r>
            <a:r>
              <a:rPr lang="es-ES" err="1"/>
              <a:t>són</a:t>
            </a:r>
            <a:r>
              <a:rPr lang="es-ES"/>
              <a:t> tan </a:t>
            </a:r>
            <a:r>
              <a:rPr lang="es-ES" err="1"/>
              <a:t>científiques</a:t>
            </a:r>
            <a:r>
              <a:rPr lang="es-ES"/>
              <a:t> </a:t>
            </a:r>
            <a:r>
              <a:rPr lang="es-ES" err="1"/>
              <a:t>com</a:t>
            </a:r>
            <a:r>
              <a:rPr lang="es-ES"/>
              <a:t> les </a:t>
            </a:r>
            <a:r>
              <a:rPr lang="es-ES" err="1"/>
              <a:t>proves</a:t>
            </a:r>
            <a:r>
              <a:rPr lang="es-ES"/>
              <a:t> de la </a:t>
            </a:r>
            <a:r>
              <a:rPr lang="es-ES" err="1"/>
              <a:t>seva</a:t>
            </a:r>
            <a:r>
              <a:rPr lang="es-ES"/>
              <a:t> </a:t>
            </a:r>
            <a:r>
              <a:rPr lang="es-ES" err="1"/>
              <a:t>eficàcia</a:t>
            </a:r>
            <a:r>
              <a:rPr lang="es-ES"/>
              <a:t>. Per contra, la MBE considera que la </a:t>
            </a:r>
            <a:r>
              <a:rPr lang="es-ES" err="1"/>
              <a:t>racionalitat</a:t>
            </a:r>
            <a:r>
              <a:rPr lang="es-ES"/>
              <a:t> o </a:t>
            </a:r>
            <a:r>
              <a:rPr lang="es-ES" err="1"/>
              <a:t>l'eficàcia</a:t>
            </a:r>
            <a:r>
              <a:rPr lang="es-ES"/>
              <a:t> </a:t>
            </a:r>
            <a:r>
              <a:rPr lang="es-ES" err="1"/>
              <a:t>biològica</a:t>
            </a:r>
            <a:r>
              <a:rPr lang="es-ES"/>
              <a:t> </a:t>
            </a:r>
            <a:r>
              <a:rPr lang="es-ES" err="1"/>
              <a:t>d'una</a:t>
            </a:r>
            <a:r>
              <a:rPr lang="es-ES"/>
              <a:t> </a:t>
            </a:r>
            <a:r>
              <a:rPr lang="es-ES" err="1"/>
              <a:t>intervenció</a:t>
            </a:r>
            <a:r>
              <a:rPr lang="es-ES"/>
              <a:t> no </a:t>
            </a:r>
            <a:r>
              <a:rPr lang="es-ES" err="1"/>
              <a:t>constitueixen</a:t>
            </a:r>
            <a:r>
              <a:rPr lang="es-ES"/>
              <a:t> una </a:t>
            </a:r>
            <a:r>
              <a:rPr lang="es-ES" err="1"/>
              <a:t>prova</a:t>
            </a:r>
            <a:r>
              <a:rPr lang="es-ES"/>
              <a:t> </a:t>
            </a:r>
            <a:r>
              <a:rPr lang="es-ES" err="1"/>
              <a:t>suficient</a:t>
            </a:r>
            <a:r>
              <a:rPr lang="es-ES"/>
              <a:t> de la </a:t>
            </a:r>
            <a:r>
              <a:rPr lang="es-ES" err="1"/>
              <a:t>seva</a:t>
            </a:r>
            <a:r>
              <a:rPr lang="es-ES"/>
              <a:t> </a:t>
            </a:r>
            <a:r>
              <a:rPr lang="es-ES" err="1"/>
              <a:t>efectivitat</a:t>
            </a:r>
            <a:r>
              <a:rPr lang="es-ES"/>
              <a:t> clínica, </a:t>
            </a:r>
            <a:r>
              <a:rPr lang="es-ES" err="1"/>
              <a:t>sinó</a:t>
            </a:r>
            <a:r>
              <a:rPr lang="es-ES"/>
              <a:t> que </a:t>
            </a:r>
            <a:r>
              <a:rPr lang="es-ES" err="1"/>
              <a:t>aquesta</a:t>
            </a:r>
            <a:r>
              <a:rPr lang="es-ES"/>
              <a:t> ha de poder mesurar-se </a:t>
            </a:r>
            <a:r>
              <a:rPr lang="es-ES" err="1"/>
              <a:t>mitjançant</a:t>
            </a:r>
            <a:r>
              <a:rPr lang="es-ES"/>
              <a:t> </a:t>
            </a:r>
            <a:r>
              <a:rPr lang="es-ES" err="1"/>
              <a:t>estudis</a:t>
            </a:r>
            <a:r>
              <a:rPr lang="es-ES"/>
              <a:t> rigorosos que </a:t>
            </a:r>
            <a:r>
              <a:rPr lang="es-ES" err="1"/>
              <a:t>hagin</a:t>
            </a:r>
            <a:r>
              <a:rPr lang="es-ES"/>
              <a:t> </a:t>
            </a:r>
            <a:r>
              <a:rPr lang="es-ES" err="1"/>
              <a:t>avaluat</a:t>
            </a:r>
            <a:r>
              <a:rPr lang="es-ES"/>
              <a:t> </a:t>
            </a:r>
            <a:r>
              <a:rPr lang="es-ES" err="1"/>
              <a:t>resultats</a:t>
            </a:r>
            <a:r>
              <a:rPr lang="es-ES"/>
              <a:t> </a:t>
            </a:r>
            <a:r>
              <a:rPr lang="es-ES" err="1"/>
              <a:t>clínics</a:t>
            </a:r>
            <a:r>
              <a:rPr lang="es-ES"/>
              <a:t> </a:t>
            </a:r>
            <a:r>
              <a:rPr lang="es-ES" err="1"/>
              <a:t>directament</a:t>
            </a:r>
            <a:r>
              <a:rPr lang="es-ES"/>
              <a:t> sobre </a:t>
            </a:r>
            <a:r>
              <a:rPr lang="es-ES" err="1"/>
              <a:t>els</a:t>
            </a:r>
            <a:r>
              <a:rPr lang="es-ES"/>
              <a:t> </a:t>
            </a:r>
            <a:r>
              <a:rPr lang="es-ES" err="1"/>
              <a:t>pacients</a:t>
            </a:r>
            <a:r>
              <a:rPr lang="es-ES"/>
              <a:t>.</a:t>
            </a:r>
            <a:br>
              <a:rPr lang="es-ES"/>
            </a:b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F81F8-75A1-B680-96B8-A28FDF3BD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9478E47-5732-9705-F181-DAB68B8E8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2409F82-4D49-C4D1-DB53-D8B2D1254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124F447-DAB2-DB05-FD06-C646DB9D7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63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>
                <a:ea typeface="Calibri"/>
                <a:cs typeface="Calibri"/>
              </a:rPr>
              <a:t>0) </a:t>
            </a:r>
            <a:r>
              <a:rPr lang="es-ES" b="1">
                <a:ea typeface="Calibri"/>
                <a:cs typeface="Calibri"/>
              </a:rPr>
              <a:t> </a:t>
            </a:r>
            <a:r>
              <a:rPr lang="es-ES" b="1" err="1">
                <a:ea typeface="Calibri"/>
                <a:cs typeface="Calibri"/>
              </a:rPr>
              <a:t>Assess</a:t>
            </a:r>
            <a:r>
              <a:rPr lang="es-ES" b="1">
                <a:ea typeface="Calibri"/>
                <a:cs typeface="Calibri"/>
              </a:rPr>
              <a:t>: </a:t>
            </a:r>
            <a:r>
              <a:rPr lang="es-ES"/>
              <a:t>Identificar el problema </a:t>
            </a:r>
            <a:r>
              <a:rPr lang="es-ES" err="1"/>
              <a:t>clínic</a:t>
            </a:r>
            <a:endParaRPr lang="es-ES" b="1" err="1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/>
              <a:t>Ask:  </a:t>
            </a:r>
            <a:r>
              <a:rPr lang="es-ES"/>
              <a:t>Estructurar i Formulación de pregunta clínica </a:t>
            </a:r>
            <a:r>
              <a:rPr lang="es-ES" err="1"/>
              <a:t>rellevant</a:t>
            </a:r>
            <a:r>
              <a:rPr lang="es-ES"/>
              <a:t>, </a:t>
            </a:r>
            <a:r>
              <a:rPr lang="es-ES" err="1"/>
              <a:t>habitualment</a:t>
            </a:r>
            <a:r>
              <a:rPr lang="es-ES"/>
              <a:t> en </a:t>
            </a:r>
            <a:r>
              <a:rPr lang="es-ES" err="1"/>
              <a:t>format</a:t>
            </a:r>
            <a:r>
              <a:rPr lang="es-ES"/>
              <a:t> PICO 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Acquire</a:t>
            </a:r>
            <a:r>
              <a:rPr lang="es-ES" b="1"/>
              <a:t>: </a:t>
            </a:r>
            <a:r>
              <a:rPr lang="es-ES"/>
              <a:t>Cerca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disponible.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Appraise</a:t>
            </a:r>
            <a:r>
              <a:rPr lang="es-ES" b="1"/>
              <a:t>: </a:t>
            </a:r>
            <a:r>
              <a:rPr lang="es-ES" err="1"/>
              <a:t>Avaluació</a:t>
            </a:r>
            <a:r>
              <a:rPr lang="es-ES"/>
              <a:t> crítica de </a:t>
            </a:r>
            <a:r>
              <a:rPr lang="es-ES" err="1"/>
              <a:t>l'evidència</a:t>
            </a:r>
            <a:r>
              <a:rPr lang="es-ES"/>
              <a:t>: </a:t>
            </a:r>
            <a:r>
              <a:rPr lang="es-ES" err="1"/>
              <a:t>Analitzar</a:t>
            </a:r>
            <a:r>
              <a:rPr lang="es-ES"/>
              <a:t> la </a:t>
            </a:r>
            <a:r>
              <a:rPr lang="es-ES" err="1"/>
              <a:t>qualitat</a:t>
            </a:r>
            <a:r>
              <a:rPr lang="es-ES"/>
              <a:t> i </a:t>
            </a:r>
            <a:r>
              <a:rPr lang="es-ES" err="1"/>
              <a:t>validesa</a:t>
            </a:r>
            <a:r>
              <a:rPr lang="es-ES"/>
              <a:t> de les dades </a:t>
            </a:r>
            <a:r>
              <a:rPr lang="es-ES" err="1"/>
              <a:t>trobades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Apply</a:t>
            </a:r>
            <a:r>
              <a:rPr lang="es-ES" b="1"/>
              <a:t>: </a:t>
            </a:r>
            <a:r>
              <a:rPr lang="es-ES" b="1" err="1"/>
              <a:t>Aplicació</a:t>
            </a:r>
            <a:r>
              <a:rPr lang="es-ES" b="1"/>
              <a:t> de </a:t>
            </a:r>
            <a:r>
              <a:rPr lang="es-ES" b="1" err="1"/>
              <a:t>l'evidència</a:t>
            </a:r>
            <a:r>
              <a:rPr lang="es-ES"/>
              <a:t>: Integrar les </a:t>
            </a:r>
            <a:r>
              <a:rPr lang="es-ES" err="1"/>
              <a:t>troballes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 les </a:t>
            </a:r>
            <a:r>
              <a:rPr lang="es-ES" err="1"/>
              <a:t>preferències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 per a la presa de </a:t>
            </a:r>
            <a:r>
              <a:rPr lang="es-ES" err="1"/>
              <a:t>decisions</a:t>
            </a:r>
            <a:r>
              <a:rPr lang="es-ES"/>
              <a:t>.</a:t>
            </a:r>
          </a:p>
          <a:p>
            <a:pPr>
              <a:defRPr/>
            </a:pPr>
            <a:r>
              <a:rPr lang="es-ES" b="1"/>
              <a:t>5)   Audit: </a:t>
            </a:r>
            <a:r>
              <a:rPr lang="es-ES" b="1" err="1"/>
              <a:t>Avaluació</a:t>
            </a:r>
            <a:r>
              <a:rPr lang="es-ES" b="1"/>
              <a:t> del </a:t>
            </a:r>
            <a:r>
              <a:rPr lang="es-ES" b="1" err="1"/>
              <a:t>rendiment</a:t>
            </a:r>
            <a:r>
              <a:rPr lang="es-ES" b="1"/>
              <a:t> de la MBE</a:t>
            </a:r>
            <a:r>
              <a:rPr lang="es-ES"/>
              <a:t>: Revisar </a:t>
            </a:r>
            <a:r>
              <a:rPr lang="es-ES" err="1"/>
              <a:t>l'eficàcia</a:t>
            </a:r>
            <a:r>
              <a:rPr lang="es-ES"/>
              <a:t> del </a:t>
            </a:r>
            <a:r>
              <a:rPr lang="es-ES" err="1"/>
              <a:t>procés</a:t>
            </a:r>
            <a:r>
              <a:rPr lang="es-ES"/>
              <a:t> i </a:t>
            </a:r>
            <a:r>
              <a:rPr lang="es-ES" err="1"/>
              <a:t>fer</a:t>
            </a:r>
            <a:r>
              <a:rPr lang="es-ES"/>
              <a:t> </a:t>
            </a:r>
            <a:r>
              <a:rPr lang="es-ES" err="1"/>
              <a:t>ajustos</a:t>
            </a:r>
            <a:r>
              <a:rPr lang="es-ES"/>
              <a:t> </a:t>
            </a:r>
            <a:r>
              <a:rPr lang="es-ES" err="1"/>
              <a:t>segons</a:t>
            </a:r>
            <a:r>
              <a:rPr lang="es-ES"/>
              <a:t> </a:t>
            </a:r>
            <a:r>
              <a:rPr lang="es-ES" err="1"/>
              <a:t>sigui</a:t>
            </a:r>
            <a:r>
              <a:rPr lang="es-ES"/>
              <a:t> </a:t>
            </a:r>
            <a:r>
              <a:rPr lang="es-ES" err="1"/>
              <a:t>necessari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E86C-5D19-3689-42ED-9051537EA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59B687A-17C3-ECB4-0EEE-520717B8E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044237C9-C67E-CA6F-8D78-F529420E5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>
                <a:ea typeface="Calibri"/>
                <a:cs typeface="Calibri"/>
              </a:rPr>
              <a:t>0) </a:t>
            </a:r>
            <a:r>
              <a:rPr lang="es-ES" b="1">
                <a:ea typeface="Calibri"/>
                <a:cs typeface="Calibri"/>
              </a:rPr>
              <a:t> </a:t>
            </a:r>
            <a:r>
              <a:rPr lang="es-ES" b="1" err="1">
                <a:ea typeface="Calibri"/>
                <a:cs typeface="Calibri"/>
              </a:rPr>
              <a:t>Assess</a:t>
            </a:r>
            <a:r>
              <a:rPr lang="es-ES" b="1">
                <a:ea typeface="Calibri"/>
                <a:cs typeface="Calibri"/>
              </a:rPr>
              <a:t>: </a:t>
            </a:r>
            <a:r>
              <a:rPr lang="es-ES"/>
              <a:t>Identificar el problema </a:t>
            </a:r>
            <a:r>
              <a:rPr lang="es-ES" err="1"/>
              <a:t>clínic</a:t>
            </a:r>
            <a:endParaRPr lang="es-ES" b="1" err="1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/>
              <a:t>Ask:  </a:t>
            </a:r>
            <a:r>
              <a:rPr lang="es-ES"/>
              <a:t>Estructurar i Formulación de pregunta clínica </a:t>
            </a:r>
            <a:r>
              <a:rPr lang="es-ES" err="1"/>
              <a:t>rellevant</a:t>
            </a:r>
            <a:r>
              <a:rPr lang="es-ES"/>
              <a:t>, </a:t>
            </a:r>
            <a:r>
              <a:rPr lang="es-ES" err="1"/>
              <a:t>habitualment</a:t>
            </a:r>
            <a:r>
              <a:rPr lang="es-ES"/>
              <a:t> en </a:t>
            </a:r>
            <a:r>
              <a:rPr lang="es-ES" err="1"/>
              <a:t>format</a:t>
            </a:r>
            <a:r>
              <a:rPr lang="es-ES"/>
              <a:t> PICO 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Acquire</a:t>
            </a:r>
            <a:r>
              <a:rPr lang="es-ES" b="1"/>
              <a:t>: </a:t>
            </a:r>
            <a:r>
              <a:rPr lang="es-ES"/>
              <a:t>Cerca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disponible.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Appraise</a:t>
            </a:r>
            <a:r>
              <a:rPr lang="es-ES" b="1"/>
              <a:t>: </a:t>
            </a:r>
            <a:r>
              <a:rPr lang="es-ES" err="1"/>
              <a:t>Avaluació</a:t>
            </a:r>
            <a:r>
              <a:rPr lang="es-ES"/>
              <a:t> crítica de </a:t>
            </a:r>
            <a:r>
              <a:rPr lang="es-ES" err="1"/>
              <a:t>l'evidència</a:t>
            </a:r>
            <a:r>
              <a:rPr lang="es-ES"/>
              <a:t>: </a:t>
            </a:r>
            <a:r>
              <a:rPr lang="es-ES" err="1"/>
              <a:t>Analitzar</a:t>
            </a:r>
            <a:r>
              <a:rPr lang="es-ES"/>
              <a:t> la </a:t>
            </a:r>
            <a:r>
              <a:rPr lang="es-ES" err="1"/>
              <a:t>qualitat</a:t>
            </a:r>
            <a:r>
              <a:rPr lang="es-ES"/>
              <a:t> i </a:t>
            </a:r>
            <a:r>
              <a:rPr lang="es-ES" err="1"/>
              <a:t>validesa</a:t>
            </a:r>
            <a:r>
              <a:rPr lang="es-ES"/>
              <a:t> de les dades </a:t>
            </a:r>
            <a:r>
              <a:rPr lang="es-ES" err="1"/>
              <a:t>trobades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Apply</a:t>
            </a:r>
            <a:r>
              <a:rPr lang="es-ES" b="1"/>
              <a:t>: </a:t>
            </a:r>
            <a:r>
              <a:rPr lang="es-ES" b="1" err="1"/>
              <a:t>Aplicació</a:t>
            </a:r>
            <a:r>
              <a:rPr lang="es-ES" b="1"/>
              <a:t> de </a:t>
            </a:r>
            <a:r>
              <a:rPr lang="es-ES" b="1" err="1"/>
              <a:t>l'evidència</a:t>
            </a:r>
            <a:r>
              <a:rPr lang="es-ES"/>
              <a:t>: Integrar les </a:t>
            </a:r>
            <a:r>
              <a:rPr lang="es-ES" err="1"/>
              <a:t>troballes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 les </a:t>
            </a:r>
            <a:r>
              <a:rPr lang="es-ES" err="1"/>
              <a:t>preferències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 per a la presa de </a:t>
            </a:r>
            <a:r>
              <a:rPr lang="es-ES" err="1"/>
              <a:t>decisions</a:t>
            </a:r>
            <a:r>
              <a:rPr lang="es-ES"/>
              <a:t>.</a:t>
            </a:r>
          </a:p>
          <a:p>
            <a:pPr>
              <a:defRPr/>
            </a:pPr>
            <a:r>
              <a:rPr lang="es-ES" b="1"/>
              <a:t>5)   Audit: </a:t>
            </a:r>
            <a:r>
              <a:rPr lang="es-ES" b="1" err="1"/>
              <a:t>Avaluació</a:t>
            </a:r>
            <a:r>
              <a:rPr lang="es-ES" b="1"/>
              <a:t> del </a:t>
            </a:r>
            <a:r>
              <a:rPr lang="es-ES" b="1" err="1"/>
              <a:t>rendiment</a:t>
            </a:r>
            <a:r>
              <a:rPr lang="es-ES" b="1"/>
              <a:t> de la MBE</a:t>
            </a:r>
            <a:r>
              <a:rPr lang="es-ES"/>
              <a:t>: Revisar </a:t>
            </a:r>
            <a:r>
              <a:rPr lang="es-ES" err="1"/>
              <a:t>l'eficàcia</a:t>
            </a:r>
            <a:r>
              <a:rPr lang="es-ES"/>
              <a:t> del </a:t>
            </a:r>
            <a:r>
              <a:rPr lang="es-ES" err="1"/>
              <a:t>procés</a:t>
            </a:r>
            <a:r>
              <a:rPr lang="es-ES"/>
              <a:t> i </a:t>
            </a:r>
            <a:r>
              <a:rPr lang="es-ES" err="1"/>
              <a:t>fer</a:t>
            </a:r>
            <a:r>
              <a:rPr lang="es-ES"/>
              <a:t> </a:t>
            </a:r>
            <a:r>
              <a:rPr lang="es-ES" err="1"/>
              <a:t>ajustos</a:t>
            </a:r>
            <a:r>
              <a:rPr lang="es-ES"/>
              <a:t> </a:t>
            </a:r>
            <a:r>
              <a:rPr lang="es-ES" err="1"/>
              <a:t>segons</a:t>
            </a:r>
            <a:r>
              <a:rPr lang="es-ES"/>
              <a:t> </a:t>
            </a:r>
            <a:r>
              <a:rPr lang="es-ES" err="1"/>
              <a:t>sigui</a:t>
            </a:r>
            <a:r>
              <a:rPr lang="es-ES"/>
              <a:t> </a:t>
            </a:r>
            <a:r>
              <a:rPr lang="es-ES" err="1"/>
              <a:t>necessari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B5CC84A-1631-7C69-69B6-EADA40FC05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16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F8989-9527-F2B2-AADB-41C48039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A61A060-FD65-A418-3679-C7DC56CD4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8DD25B4-FD00-D09B-4689-8B3537862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">
                <a:ea typeface="Calibri"/>
                <a:cs typeface="Calibri"/>
              </a:rPr>
              <a:t>0) </a:t>
            </a:r>
            <a:r>
              <a:rPr lang="es-ES" b="1">
                <a:ea typeface="Calibri"/>
                <a:cs typeface="Calibri"/>
              </a:rPr>
              <a:t> </a:t>
            </a:r>
            <a:r>
              <a:rPr lang="es-ES" b="1" err="1">
                <a:ea typeface="Calibri"/>
                <a:cs typeface="Calibri"/>
              </a:rPr>
              <a:t>Assess</a:t>
            </a:r>
            <a:r>
              <a:rPr lang="es-ES" b="1">
                <a:ea typeface="Calibri"/>
                <a:cs typeface="Calibri"/>
              </a:rPr>
              <a:t>: </a:t>
            </a:r>
            <a:r>
              <a:rPr lang="es-ES"/>
              <a:t>Identificar el problema </a:t>
            </a:r>
            <a:r>
              <a:rPr lang="es-ES" err="1"/>
              <a:t>clínic</a:t>
            </a:r>
            <a:endParaRPr lang="es-ES" b="1" err="1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/>
              <a:t>Ask:  </a:t>
            </a:r>
            <a:r>
              <a:rPr lang="es-ES"/>
              <a:t>Estructurar i Formulación de pregunta clínica </a:t>
            </a:r>
            <a:r>
              <a:rPr lang="es-ES" err="1"/>
              <a:t>rellevant</a:t>
            </a:r>
            <a:r>
              <a:rPr lang="es-ES"/>
              <a:t>, </a:t>
            </a:r>
            <a:r>
              <a:rPr lang="es-ES" err="1"/>
              <a:t>habitualment</a:t>
            </a:r>
            <a:r>
              <a:rPr lang="es-ES"/>
              <a:t> en </a:t>
            </a:r>
            <a:r>
              <a:rPr lang="es-ES" err="1"/>
              <a:t>format</a:t>
            </a:r>
            <a:r>
              <a:rPr lang="es-ES"/>
              <a:t> PICO 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Acquire</a:t>
            </a:r>
            <a:r>
              <a:rPr lang="es-ES" b="1"/>
              <a:t>: </a:t>
            </a:r>
            <a:r>
              <a:rPr lang="es-ES"/>
              <a:t>Cerca de la </a:t>
            </a:r>
            <a:r>
              <a:rPr lang="es-ES" err="1"/>
              <a:t>millor</a:t>
            </a:r>
            <a:r>
              <a:rPr lang="es-ES"/>
              <a:t> </a:t>
            </a:r>
            <a:r>
              <a:rPr lang="es-ES" err="1"/>
              <a:t>evidència</a:t>
            </a:r>
            <a:r>
              <a:rPr lang="es-ES"/>
              <a:t> disponible.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Appraise</a:t>
            </a:r>
            <a:r>
              <a:rPr lang="es-ES" b="1"/>
              <a:t>: </a:t>
            </a:r>
            <a:r>
              <a:rPr lang="es-ES" err="1"/>
              <a:t>Avaluació</a:t>
            </a:r>
            <a:r>
              <a:rPr lang="es-ES"/>
              <a:t> crítica de </a:t>
            </a:r>
            <a:r>
              <a:rPr lang="es-ES" err="1"/>
              <a:t>l'evidència</a:t>
            </a:r>
            <a:r>
              <a:rPr lang="es-ES"/>
              <a:t>: </a:t>
            </a:r>
            <a:r>
              <a:rPr lang="es-ES" err="1"/>
              <a:t>Analitzar</a:t>
            </a:r>
            <a:r>
              <a:rPr lang="es-ES"/>
              <a:t> la </a:t>
            </a:r>
            <a:r>
              <a:rPr lang="es-ES" err="1"/>
              <a:t>qualitat</a:t>
            </a:r>
            <a:r>
              <a:rPr lang="es-ES"/>
              <a:t> i </a:t>
            </a:r>
            <a:r>
              <a:rPr lang="es-ES" err="1"/>
              <a:t>validesa</a:t>
            </a:r>
            <a:r>
              <a:rPr lang="es-ES"/>
              <a:t> de les dades </a:t>
            </a:r>
            <a:r>
              <a:rPr lang="es-ES" err="1"/>
              <a:t>trobades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indent="-228600">
              <a:buFontTx/>
              <a:buAutoNum type="arabicParenR"/>
              <a:defRPr/>
            </a:pPr>
            <a:r>
              <a:rPr lang="es-ES" b="1" err="1"/>
              <a:t>Apply</a:t>
            </a:r>
            <a:r>
              <a:rPr lang="es-ES" b="1"/>
              <a:t>: </a:t>
            </a:r>
            <a:r>
              <a:rPr lang="es-ES" b="1" err="1"/>
              <a:t>Aplicació</a:t>
            </a:r>
            <a:r>
              <a:rPr lang="es-ES" b="1"/>
              <a:t> de </a:t>
            </a:r>
            <a:r>
              <a:rPr lang="es-ES" b="1" err="1"/>
              <a:t>l'evidència</a:t>
            </a:r>
            <a:r>
              <a:rPr lang="es-ES"/>
              <a:t>: Integrar les </a:t>
            </a:r>
            <a:r>
              <a:rPr lang="es-ES" err="1"/>
              <a:t>troballes</a:t>
            </a:r>
            <a:r>
              <a:rPr lang="es-ES"/>
              <a:t> </a:t>
            </a:r>
            <a:r>
              <a:rPr lang="es-ES" err="1"/>
              <a:t>amb</a:t>
            </a:r>
            <a:r>
              <a:rPr lang="es-ES"/>
              <a:t> </a:t>
            </a:r>
            <a:r>
              <a:rPr lang="es-ES" err="1"/>
              <a:t>l'experiència</a:t>
            </a:r>
            <a:r>
              <a:rPr lang="es-ES"/>
              <a:t> clínica i les </a:t>
            </a:r>
            <a:r>
              <a:rPr lang="es-ES" err="1"/>
              <a:t>preferències</a:t>
            </a:r>
            <a:r>
              <a:rPr lang="es-ES"/>
              <a:t> del </a:t>
            </a:r>
            <a:r>
              <a:rPr lang="es-ES" err="1"/>
              <a:t>pacient</a:t>
            </a:r>
            <a:r>
              <a:rPr lang="es-ES"/>
              <a:t> per a la presa de </a:t>
            </a:r>
            <a:r>
              <a:rPr lang="es-ES" err="1"/>
              <a:t>decisions</a:t>
            </a:r>
            <a:r>
              <a:rPr lang="es-ES"/>
              <a:t>.</a:t>
            </a:r>
          </a:p>
          <a:p>
            <a:pPr>
              <a:defRPr/>
            </a:pPr>
            <a:r>
              <a:rPr lang="es-ES" b="1"/>
              <a:t>5)   Audit: </a:t>
            </a:r>
            <a:r>
              <a:rPr lang="es-ES" b="1" err="1"/>
              <a:t>Avaluació</a:t>
            </a:r>
            <a:r>
              <a:rPr lang="es-ES" b="1"/>
              <a:t> del </a:t>
            </a:r>
            <a:r>
              <a:rPr lang="es-ES" b="1" err="1"/>
              <a:t>rendiment</a:t>
            </a:r>
            <a:r>
              <a:rPr lang="es-ES" b="1"/>
              <a:t> de la MBE</a:t>
            </a:r>
            <a:r>
              <a:rPr lang="es-ES"/>
              <a:t>: Revisar </a:t>
            </a:r>
            <a:r>
              <a:rPr lang="es-ES" err="1"/>
              <a:t>l'eficàcia</a:t>
            </a:r>
            <a:r>
              <a:rPr lang="es-ES"/>
              <a:t> del </a:t>
            </a:r>
            <a:r>
              <a:rPr lang="es-ES" err="1"/>
              <a:t>procés</a:t>
            </a:r>
            <a:r>
              <a:rPr lang="es-ES"/>
              <a:t> i </a:t>
            </a:r>
            <a:r>
              <a:rPr lang="es-ES" err="1"/>
              <a:t>fer</a:t>
            </a:r>
            <a:r>
              <a:rPr lang="es-ES"/>
              <a:t> </a:t>
            </a:r>
            <a:r>
              <a:rPr lang="es-ES" err="1"/>
              <a:t>ajustos</a:t>
            </a:r>
            <a:r>
              <a:rPr lang="es-ES"/>
              <a:t> </a:t>
            </a:r>
            <a:r>
              <a:rPr lang="es-ES" err="1"/>
              <a:t>segons</a:t>
            </a:r>
            <a:r>
              <a:rPr lang="es-ES"/>
              <a:t> </a:t>
            </a:r>
            <a:r>
              <a:rPr lang="es-ES" err="1"/>
              <a:t>sigui</a:t>
            </a:r>
            <a:r>
              <a:rPr lang="es-ES"/>
              <a:t> </a:t>
            </a:r>
            <a:r>
              <a:rPr lang="es-ES" err="1"/>
              <a:t>necessari</a:t>
            </a:r>
            <a:r>
              <a:rPr lang="es-ES"/>
              <a:t>.</a:t>
            </a:r>
            <a:endParaRPr lang="es-ES">
              <a:ea typeface="Calibri"/>
              <a:cs typeface="Calibri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s-ES"/>
          </a:p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F1099A9-6AC5-7F88-D397-EFC094227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17D2-08E2-440C-91D5-769E15CE3CA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79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69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239B-63D0-4B81-899B-E3238128E8A2}" type="datetimeFigureOut">
              <a:rPr lang="es-ES" smtClean="0"/>
              <a:pPr/>
              <a:t>17/02/2025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0961-1E7A-4D23-BBEE-52F8E75E70B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3D1BF60-A84D-806F-21B8-BC5ADCEEE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6" y="148232"/>
            <a:ext cx="3617482" cy="578046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7195" y="1712096"/>
            <a:ext cx="7071041" cy="2171501"/>
          </a:xfrm>
          <a:solidFill>
            <a:schemeClr val="bg1"/>
          </a:solidFill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S" sz="4400" b="1" dirty="0" err="1">
                <a:solidFill>
                  <a:schemeClr val="tx1"/>
                </a:solidFill>
              </a:rPr>
              <a:t>Introducció</a:t>
            </a:r>
            <a:r>
              <a:rPr lang="es-ES" sz="4400" b="1" dirty="0">
                <a:solidFill>
                  <a:schemeClr val="tx1"/>
                </a:solidFill>
              </a:rPr>
              <a:t> a la Medicina Basada en </a:t>
            </a:r>
            <a:r>
              <a:rPr lang="es-ES" sz="4400" b="1" dirty="0" err="1">
                <a:solidFill>
                  <a:schemeClr val="tx1"/>
                </a:solidFill>
              </a:rPr>
              <a:t>l'Evidència</a:t>
            </a:r>
            <a:br>
              <a:rPr lang="es-ES" sz="3600" b="1" dirty="0"/>
            </a:br>
            <a:r>
              <a:rPr lang="es-ES" sz="2800" b="1" dirty="0" err="1">
                <a:solidFill>
                  <a:srgbClr val="C00000"/>
                </a:solidFill>
              </a:rPr>
              <a:t>Revisions</a:t>
            </a:r>
            <a:r>
              <a:rPr lang="es-ES" sz="2800" b="1" dirty="0">
                <a:solidFill>
                  <a:srgbClr val="C00000"/>
                </a:solidFill>
              </a:rPr>
              <a:t> </a:t>
            </a:r>
            <a:r>
              <a:rPr lang="es-ES" sz="2800" b="1" dirty="0" err="1">
                <a:solidFill>
                  <a:srgbClr val="C00000"/>
                </a:solidFill>
              </a:rPr>
              <a:t>sistemàtiques</a:t>
            </a:r>
            <a:r>
              <a:rPr lang="es-ES" sz="2800" b="1" dirty="0">
                <a:solidFill>
                  <a:srgbClr val="C00000"/>
                </a:solidFill>
              </a:rPr>
              <a:t> Cochrane</a:t>
            </a:r>
            <a:endParaRPr lang="es-ES" sz="2800" b="1" dirty="0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39551" y="5211675"/>
            <a:ext cx="3029034" cy="1481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dirty="0"/>
              <a:t>Pau Riera Serra</a:t>
            </a:r>
            <a:br>
              <a:rPr lang="es-ES" sz="1400" dirty="0"/>
            </a:br>
            <a:r>
              <a:rPr lang="es-ES" sz="1400" err="1"/>
              <a:t>Tècnic</a:t>
            </a:r>
            <a:r>
              <a:rPr lang="es-ES" sz="1400" dirty="0"/>
              <a:t> </a:t>
            </a:r>
            <a:r>
              <a:rPr lang="es-ES" sz="1400" err="1"/>
              <a:t>d'investigació</a:t>
            </a:r>
            <a:br>
              <a:rPr lang="es-ES" sz="1400" dirty="0">
                <a:ea typeface="Calibri"/>
                <a:cs typeface="Calibri"/>
              </a:rPr>
            </a:br>
            <a:r>
              <a:rPr lang="es-ES" sz="1400" i="1" err="1">
                <a:ea typeface="+mn-lt"/>
                <a:cs typeface="+mn-lt"/>
              </a:rPr>
              <a:t>Grup</a:t>
            </a:r>
            <a:r>
              <a:rPr lang="es-ES" sz="1400" i="1" dirty="0">
                <a:ea typeface="+mn-lt"/>
                <a:cs typeface="+mn-lt"/>
              </a:rPr>
              <a:t> de Recerca en </a:t>
            </a:r>
            <a:r>
              <a:rPr lang="es-ES" sz="1400" i="1" err="1">
                <a:ea typeface="+mn-lt"/>
                <a:cs typeface="+mn-lt"/>
              </a:rPr>
              <a:t>Atenció</a:t>
            </a:r>
            <a:r>
              <a:rPr lang="es-ES" sz="1400" i="1" dirty="0">
                <a:ea typeface="+mn-lt"/>
                <a:cs typeface="+mn-lt"/>
              </a:rPr>
              <a:t> </a:t>
            </a:r>
            <a:r>
              <a:rPr lang="es-ES" sz="1400" i="1" err="1">
                <a:ea typeface="+mn-lt"/>
                <a:cs typeface="+mn-lt"/>
              </a:rPr>
              <a:t>Primària</a:t>
            </a:r>
            <a:r>
              <a:rPr lang="es-ES" sz="1400" i="1" dirty="0">
                <a:ea typeface="+mn-lt"/>
                <a:cs typeface="+mn-lt"/>
              </a:rPr>
              <a:t> i </a:t>
            </a:r>
            <a:r>
              <a:rPr lang="es-ES" sz="1400" i="1" err="1">
                <a:ea typeface="+mn-lt"/>
                <a:cs typeface="+mn-lt"/>
              </a:rPr>
              <a:t>Promoció</a:t>
            </a:r>
            <a:r>
              <a:rPr lang="es-ES" sz="1400" i="1" dirty="0">
                <a:ea typeface="+mn-lt"/>
                <a:cs typeface="+mn-lt"/>
              </a:rPr>
              <a:t> - </a:t>
            </a:r>
            <a:r>
              <a:rPr lang="es-ES" sz="1400" i="1" err="1">
                <a:ea typeface="+mn-lt"/>
                <a:cs typeface="+mn-lt"/>
              </a:rPr>
              <a:t>Comunitat</a:t>
            </a:r>
            <a:r>
              <a:rPr lang="es-ES" sz="1400" i="1" dirty="0">
                <a:ea typeface="+mn-lt"/>
                <a:cs typeface="+mn-lt"/>
              </a:rPr>
              <a:t> </a:t>
            </a:r>
            <a:r>
              <a:rPr lang="es-ES" sz="1400" i="1" err="1">
                <a:ea typeface="+mn-lt"/>
                <a:cs typeface="+mn-lt"/>
              </a:rPr>
              <a:t>Autònoma</a:t>
            </a:r>
            <a:r>
              <a:rPr lang="es-ES" sz="1400" i="1" dirty="0">
                <a:ea typeface="+mn-lt"/>
                <a:cs typeface="+mn-lt"/>
              </a:rPr>
              <a:t> de les Illes Balears</a:t>
            </a:r>
            <a:r>
              <a:rPr lang="es-ES" sz="1400" dirty="0">
                <a:ea typeface="+mn-lt"/>
                <a:cs typeface="+mn-lt"/>
              </a:rPr>
              <a:t> (GRAPP-</a:t>
            </a:r>
            <a:r>
              <a:rPr lang="es-ES" sz="1400" err="1">
                <a:ea typeface="+mn-lt"/>
                <a:cs typeface="+mn-lt"/>
              </a:rPr>
              <a:t>caIB</a:t>
            </a:r>
            <a:r>
              <a:rPr lang="es-ES" sz="1400" dirty="0">
                <a:ea typeface="+mn-lt"/>
                <a:cs typeface="+mn-lt"/>
              </a:rPr>
              <a:t>)</a:t>
            </a:r>
            <a:br>
              <a:rPr lang="es-ES" sz="1400" dirty="0">
                <a:ea typeface="Calibri"/>
                <a:cs typeface="Calibri"/>
              </a:rPr>
            </a:br>
            <a:endParaRPr lang="es-ES" sz="1400" i="1">
              <a:ea typeface="Calibri"/>
              <a:cs typeface="Calibri"/>
            </a:endParaRPr>
          </a:p>
        </p:txBody>
      </p:sp>
      <p:sp>
        <p:nvSpPr>
          <p:cNvPr id="2050" name="AutoShape 2" descr="https://www.idisba.es/es/Portals/0/DocumentosNews/_Logo-IdISBa-2024.jpg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https://www.idisba.es/es/Portals/0/DocumentosNews/_Logo-IdISBa-2024.jpg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10" descr="https://www.idisba.es/es/Portals/0/DocumentosNews/_Logo-IdISBa-2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66" y="106199"/>
            <a:ext cx="3075805" cy="77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1726239-D902-00F4-8361-EAAC2CABF607}"/>
              </a:ext>
            </a:extLst>
          </p:cNvPr>
          <p:cNvSpPr/>
          <p:nvPr/>
        </p:nvSpPr>
        <p:spPr>
          <a:xfrm>
            <a:off x="14975" y="4284056"/>
            <a:ext cx="9129016" cy="83754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5440A2-1D56-FDFF-8E25-050525A0CC8B}"/>
              </a:ext>
            </a:extLst>
          </p:cNvPr>
          <p:cNvSpPr txBox="1"/>
          <p:nvPr/>
        </p:nvSpPr>
        <p:spPr>
          <a:xfrm>
            <a:off x="3360539" y="4464618"/>
            <a:ext cx="24316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err="1">
                <a:solidFill>
                  <a:srgbClr val="FFFFFF"/>
                </a:solidFill>
                <a:ea typeface="Calibri"/>
                <a:cs typeface="Calibri"/>
              </a:rPr>
              <a:t>Seminari</a:t>
            </a:r>
            <a:r>
              <a:rPr lang="es-ES" sz="240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s-ES" sz="2400" err="1">
                <a:solidFill>
                  <a:srgbClr val="FFFFFF"/>
                </a:solidFill>
                <a:ea typeface="Calibri"/>
                <a:cs typeface="Calibri"/>
              </a:rPr>
              <a:t>IdISBa</a:t>
            </a:r>
            <a:endParaRPr lang="es-ES" err="1">
              <a:solidFill>
                <a:srgbClr val="FFFFFF"/>
              </a:solidFill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899A2EA-5DCC-62B9-5AD4-FCBE242DECB9}"/>
              </a:ext>
            </a:extLst>
          </p:cNvPr>
          <p:cNvSpPr txBox="1"/>
          <p:nvPr/>
        </p:nvSpPr>
        <p:spPr>
          <a:xfrm>
            <a:off x="6248400" y="644467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i="1"/>
              <a:t>pau.riera@idisba.es</a:t>
            </a:r>
            <a:endParaRPr lang="ca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E66EE-BF8C-8AA5-016F-8662A9DD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B815143-63DF-8314-B9D4-1351D814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4825"/>
          <a:stretch>
            <a:fillRect/>
          </a:stretch>
        </p:blipFill>
        <p:spPr bwMode="auto">
          <a:xfrm>
            <a:off x="1850135" y="967739"/>
            <a:ext cx="5713547" cy="4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5A4A9129-6F56-D319-FC9D-54B2305A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353" y="6275100"/>
            <a:ext cx="4548184" cy="2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15DB7670-B8B6-A1C0-9456-0DF64A9A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1B445C47-32C5-59AE-90E4-E85A4A1613DD}"/>
              </a:ext>
            </a:extLst>
          </p:cNvPr>
          <p:cNvSpPr txBox="1"/>
          <p:nvPr/>
        </p:nvSpPr>
        <p:spPr>
          <a:xfrm>
            <a:off x="8101499" y="2987122"/>
            <a:ext cx="8653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dirty="0">
                <a:ea typeface="Calibri"/>
                <a:cs typeface="Calibri"/>
              </a:rPr>
              <a:t>PICO</a:t>
            </a:r>
            <a:endParaRPr lang="ca-ES" dirty="0"/>
          </a:p>
        </p:txBody>
      </p:sp>
      <p:cxnSp>
        <p:nvCxnSpPr>
          <p:cNvPr id="5" name="Connector de fletxa recta 4">
            <a:extLst>
              <a:ext uri="{FF2B5EF4-FFF2-40B4-BE49-F238E27FC236}">
                <a16:creationId xmlns:a16="http://schemas.microsoft.com/office/drawing/2014/main" id="{5D04863A-C54C-3399-BD27-6BC765633B64}"/>
              </a:ext>
            </a:extLst>
          </p:cNvPr>
          <p:cNvCxnSpPr/>
          <p:nvPr/>
        </p:nvCxnSpPr>
        <p:spPr>
          <a:xfrm flipV="1">
            <a:off x="7673974" y="3167770"/>
            <a:ext cx="423762" cy="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C2D2A400-7D97-99E6-8090-2435F66BEC14}"/>
              </a:ext>
            </a:extLst>
          </p:cNvPr>
          <p:cNvSpPr/>
          <p:nvPr/>
        </p:nvSpPr>
        <p:spPr>
          <a:xfrm>
            <a:off x="5535950" y="2516243"/>
            <a:ext cx="531366" cy="48074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30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2926"/>
            <a:ext cx="8229600" cy="1143000"/>
          </a:xfrm>
        </p:spPr>
        <p:txBody>
          <a:bodyPr/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ASK   </a:t>
            </a:r>
            <a:r>
              <a:rPr lang="es-ES" sz="3600" dirty="0"/>
              <a:t> Pregunta </a:t>
            </a:r>
            <a:r>
              <a:rPr lang="es-ES" sz="3600" b="1" dirty="0"/>
              <a:t>PICO</a:t>
            </a:r>
            <a:r>
              <a:rPr lang="es-ES" sz="3600" dirty="0"/>
              <a:t> </a:t>
            </a:r>
            <a:r>
              <a:rPr lang="es-ES" b="1" dirty="0">
                <a:solidFill>
                  <a:schemeClr val="tx2"/>
                </a:solidFill>
              </a:rPr>
              <a:t>     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5650"/>
          <a:stretch>
            <a:fillRect/>
          </a:stretch>
        </p:blipFill>
        <p:spPr bwMode="auto">
          <a:xfrm>
            <a:off x="345572" y="1525116"/>
            <a:ext cx="8343250" cy="483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E8B0F93E-F734-4D9B-5D28-F195BCAAF256}"/>
              </a:ext>
            </a:extLst>
          </p:cNvPr>
          <p:cNvSpPr txBox="1"/>
          <p:nvPr/>
        </p:nvSpPr>
        <p:spPr>
          <a:xfrm>
            <a:off x="3559917" y="1983606"/>
            <a:ext cx="501703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1600" b="1" dirty="0">
                <a:solidFill>
                  <a:srgbClr val="404040"/>
                </a:solidFill>
                <a:latin typeface="Arial"/>
                <a:cs typeface="Arial"/>
              </a:rPr>
              <a:t>Dones</a:t>
            </a:r>
            <a:r>
              <a:rPr lang="ca-ES" sz="1600" dirty="0">
                <a:solidFill>
                  <a:srgbClr val="404040"/>
                </a:solidFill>
                <a:latin typeface="Arial"/>
                <a:cs typeface="Arial"/>
              </a:rPr>
              <a:t> (asimptomàtiques amb un risc mitjà de desenvolupament de càncer de mama)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73EA4FAA-D734-231D-DC63-D2290F53D12C}"/>
              </a:ext>
            </a:extLst>
          </p:cNvPr>
          <p:cNvSpPr txBox="1"/>
          <p:nvPr/>
        </p:nvSpPr>
        <p:spPr>
          <a:xfrm>
            <a:off x="3549801" y="3055800"/>
            <a:ext cx="501703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1600" b="1" dirty="0" err="1">
                <a:solidFill>
                  <a:srgbClr val="404040"/>
                </a:solidFill>
                <a:latin typeface="Arial"/>
                <a:cs typeface="Arial"/>
              </a:rPr>
              <a:t>Tomosíntesis</a:t>
            </a:r>
            <a:r>
              <a:rPr lang="ca-ES" sz="16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ca-ES" sz="1600" dirty="0">
                <a:solidFill>
                  <a:srgbClr val="404040"/>
                </a:solidFill>
                <a:latin typeface="Arial"/>
                <a:cs typeface="Arial"/>
              </a:rPr>
              <a:t>digital de mama (DBT)</a:t>
            </a:r>
          </a:p>
          <a:p>
            <a:endParaRPr lang="ca-ES" sz="16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1DEA5D0D-BCB0-C93D-6E8E-9AE3D01C3F42}"/>
              </a:ext>
            </a:extLst>
          </p:cNvPr>
          <p:cNvSpPr txBox="1"/>
          <p:nvPr/>
        </p:nvSpPr>
        <p:spPr>
          <a:xfrm>
            <a:off x="3549800" y="4259490"/>
            <a:ext cx="5017038" cy="86177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1600" b="1" dirty="0">
                <a:solidFill>
                  <a:srgbClr val="404040"/>
                </a:solidFill>
                <a:latin typeface="Arial"/>
                <a:cs typeface="Arial"/>
              </a:rPr>
              <a:t>Mamografia </a:t>
            </a:r>
            <a:r>
              <a:rPr lang="ca-ES" sz="1600" dirty="0">
                <a:solidFill>
                  <a:srgbClr val="404040"/>
                </a:solidFill>
                <a:latin typeface="Arial"/>
                <a:cs typeface="Arial"/>
              </a:rPr>
              <a:t>digital de mama (DM)</a:t>
            </a:r>
            <a:br>
              <a:rPr lang="ca-ES" sz="1600" dirty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ca-ES" sz="1600" i="1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lang="ca-ES" sz="1600" i="1" err="1">
                <a:solidFill>
                  <a:srgbClr val="404040"/>
                </a:solidFill>
                <a:latin typeface="Arial"/>
                <a:cs typeface="Arial"/>
              </a:rPr>
              <a:t>Gold</a:t>
            </a:r>
            <a:r>
              <a:rPr lang="ca-ES" sz="1600"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ca-ES" sz="1600" i="1" err="1">
                <a:solidFill>
                  <a:srgbClr val="404040"/>
                </a:solidFill>
                <a:latin typeface="Arial"/>
                <a:cs typeface="Arial"/>
              </a:rPr>
              <a:t>standard</a:t>
            </a:r>
            <a:r>
              <a:rPr lang="ca-ES" sz="1600" i="1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lang="ca-ES" i="1" dirty="0"/>
          </a:p>
          <a:p>
            <a:endParaRPr lang="ca-ES" sz="16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7476496F-BCF6-1B40-2862-94A48BDD7EBC}"/>
              </a:ext>
            </a:extLst>
          </p:cNvPr>
          <p:cNvSpPr txBox="1"/>
          <p:nvPr/>
        </p:nvSpPr>
        <p:spPr>
          <a:xfrm>
            <a:off x="3549801" y="5533986"/>
            <a:ext cx="501703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1600" b="1" dirty="0">
                <a:solidFill>
                  <a:srgbClr val="404040"/>
                </a:solidFill>
                <a:latin typeface="Arial"/>
                <a:cs typeface="Arial"/>
              </a:rPr>
              <a:t>Detecció precoç del càncer de mama </a:t>
            </a:r>
          </a:p>
          <a:p>
            <a:endParaRPr lang="ca-ES" sz="16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B964-8FC0-2387-4783-9F446FC24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>
            <a:extLst>
              <a:ext uri="{FF2B5EF4-FFF2-40B4-BE49-F238E27FC236}">
                <a16:creationId xmlns:a16="http://schemas.microsoft.com/office/drawing/2014/main" id="{ED5F1351-75C7-CC4C-A1A7-2A4F7204EF85}"/>
              </a:ext>
            </a:extLst>
          </p:cNvPr>
          <p:cNvSpPr txBox="1"/>
          <p:nvPr/>
        </p:nvSpPr>
        <p:spPr>
          <a:xfrm>
            <a:off x="862499" y="2321923"/>
            <a:ext cx="7856810" cy="1429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És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recomanable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substituir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la </a:t>
            </a:r>
            <a:r>
              <a:rPr lang="en-US" sz="2000" b="1" err="1">
                <a:solidFill>
                  <a:srgbClr val="333333"/>
                </a:solidFill>
                <a:ea typeface="+mn-lt"/>
                <a:cs typeface="+mn-lt"/>
              </a:rPr>
              <a:t>mamografia</a:t>
            </a:r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 digital (C)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per la </a:t>
            </a:r>
            <a:r>
              <a:rPr lang="en-US" sz="2000" b="1" err="1">
                <a:solidFill>
                  <a:srgbClr val="333333"/>
                </a:solidFill>
                <a:ea typeface="+mn-lt"/>
                <a:cs typeface="+mn-lt"/>
              </a:rPr>
              <a:t>tomosíntesi</a:t>
            </a:r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 digital (I) 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de mama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en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els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programes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de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cribratge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per a la </a:t>
            </a:r>
            <a:r>
              <a:rPr lang="en-US" sz="2000" b="1" err="1">
                <a:solidFill>
                  <a:srgbClr val="333333"/>
                </a:solidFill>
                <a:ea typeface="+mn-lt"/>
                <a:cs typeface="+mn-lt"/>
              </a:rPr>
              <a:t>detecció</a:t>
            </a:r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333333"/>
                </a:solidFill>
                <a:ea typeface="+mn-lt"/>
                <a:cs typeface="+mn-lt"/>
              </a:rPr>
              <a:t>precoç</a:t>
            </a:r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 del </a:t>
            </a:r>
            <a:r>
              <a:rPr lang="en-US" sz="2000" b="1" err="1">
                <a:solidFill>
                  <a:srgbClr val="333333"/>
                </a:solidFill>
                <a:ea typeface="+mn-lt"/>
                <a:cs typeface="+mn-lt"/>
              </a:rPr>
              <a:t>càncer</a:t>
            </a:r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 de mama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(O)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33333"/>
                </a:solidFill>
                <a:ea typeface="+mn-lt"/>
                <a:cs typeface="+mn-lt"/>
              </a:rPr>
              <a:t>en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333333"/>
                </a:solidFill>
                <a:ea typeface="+mn-lt"/>
                <a:cs typeface="+mn-lt"/>
              </a:rPr>
              <a:t>dones</a:t>
            </a:r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333333"/>
                </a:solidFill>
                <a:ea typeface="+mn-lt"/>
                <a:cs typeface="+mn-lt"/>
              </a:rPr>
              <a:t>asimptomàtiques</a:t>
            </a:r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 (P)</a:t>
            </a:r>
            <a:r>
              <a:rPr lang="en-US" sz="2000" dirty="0">
                <a:solidFill>
                  <a:srgbClr val="333333"/>
                </a:solidFill>
                <a:ea typeface="+mn-lt"/>
                <a:cs typeface="+mn-lt"/>
              </a:rPr>
              <a:t>?</a:t>
            </a:r>
            <a:endParaRPr lang="ca-ES" sz="2000">
              <a:ea typeface="+mn-lt"/>
              <a:cs typeface="+mn-lt"/>
            </a:endParaRPr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73C3B044-14AB-CFDE-8249-2C6BF448E4AD}"/>
              </a:ext>
            </a:extLst>
          </p:cNvPr>
          <p:cNvSpPr/>
          <p:nvPr/>
        </p:nvSpPr>
        <p:spPr>
          <a:xfrm>
            <a:off x="683034" y="2045716"/>
            <a:ext cx="8216923" cy="19790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tge 9" descr="Imatge que conté calçat, talons alts&#10;&#10;Pot ser que el contingut generat per IA no sigui correcte.">
            <a:extLst>
              <a:ext uri="{FF2B5EF4-FFF2-40B4-BE49-F238E27FC236}">
                <a16:creationId xmlns:a16="http://schemas.microsoft.com/office/drawing/2014/main" id="{BCC5958A-729C-AC79-B461-002450C7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10" y="4909295"/>
            <a:ext cx="2111348" cy="1358536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63D864BE-C4A0-04F7-8D96-48C07691E378}"/>
              </a:ext>
            </a:extLst>
          </p:cNvPr>
          <p:cNvSpPr txBox="1">
            <a:spLocks/>
          </p:cNvSpPr>
          <p:nvPr/>
        </p:nvSpPr>
        <p:spPr>
          <a:xfrm>
            <a:off x="457200" y="382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2.   ASK   </a:t>
            </a:r>
            <a:r>
              <a:rPr lang="es-ES" sz="3600" dirty="0"/>
              <a:t> Pregunta </a:t>
            </a:r>
            <a:r>
              <a:rPr lang="es-ES" sz="3600" b="1" dirty="0"/>
              <a:t>PICO</a:t>
            </a:r>
            <a:r>
              <a:rPr lang="es-ES" sz="3600" dirty="0"/>
              <a:t> </a:t>
            </a:r>
            <a:r>
              <a:rPr lang="es-ES" b="1" dirty="0">
                <a:solidFill>
                  <a:schemeClr val="tx2"/>
                </a:solidFill>
              </a:rPr>
              <a:t>     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AEE79-1292-D978-5FD1-9AB3D7379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97D478B-AFB8-BCD0-2354-404AB4B1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4825"/>
          <a:stretch>
            <a:fillRect/>
          </a:stretch>
        </p:blipFill>
        <p:spPr bwMode="auto">
          <a:xfrm>
            <a:off x="1850135" y="967739"/>
            <a:ext cx="5713547" cy="4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4A8FAF70-4C30-2FD2-6B99-D6636EFC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353" y="6275100"/>
            <a:ext cx="4548184" cy="2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614A70BA-E683-091C-1B4B-CD3090E2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608651B8-22B9-1A78-3BD5-834E3B4AA78D}"/>
              </a:ext>
            </a:extLst>
          </p:cNvPr>
          <p:cNvSpPr/>
          <p:nvPr/>
        </p:nvSpPr>
        <p:spPr>
          <a:xfrm>
            <a:off x="5097223" y="3636152"/>
            <a:ext cx="947002" cy="4230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30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981CDD72-5EF6-472E-D2E2-FDE18A67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dirty="0"/>
              <a:t> </a:t>
            </a:r>
            <a:r>
              <a:rPr lang="es-ES" sz="3600" dirty="0" err="1">
                <a:solidFill>
                  <a:srgbClr val="000000"/>
                </a:solidFill>
              </a:rPr>
              <a:t>Piràmide</a:t>
            </a:r>
            <a:r>
              <a:rPr lang="es-ES" sz="3600" dirty="0">
                <a:solidFill>
                  <a:srgbClr val="000000"/>
                </a:solidFill>
              </a:rPr>
              <a:t>(s) de </a:t>
            </a:r>
            <a:r>
              <a:rPr lang="es-ES" sz="3600" dirty="0" err="1">
                <a:solidFill>
                  <a:srgbClr val="000000"/>
                </a:solidFill>
              </a:rPr>
              <a:t>l'Evidència</a:t>
            </a:r>
            <a:r>
              <a:rPr lang="es-ES" b="1" dirty="0">
                <a:solidFill>
                  <a:schemeClr val="tx2"/>
                </a:solidFill>
              </a:rPr>
              <a:t>    </a:t>
            </a:r>
            <a:endParaRPr lang="es-ES" sz="2800" b="1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3" name="Imatge 2" descr="Imatge que conté text, con, creativitat&#10;&#10;Pot ser que el contingut generat per IA no sigui correcte.">
            <a:extLst>
              <a:ext uri="{FF2B5EF4-FFF2-40B4-BE49-F238E27FC236}">
                <a16:creationId xmlns:a16="http://schemas.microsoft.com/office/drawing/2014/main" id="{183F6350-A0D3-E5E1-04EE-6924D25A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36" y="1522846"/>
            <a:ext cx="6761017" cy="5116944"/>
          </a:xfrm>
          <a:prstGeom prst="rect">
            <a:avLst/>
          </a:prstGeom>
        </p:spPr>
      </p:pic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572377B5-CC72-2024-7B14-26DAD416D77F}"/>
              </a:ext>
            </a:extLst>
          </p:cNvPr>
          <p:cNvSpPr/>
          <p:nvPr/>
        </p:nvSpPr>
        <p:spPr>
          <a:xfrm>
            <a:off x="4081223" y="2296879"/>
            <a:ext cx="1558911" cy="58465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45D50-4B36-AC06-A130-B53B0DEC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10F20E-E1AD-65B4-F70E-7276539E1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CC8B673B-0ADA-4F5A-4C5B-61544417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11" y="172460"/>
            <a:ext cx="3679221" cy="1541820"/>
          </a:xfrm>
        </p:spPr>
        <p:txBody>
          <a:bodyPr anchor="b">
            <a:normAutofit/>
          </a:bodyPr>
          <a:lstStyle/>
          <a:p>
            <a:r>
              <a:rPr lang="es-ES" sz="3600" b="1" dirty="0" err="1">
                <a:solidFill>
                  <a:srgbClr val="00B050"/>
                </a:solidFill>
                <a:ea typeface="Calibri"/>
                <a:cs typeface="Calibri"/>
              </a:rPr>
              <a:t>Revisions</a:t>
            </a:r>
            <a:r>
              <a:rPr lang="es-ES" sz="3600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sz="3600" b="1" dirty="0" err="1">
                <a:solidFill>
                  <a:srgbClr val="00B050"/>
                </a:solidFill>
                <a:ea typeface="Calibri"/>
                <a:cs typeface="Calibri"/>
              </a:rPr>
              <a:t>Sistemàtiques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DD3D70-CD4B-E8A5-422D-6F208CECE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5DF3F-95E7-874D-D734-76CC5B4D5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03133-D1E0-82C4-6FA0-FFA0AF874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115084-B320-BB97-B7DD-2D35B5AB6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tge 4" descr="Systematic review">
            <a:extLst>
              <a:ext uri="{FF2B5EF4-FFF2-40B4-BE49-F238E27FC236}">
                <a16:creationId xmlns:a16="http://schemas.microsoft.com/office/drawing/2014/main" id="{C6DAF5F1-C115-7069-7F2E-02A1DA71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50" y="1796432"/>
            <a:ext cx="23564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2453C134-3D84-FF0C-9B14-0596340C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B81A216A-0E92-F59D-5DA0-F12E3724CCC5}"/>
              </a:ext>
            </a:extLst>
          </p:cNvPr>
          <p:cNvSpPr txBox="1"/>
          <p:nvPr/>
        </p:nvSpPr>
        <p:spPr>
          <a:xfrm>
            <a:off x="752559" y="2595232"/>
            <a:ext cx="758830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romanLcPeriod"/>
            </a:pPr>
            <a:r>
              <a:rPr lang="ca-ES" sz="24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Sintetitzar</a:t>
            </a:r>
            <a:r>
              <a:rPr lang="ca-E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la informació científica disponible </a:t>
            </a:r>
            <a:endParaRPr lang="ca-E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romanLcPeriod"/>
            </a:pPr>
            <a:endParaRPr lang="ca-ES" sz="24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romanLcPeriod"/>
            </a:pPr>
            <a:r>
              <a:rPr lang="ca-ES" sz="24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Incrementar la validesa</a:t>
            </a:r>
            <a:r>
              <a:rPr lang="ca-E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de les conclusions d'estudis individuals</a:t>
            </a:r>
            <a:endParaRPr lang="ca-E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romanLcPeriod"/>
            </a:pPr>
            <a:endParaRPr lang="ca-ES" sz="24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romanLcPeriod"/>
            </a:pPr>
            <a:r>
              <a:rPr lang="ca-ES" sz="24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Identificar</a:t>
            </a:r>
            <a:r>
              <a:rPr lang="ca-E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àrees d'incertesa on sigui necessari realitzar recerca (</a:t>
            </a:r>
            <a:r>
              <a:rPr lang="ca-E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i.e</a:t>
            </a:r>
            <a:r>
              <a:rPr lang="ca-E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., justificació de projectes investigació...)</a:t>
            </a:r>
            <a:endParaRPr lang="ca-ES" sz="2400" dirty="0">
              <a:latin typeface="Calibri"/>
              <a:ea typeface="Calibri"/>
              <a:cs typeface="Calibri"/>
            </a:endParaRPr>
          </a:p>
          <a:p>
            <a:endParaRPr lang="ca-ES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211A90CC-8159-05FE-A273-27CDBB3585D6}"/>
              </a:ext>
            </a:extLst>
          </p:cNvPr>
          <p:cNvSpPr txBox="1"/>
          <p:nvPr/>
        </p:nvSpPr>
        <p:spPr>
          <a:xfrm>
            <a:off x="584584" y="1484463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u="sng" dirty="0">
                <a:ea typeface="Calibri"/>
                <a:cs typeface="Calibri"/>
              </a:rPr>
              <a:t>Per què serveixen les RS?</a:t>
            </a:r>
            <a:endParaRPr lang="ca-ES"/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3A6BCD35-A4CE-9CBF-EEA4-235D769B167B}"/>
              </a:ext>
            </a:extLst>
          </p:cNvPr>
          <p:cNvSpPr/>
          <p:nvPr/>
        </p:nvSpPr>
        <p:spPr>
          <a:xfrm>
            <a:off x="581679" y="2421709"/>
            <a:ext cx="7940039" cy="296013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: doblada cap amunt 9">
            <a:extLst>
              <a:ext uri="{FF2B5EF4-FFF2-40B4-BE49-F238E27FC236}">
                <a16:creationId xmlns:a16="http://schemas.microsoft.com/office/drawing/2014/main" id="{ADAD4F80-A085-E28D-860C-93FF2C254E91}"/>
              </a:ext>
            </a:extLst>
          </p:cNvPr>
          <p:cNvSpPr/>
          <p:nvPr/>
        </p:nvSpPr>
        <p:spPr>
          <a:xfrm rot="5400000">
            <a:off x="1938778" y="5462102"/>
            <a:ext cx="690818" cy="547785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E8B9599D-125B-BD1B-649C-BAC48E6F73F1}"/>
              </a:ext>
            </a:extLst>
          </p:cNvPr>
          <p:cNvSpPr txBox="1"/>
          <p:nvPr/>
        </p:nvSpPr>
        <p:spPr>
          <a:xfrm>
            <a:off x="2839793" y="5639207"/>
            <a:ext cx="4675173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4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      Presa de decisions clíniques</a:t>
            </a:r>
            <a:br>
              <a:rPr lang="ca-ES" sz="2400" b="1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</a:br>
            <a:r>
              <a:rPr lang="ca-E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        </a:t>
            </a:r>
            <a:r>
              <a:rPr lang="ca-ES" sz="20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ca-ES" sz="20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Desenvolup</a:t>
            </a:r>
            <a:r>
              <a:rPr lang="ca-ES" sz="20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 Guies clíniques)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A5B1D-5A91-B5EA-C322-5468BF338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B229B462-F7F6-C603-006C-B83101E3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D7A14979-70FF-0858-93A7-07183751484F}"/>
              </a:ext>
            </a:extLst>
          </p:cNvPr>
          <p:cNvSpPr txBox="1"/>
          <p:nvPr/>
        </p:nvSpPr>
        <p:spPr>
          <a:xfrm>
            <a:off x="584584" y="1449827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u="sng" dirty="0">
                <a:ea typeface="Calibri"/>
                <a:cs typeface="Calibri"/>
              </a:rPr>
              <a:t>Fases d'una RS</a:t>
            </a:r>
            <a:endParaRPr lang="ca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E33AA0AF-77D7-19D9-BA8F-1AA93461CBB5}"/>
              </a:ext>
            </a:extLst>
          </p:cNvPr>
          <p:cNvSpPr txBox="1"/>
          <p:nvPr/>
        </p:nvSpPr>
        <p:spPr>
          <a:xfrm>
            <a:off x="2138014" y="2583686"/>
            <a:ext cx="7819214" cy="5062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ca-ES" sz="2000" dirty="0"/>
              <a:t>Definició de la pregunta </a:t>
            </a:r>
            <a:r>
              <a:rPr lang="ca-ES" sz="2000" dirty="0">
                <a:solidFill>
                  <a:srgbClr val="000000"/>
                </a:solidFill>
              </a:rPr>
              <a:t>   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(</a:t>
            </a:r>
            <a:r>
              <a:rPr lang="ca-ES" sz="2000" dirty="0" err="1">
                <a:solidFill>
                  <a:schemeClr val="tx1">
                    <a:lumMod val="49000"/>
                    <a:lumOff val="51000"/>
                  </a:schemeClr>
                </a:solidFill>
              </a:rPr>
              <a:t>p.ex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., PICO)</a:t>
            </a:r>
            <a:endParaRPr lang="ca-ES" sz="280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0" name="Fletxa: avall 9">
            <a:extLst>
              <a:ext uri="{FF2B5EF4-FFF2-40B4-BE49-F238E27FC236}">
                <a16:creationId xmlns:a16="http://schemas.microsoft.com/office/drawing/2014/main" id="{2163F886-8A8B-7BC4-BBBF-4D327E57BC4A}"/>
              </a:ext>
            </a:extLst>
          </p:cNvPr>
          <p:cNvSpPr/>
          <p:nvPr/>
        </p:nvSpPr>
        <p:spPr>
          <a:xfrm>
            <a:off x="972704" y="2677102"/>
            <a:ext cx="723033" cy="33424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F1C9C660-5647-BEBB-B9A0-001512304BAE}"/>
              </a:ext>
            </a:extLst>
          </p:cNvPr>
          <p:cNvSpPr txBox="1"/>
          <p:nvPr/>
        </p:nvSpPr>
        <p:spPr>
          <a:xfrm>
            <a:off x="2149762" y="3223491"/>
            <a:ext cx="6114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2)     Localització dels estudis rellevants </a:t>
            </a:r>
            <a:r>
              <a:rPr lang="ca-ES" sz="2000" dirty="0">
                <a:solidFill>
                  <a:srgbClr val="000000"/>
                </a:solidFill>
              </a:rPr>
              <a:t>   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(</a:t>
            </a:r>
            <a:r>
              <a:rPr lang="ca-ES" sz="2000" dirty="0" err="1">
                <a:solidFill>
                  <a:schemeClr val="tx1">
                    <a:lumMod val="49000"/>
                    <a:lumOff val="51000"/>
                  </a:schemeClr>
                </a:solidFill>
              </a:rPr>
              <a:t>p.ex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., </a:t>
            </a:r>
            <a:r>
              <a:rPr lang="ca-ES" sz="2000" dirty="0" err="1">
                <a:solidFill>
                  <a:schemeClr val="tx1">
                    <a:lumMod val="49000"/>
                    <a:lumOff val="51000"/>
                  </a:schemeClr>
                </a:solidFill>
              </a:rPr>
              <a:t>PubMed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)</a:t>
            </a:r>
            <a:endParaRPr lang="ca-ES" sz="2000" dirty="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36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A8AAC-F261-CDB6-FF86-F0C0CE9A6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B26716B-94C1-79AB-DD77-25309638FED1}"/>
              </a:ext>
            </a:extLst>
          </p:cNvPr>
          <p:cNvSpPr txBox="1"/>
          <p:nvPr/>
        </p:nvSpPr>
        <p:spPr>
          <a:xfrm>
            <a:off x="937491" y="1422400"/>
            <a:ext cx="687647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PubMed / Medline</a:t>
            </a:r>
            <a:endParaRPr lang="ca-E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EMBASE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Cochrane Central Register of Controlled Trials (CENTRAL)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Scopus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Web of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CINAHL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PsycINFO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ClinicalTrials.gov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ProQuest Health and Medical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</a:t>
            </a:r>
            <a:r>
              <a:rPr lang="en-US" dirty="0" err="1">
                <a:latin typeface="Open Sans"/>
                <a:ea typeface="Open Sans"/>
                <a:cs typeface="Open Sans"/>
              </a:rPr>
              <a:t>SciELO</a:t>
            </a:r>
            <a:r>
              <a:rPr lang="en-US" dirty="0">
                <a:latin typeface="Open Sans"/>
                <a:ea typeface="Open Sans"/>
                <a:cs typeface="Open Sans"/>
              </a:rPr>
              <a:t> (Scientific Electronic Library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</a:t>
            </a:r>
            <a:r>
              <a:rPr lang="en-US" dirty="0" err="1">
                <a:latin typeface="Open Sans"/>
                <a:ea typeface="Open Sans"/>
                <a:cs typeface="Open Sans"/>
              </a:rPr>
              <a:t>Epistemonikos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ERIC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 Lilacs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(…)</a:t>
            </a:r>
          </a:p>
        </p:txBody>
      </p:sp>
      <p:pic>
        <p:nvPicPr>
          <p:cNvPr id="13" name="Imatge 12" descr="Complete Guide to Database Searching for Systematic Reviews">
            <a:extLst>
              <a:ext uri="{FF2B5EF4-FFF2-40B4-BE49-F238E27FC236}">
                <a16:creationId xmlns:a16="http://schemas.microsoft.com/office/drawing/2014/main" id="{EA1709BD-4C31-27C0-7AAB-88ADA5A6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83" y="4420754"/>
            <a:ext cx="2916382" cy="2184400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71FBF8E5-7CCE-C5C9-A214-A7BA4AC71B45}"/>
              </a:ext>
            </a:extLst>
          </p:cNvPr>
          <p:cNvSpPr txBox="1"/>
          <p:nvPr/>
        </p:nvSpPr>
        <p:spPr>
          <a:xfrm>
            <a:off x="446039" y="537736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Localització dels estudis rellevants</a:t>
            </a:r>
          </a:p>
        </p:txBody>
      </p:sp>
    </p:spTree>
    <p:extLst>
      <p:ext uri="{BB962C8B-B14F-4D97-AF65-F5344CB8AC3E}">
        <p14:creationId xmlns:p14="http://schemas.microsoft.com/office/powerpoint/2010/main" val="363302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8F7F0-3025-D432-26E2-4023A844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QuadreDeText 14">
            <a:extLst>
              <a:ext uri="{FF2B5EF4-FFF2-40B4-BE49-F238E27FC236}">
                <a16:creationId xmlns:a16="http://schemas.microsoft.com/office/drawing/2014/main" id="{5273625D-2830-609D-B8D4-D91CC0373379}"/>
              </a:ext>
            </a:extLst>
          </p:cNvPr>
          <p:cNvSpPr txBox="1"/>
          <p:nvPr/>
        </p:nvSpPr>
        <p:spPr>
          <a:xfrm>
            <a:off x="446039" y="537736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Localització dels estudis rellevants</a:t>
            </a:r>
          </a:p>
        </p:txBody>
      </p:sp>
      <p:pic>
        <p:nvPicPr>
          <p:cNvPr id="2" name="Imatge 1" descr="Imatge que conté text, captura de pantalla, Font, nombre&#10;&#10;Pot ser que el contingut generat per IA no sigui correcte.">
            <a:extLst>
              <a:ext uri="{FF2B5EF4-FFF2-40B4-BE49-F238E27FC236}">
                <a16:creationId xmlns:a16="http://schemas.microsoft.com/office/drawing/2014/main" id="{25B07D81-9B60-A027-D959-F1784CE9B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56" y="1824038"/>
            <a:ext cx="7962035" cy="29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CD55A-84D9-F7B9-B5AD-F3C31401B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C1A701-61EE-A648-5D74-EB9A39C81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tge 19" descr="Imatge que conté Art infantil, Saturació cromàtica, dibuix, art&#10;&#10;Pot ser que el contingut generat per IA no sigui correcte.">
            <a:extLst>
              <a:ext uri="{FF2B5EF4-FFF2-40B4-BE49-F238E27FC236}">
                <a16:creationId xmlns:a16="http://schemas.microsoft.com/office/drawing/2014/main" id="{8742796F-9F56-3589-61A2-5FBB4461C9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8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90" y="4843716"/>
            <a:ext cx="6038682" cy="2015676"/>
          </a:xfrm>
          <a:prstGeom prst="rect">
            <a:avLst/>
          </a:prstGeom>
          <a:effectLst>
            <a:outerShdw blurRad="50800" dist="38100" dir="2700000">
              <a:srgbClr val="000000">
                <a:alpha val="0"/>
              </a:srgbClr>
            </a:outerShdw>
          </a:effec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99575A85-6429-DAD2-4013-DE0D84A2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54" y="2877059"/>
            <a:ext cx="5479698" cy="752847"/>
          </a:xfrm>
        </p:spPr>
        <p:txBody>
          <a:bodyPr anchor="b">
            <a:normAutofit/>
          </a:bodyPr>
          <a:lstStyle/>
          <a:p>
            <a:r>
              <a:rPr lang="es-ES" sz="3200" b="1" dirty="0" err="1">
                <a:solidFill>
                  <a:srgbClr val="00B050"/>
                </a:solidFill>
                <a:ea typeface="Calibri"/>
                <a:cs typeface="Calibri"/>
              </a:rPr>
              <a:t>Revisions</a:t>
            </a:r>
            <a:r>
              <a:rPr lang="es-ES" sz="3200" b="1" dirty="0">
                <a:solidFill>
                  <a:srgbClr val="00B050"/>
                </a:solidFill>
                <a:ea typeface="Calibri"/>
                <a:cs typeface="Calibri"/>
              </a:rPr>
              <a:t> </a:t>
            </a:r>
            <a:r>
              <a:rPr lang="es-ES" sz="3200" b="1" dirty="0" err="1">
                <a:solidFill>
                  <a:srgbClr val="00B050"/>
                </a:solidFill>
                <a:ea typeface="Calibri"/>
                <a:cs typeface="Calibri"/>
              </a:rPr>
              <a:t>Sistemàtiques</a:t>
            </a:r>
            <a:endParaRPr lang="es-ES" sz="3200" b="1" dirty="0" err="1"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D34AF-77DB-5326-D4F6-C72040A2F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28F368-F673-8685-39B6-5276434B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35762-5836-8E25-D1B4-E2183FDE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5301E1-B807-026E-F538-EFD67CF6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or de fletxa recta 3">
            <a:extLst>
              <a:ext uri="{FF2B5EF4-FFF2-40B4-BE49-F238E27FC236}">
                <a16:creationId xmlns:a16="http://schemas.microsoft.com/office/drawing/2014/main" id="{E387D2C1-2EB4-5ED2-BC71-F7C07F4237FE}"/>
              </a:ext>
            </a:extLst>
          </p:cNvPr>
          <p:cNvCxnSpPr/>
          <p:nvPr/>
        </p:nvCxnSpPr>
        <p:spPr>
          <a:xfrm>
            <a:off x="92275" y="2821420"/>
            <a:ext cx="5935806" cy="129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 de fletxa recta 4">
            <a:extLst>
              <a:ext uri="{FF2B5EF4-FFF2-40B4-BE49-F238E27FC236}">
                <a16:creationId xmlns:a16="http://schemas.microsoft.com/office/drawing/2014/main" id="{EECFE800-B7F3-5980-F4BD-FFF9C1A5C4CA}"/>
              </a:ext>
            </a:extLst>
          </p:cNvPr>
          <p:cNvCxnSpPr>
            <a:cxnSpLocks/>
          </p:cNvCxnSpPr>
          <p:nvPr/>
        </p:nvCxnSpPr>
        <p:spPr>
          <a:xfrm>
            <a:off x="76437" y="3837420"/>
            <a:ext cx="5935806" cy="129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 de fletxa recta 6">
            <a:extLst>
              <a:ext uri="{FF2B5EF4-FFF2-40B4-BE49-F238E27FC236}">
                <a16:creationId xmlns:a16="http://schemas.microsoft.com/office/drawing/2014/main" id="{3BEF7323-7F11-4393-F120-BA9842871067}"/>
              </a:ext>
            </a:extLst>
          </p:cNvPr>
          <p:cNvCxnSpPr>
            <a:cxnSpLocks/>
          </p:cNvCxnSpPr>
          <p:nvPr/>
        </p:nvCxnSpPr>
        <p:spPr>
          <a:xfrm>
            <a:off x="96259" y="1844244"/>
            <a:ext cx="5935806" cy="129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 de fletxa recta 8">
            <a:extLst>
              <a:ext uri="{FF2B5EF4-FFF2-40B4-BE49-F238E27FC236}">
                <a16:creationId xmlns:a16="http://schemas.microsoft.com/office/drawing/2014/main" id="{D7A6E24F-7076-5925-628C-F613B70AB4C3}"/>
              </a:ext>
            </a:extLst>
          </p:cNvPr>
          <p:cNvCxnSpPr>
            <a:cxnSpLocks/>
          </p:cNvCxnSpPr>
          <p:nvPr/>
        </p:nvCxnSpPr>
        <p:spPr>
          <a:xfrm>
            <a:off x="73269" y="4834414"/>
            <a:ext cx="5935806" cy="129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Título">
            <a:extLst>
              <a:ext uri="{FF2B5EF4-FFF2-40B4-BE49-F238E27FC236}">
                <a16:creationId xmlns:a16="http://schemas.microsoft.com/office/drawing/2014/main" id="{1DB34723-BE47-351E-2BF2-15FE8FC4AAB2}"/>
              </a:ext>
            </a:extLst>
          </p:cNvPr>
          <p:cNvSpPr txBox="1">
            <a:spLocks/>
          </p:cNvSpPr>
          <p:nvPr/>
        </p:nvSpPr>
        <p:spPr>
          <a:xfrm>
            <a:off x="279958" y="3909467"/>
            <a:ext cx="5479698" cy="7528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rgbClr val="C00000"/>
                </a:solidFill>
                <a:ea typeface="Calibri"/>
                <a:cs typeface="Calibri"/>
              </a:rPr>
              <a:t>Col·laboració</a:t>
            </a:r>
            <a:r>
              <a:rPr lang="es-ES" sz="3200" b="1" dirty="0">
                <a:solidFill>
                  <a:srgbClr val="C00000"/>
                </a:solidFill>
                <a:ea typeface="Calibri"/>
                <a:cs typeface="Calibri"/>
              </a:rPr>
              <a:t> Cochrane</a:t>
            </a:r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BD2A77FA-1B06-3E9F-3F5F-0EBA37EBED1D}"/>
              </a:ext>
            </a:extLst>
          </p:cNvPr>
          <p:cNvSpPr txBox="1">
            <a:spLocks/>
          </p:cNvSpPr>
          <p:nvPr/>
        </p:nvSpPr>
        <p:spPr>
          <a:xfrm>
            <a:off x="370993" y="1916804"/>
            <a:ext cx="5479698" cy="7528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Medicina basada en </a:t>
            </a:r>
            <a:r>
              <a:rPr lang="es-ES" sz="3600" b="1" dirty="0" err="1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l'evidència</a:t>
            </a:r>
          </a:p>
        </p:txBody>
      </p:sp>
      <p:pic>
        <p:nvPicPr>
          <p:cNvPr id="21" name="Imatge 20" descr="Imatge que conté Art infantil, Saturació cromàtica, dibuix, art&#10;&#10;Pot ser que el contingut generat per IA no sigui correcte.">
            <a:extLst>
              <a:ext uri="{FF2B5EF4-FFF2-40B4-BE49-F238E27FC236}">
                <a16:creationId xmlns:a16="http://schemas.microsoft.com/office/drawing/2014/main" id="{82FF7416-87E2-6148-D4B1-398EC804AE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8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1" y="8725"/>
            <a:ext cx="6119602" cy="1793145"/>
          </a:xfrm>
          <a:prstGeom prst="rect">
            <a:avLst/>
          </a:prstGeom>
          <a:effectLst>
            <a:outerShdw blurRad="50800" dist="38100" dir="270000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7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047DA-E629-20EE-AACF-713A4A08A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2671D5B5-AB19-F474-5091-4441858A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D30EF896-7985-C27E-F0F0-095FD7D0F1B6}"/>
              </a:ext>
            </a:extLst>
          </p:cNvPr>
          <p:cNvSpPr txBox="1"/>
          <p:nvPr/>
        </p:nvSpPr>
        <p:spPr>
          <a:xfrm>
            <a:off x="584584" y="1449827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u="sng" dirty="0">
                <a:ea typeface="Calibri"/>
                <a:cs typeface="Calibri"/>
              </a:rPr>
              <a:t>Fases d'una RS</a:t>
            </a:r>
            <a:endParaRPr lang="ca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48D6A26D-937C-F396-637A-7F4663198C33}"/>
              </a:ext>
            </a:extLst>
          </p:cNvPr>
          <p:cNvSpPr txBox="1"/>
          <p:nvPr/>
        </p:nvSpPr>
        <p:spPr>
          <a:xfrm>
            <a:off x="2138014" y="2583686"/>
            <a:ext cx="7819214" cy="5062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ca-ES" sz="2000" dirty="0"/>
              <a:t>Definició de la pregunta </a:t>
            </a:r>
            <a:r>
              <a:rPr lang="ca-ES" sz="2000" dirty="0">
                <a:solidFill>
                  <a:srgbClr val="000000"/>
                </a:solidFill>
              </a:rPr>
              <a:t>   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(</a:t>
            </a:r>
            <a:r>
              <a:rPr lang="ca-ES" sz="2000" dirty="0" err="1">
                <a:solidFill>
                  <a:schemeClr val="tx1">
                    <a:lumMod val="49000"/>
                    <a:lumOff val="51000"/>
                  </a:schemeClr>
                </a:solidFill>
              </a:rPr>
              <a:t>p.ex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., PICO)</a:t>
            </a:r>
            <a:endParaRPr lang="ca-ES" sz="280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0" name="Fletxa: avall 9">
            <a:extLst>
              <a:ext uri="{FF2B5EF4-FFF2-40B4-BE49-F238E27FC236}">
                <a16:creationId xmlns:a16="http://schemas.microsoft.com/office/drawing/2014/main" id="{5E4152A8-04FA-847C-925A-6BCF55580DFC}"/>
              </a:ext>
            </a:extLst>
          </p:cNvPr>
          <p:cNvSpPr/>
          <p:nvPr/>
        </p:nvSpPr>
        <p:spPr>
          <a:xfrm>
            <a:off x="972704" y="2677102"/>
            <a:ext cx="723033" cy="33424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CE4D28FF-4704-A645-F87E-7097FD8305B5}"/>
              </a:ext>
            </a:extLst>
          </p:cNvPr>
          <p:cNvSpPr txBox="1"/>
          <p:nvPr/>
        </p:nvSpPr>
        <p:spPr>
          <a:xfrm>
            <a:off x="2149762" y="3223491"/>
            <a:ext cx="6114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2)     Localització dels estudis rellevants </a:t>
            </a:r>
            <a:r>
              <a:rPr lang="ca-ES" sz="2000" dirty="0">
                <a:solidFill>
                  <a:srgbClr val="000000"/>
                </a:solidFill>
              </a:rPr>
              <a:t>   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(</a:t>
            </a:r>
            <a:r>
              <a:rPr lang="ca-ES" sz="2000" dirty="0" err="1">
                <a:solidFill>
                  <a:schemeClr val="tx1">
                    <a:lumMod val="49000"/>
                    <a:lumOff val="51000"/>
                  </a:schemeClr>
                </a:solidFill>
              </a:rPr>
              <a:t>p.ex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., </a:t>
            </a:r>
            <a:r>
              <a:rPr lang="ca-ES" sz="2000" dirty="0" err="1">
                <a:solidFill>
                  <a:schemeClr val="tx1">
                    <a:lumMod val="49000"/>
                    <a:lumOff val="51000"/>
                  </a:schemeClr>
                </a:solidFill>
              </a:rPr>
              <a:t>PubMed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)</a:t>
            </a:r>
            <a:endParaRPr lang="ca-ES" sz="2000" dirty="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3AC34529-891F-121D-3B5E-1E0D9B6A5794}"/>
              </a:ext>
            </a:extLst>
          </p:cNvPr>
          <p:cNvSpPr txBox="1"/>
          <p:nvPr/>
        </p:nvSpPr>
        <p:spPr>
          <a:xfrm>
            <a:off x="2138218" y="3789218"/>
            <a:ext cx="60336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3)     Selecció dels estudis rellevants </a:t>
            </a:r>
            <a:r>
              <a:rPr lang="ca-ES" sz="2000" dirty="0">
                <a:solidFill>
                  <a:srgbClr val="000000"/>
                </a:solidFill>
              </a:rPr>
              <a:t>    </a:t>
            </a:r>
            <a:r>
              <a:rPr lang="ca-ES" sz="20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(Criteris inc./exc.)</a:t>
            </a:r>
            <a:endParaRPr lang="ca-ES" sz="2000" dirty="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  <a:p>
            <a:endParaRPr lang="ca-E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2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1AE0F-550C-A638-48DD-029CE46FB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id="{94ACFF75-6DE8-02B0-A151-CFBE02E21F69}"/>
              </a:ext>
            </a:extLst>
          </p:cNvPr>
          <p:cNvSpPr txBox="1"/>
          <p:nvPr/>
        </p:nvSpPr>
        <p:spPr>
          <a:xfrm>
            <a:off x="515312" y="607009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Selecció dels estudis rellevants</a:t>
            </a:r>
          </a:p>
        </p:txBody>
      </p:sp>
      <p:pic>
        <p:nvPicPr>
          <p:cNvPr id="5" name="Imatge 4" descr="EPOS&amp;trade;">
            <a:extLst>
              <a:ext uri="{FF2B5EF4-FFF2-40B4-BE49-F238E27FC236}">
                <a16:creationId xmlns:a16="http://schemas.microsoft.com/office/drawing/2014/main" id="{4A8661E7-6731-265D-A879-CA9F80C9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64" y="1337746"/>
            <a:ext cx="5352471" cy="54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D7ED6-9B05-B682-B132-B5937F899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 descr="Imatge que conté text, captura de pantalla, diagrama, Paral·lel&#10;&#10;Pot ser que el contingut generat per IA no sigui correcte.">
            <a:extLst>
              <a:ext uri="{FF2B5EF4-FFF2-40B4-BE49-F238E27FC236}">
                <a16:creationId xmlns:a16="http://schemas.microsoft.com/office/drawing/2014/main" id="{9A4A201E-B672-C900-A1AB-75BA05D7F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404" y="1267690"/>
            <a:ext cx="4589008" cy="5500255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32BC69D1-13E5-8776-F229-2E918C649808}"/>
              </a:ext>
            </a:extLst>
          </p:cNvPr>
          <p:cNvSpPr txBox="1"/>
          <p:nvPr/>
        </p:nvSpPr>
        <p:spPr>
          <a:xfrm>
            <a:off x="515312" y="607009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Selecció dels estudis rellevants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D9A0B635-033D-36F4-B14E-D7D182D43FBA}"/>
              </a:ext>
            </a:extLst>
          </p:cNvPr>
          <p:cNvSpPr txBox="1"/>
          <p:nvPr/>
        </p:nvSpPr>
        <p:spPr>
          <a:xfrm>
            <a:off x="1000221" y="1992464"/>
            <a:ext cx="660220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400" dirty="0">
                <a:ea typeface="Calibri"/>
                <a:cs typeface="Calibri"/>
              </a:rPr>
              <a:t>Diagrama </a:t>
            </a:r>
            <a:br>
              <a:rPr lang="ca-ES" sz="2400" dirty="0">
                <a:ea typeface="Calibri"/>
                <a:cs typeface="Calibri"/>
              </a:rPr>
            </a:br>
            <a:r>
              <a:rPr lang="ca-ES" sz="2400" dirty="0">
                <a:ea typeface="Calibri"/>
                <a:cs typeface="Calibri"/>
              </a:rPr>
              <a:t>de fluxos</a:t>
            </a:r>
            <a:br>
              <a:rPr lang="ca-ES" sz="2400" dirty="0">
                <a:ea typeface="Calibri"/>
                <a:cs typeface="Calibri"/>
              </a:rPr>
            </a:br>
            <a:br>
              <a:rPr lang="ca-ES" sz="2400" dirty="0">
                <a:ea typeface="Calibri"/>
                <a:cs typeface="Calibri"/>
              </a:rPr>
            </a:br>
            <a:r>
              <a:rPr lang="ca-ES" sz="2000" i="1" err="1">
                <a:ea typeface="Calibri"/>
                <a:cs typeface="Calibri"/>
              </a:rPr>
              <a:t>Flowchart</a:t>
            </a:r>
            <a:br>
              <a:rPr lang="ca-ES" sz="2000" i="1" dirty="0">
                <a:ea typeface="Calibri"/>
                <a:cs typeface="Calibri"/>
              </a:rPr>
            </a:br>
            <a:r>
              <a:rPr lang="ca-ES" sz="2000" err="1">
                <a:ea typeface="Calibri"/>
                <a:cs typeface="Calibri"/>
              </a:rPr>
              <a:t>diagram</a:t>
            </a:r>
            <a:endParaRPr lang="ca-E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7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F7C63-5223-6A7F-F7E8-EB1DD445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50FC088D-9F8E-94A2-38EA-5AD61AB7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66DBD648-AFCE-65DF-1EAB-0E30926C6F1A}"/>
              </a:ext>
            </a:extLst>
          </p:cNvPr>
          <p:cNvSpPr txBox="1"/>
          <p:nvPr/>
        </p:nvSpPr>
        <p:spPr>
          <a:xfrm>
            <a:off x="584584" y="1449827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u="sng" dirty="0">
                <a:ea typeface="Calibri"/>
                <a:cs typeface="Calibri"/>
              </a:rPr>
              <a:t>Fases d'una RS</a:t>
            </a:r>
            <a:endParaRPr lang="ca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A223A56-2F83-D3B8-BF3F-D83914FC4BB3}"/>
              </a:ext>
            </a:extLst>
          </p:cNvPr>
          <p:cNvSpPr txBox="1"/>
          <p:nvPr/>
        </p:nvSpPr>
        <p:spPr>
          <a:xfrm>
            <a:off x="2138014" y="2583686"/>
            <a:ext cx="7819214" cy="5062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ca-ES" sz="2000" dirty="0"/>
              <a:t>Definició de la pregunta (</a:t>
            </a:r>
            <a:r>
              <a:rPr lang="ca-ES" sz="2000" dirty="0" err="1"/>
              <a:t>e.g</a:t>
            </a:r>
            <a:r>
              <a:rPr lang="ca-ES" sz="2000" dirty="0"/>
              <a:t>., PICO)</a:t>
            </a:r>
            <a:endParaRPr lang="ca-ES" sz="2800" dirty="0">
              <a:ea typeface="Calibri"/>
              <a:cs typeface="Calibri"/>
            </a:endParaRPr>
          </a:p>
        </p:txBody>
      </p:sp>
      <p:sp>
        <p:nvSpPr>
          <p:cNvPr id="10" name="Fletxa: avall 9">
            <a:extLst>
              <a:ext uri="{FF2B5EF4-FFF2-40B4-BE49-F238E27FC236}">
                <a16:creationId xmlns:a16="http://schemas.microsoft.com/office/drawing/2014/main" id="{2AF35C5D-5975-5C87-946F-E89F7CB0B3BE}"/>
              </a:ext>
            </a:extLst>
          </p:cNvPr>
          <p:cNvSpPr/>
          <p:nvPr/>
        </p:nvSpPr>
        <p:spPr>
          <a:xfrm>
            <a:off x="972704" y="2677102"/>
            <a:ext cx="723033" cy="33424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13B5F4B3-ABDC-D0EF-BF3F-ED03525DC397}"/>
              </a:ext>
            </a:extLst>
          </p:cNvPr>
          <p:cNvSpPr txBox="1"/>
          <p:nvPr/>
        </p:nvSpPr>
        <p:spPr>
          <a:xfrm>
            <a:off x="2138217" y="3269673"/>
            <a:ext cx="45327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2)     Localització dels estudis rellevants</a:t>
            </a:r>
            <a:endParaRPr lang="ca-ES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DA0E0659-08AB-864B-E795-F79A051AE31A}"/>
              </a:ext>
            </a:extLst>
          </p:cNvPr>
          <p:cNvSpPr txBox="1"/>
          <p:nvPr/>
        </p:nvSpPr>
        <p:spPr>
          <a:xfrm>
            <a:off x="2149763" y="3835399"/>
            <a:ext cx="45327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3)     Selecció dels estudis rellevants</a:t>
            </a:r>
            <a:endParaRPr lang="ca-ES" dirty="0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AFCAD4A5-5560-7139-34BD-2683A9858789}"/>
              </a:ext>
            </a:extLst>
          </p:cNvPr>
          <p:cNvSpPr txBox="1"/>
          <p:nvPr/>
        </p:nvSpPr>
        <p:spPr>
          <a:xfrm>
            <a:off x="2161309" y="440112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4)     Extracció de dades​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57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DF0A4-C781-6AB4-CEE8-FBC89A346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58BBD9BE-6976-3235-43ED-3C6011D5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" name="Imatge 1" descr="Imatge que conté text, nombre, captura de pantalla, menú&#10;&#10;Pot ser que el contingut generat per IA no sigui correcte.">
            <a:extLst>
              <a:ext uri="{FF2B5EF4-FFF2-40B4-BE49-F238E27FC236}">
                <a16:creationId xmlns:a16="http://schemas.microsoft.com/office/drawing/2014/main" id="{8AACE3FA-49AA-59FC-AD8F-F27EB99D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6" y="2195657"/>
            <a:ext cx="7798666" cy="4013778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EBF643D7-B44A-D2F6-845A-DE0BB84BE9C2}"/>
              </a:ext>
            </a:extLst>
          </p:cNvPr>
          <p:cNvSpPr txBox="1"/>
          <p:nvPr/>
        </p:nvSpPr>
        <p:spPr>
          <a:xfrm>
            <a:off x="619220" y="1530645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Extracció de dades</a:t>
            </a: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43BDE1AB-ECAA-DB16-D185-B46908318195}"/>
              </a:ext>
            </a:extLst>
          </p:cNvPr>
          <p:cNvSpPr/>
          <p:nvPr/>
        </p:nvSpPr>
        <p:spPr>
          <a:xfrm>
            <a:off x="1841405" y="2296879"/>
            <a:ext cx="1143274" cy="112728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C2C080B9-C7D0-73C6-F5F8-826E476A7A90}"/>
              </a:ext>
            </a:extLst>
          </p:cNvPr>
          <p:cNvSpPr/>
          <p:nvPr/>
        </p:nvSpPr>
        <p:spPr>
          <a:xfrm>
            <a:off x="7212350" y="2299188"/>
            <a:ext cx="1351092" cy="11272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71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8C62-5B72-3149-58AE-D46800400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BABFFB2B-F59D-5C2A-DD8F-DA3CE900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748C0BBD-D7FA-9E0F-C265-0BC1CBE9055E}"/>
              </a:ext>
            </a:extLst>
          </p:cNvPr>
          <p:cNvSpPr txBox="1"/>
          <p:nvPr/>
        </p:nvSpPr>
        <p:spPr>
          <a:xfrm>
            <a:off x="584584" y="1449827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u="sng" dirty="0">
                <a:ea typeface="Calibri"/>
                <a:cs typeface="Calibri"/>
              </a:rPr>
              <a:t>Fases d'una RS</a:t>
            </a:r>
            <a:endParaRPr lang="ca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D950CBD8-009D-316F-3E04-41C197C04CBE}"/>
              </a:ext>
            </a:extLst>
          </p:cNvPr>
          <p:cNvSpPr txBox="1"/>
          <p:nvPr/>
        </p:nvSpPr>
        <p:spPr>
          <a:xfrm>
            <a:off x="2138014" y="2583686"/>
            <a:ext cx="7819214" cy="5062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ca-ES" sz="2000" dirty="0"/>
              <a:t>Definició de la pregunta (</a:t>
            </a:r>
            <a:r>
              <a:rPr lang="ca-ES" sz="2000" dirty="0" err="1"/>
              <a:t>e.g</a:t>
            </a:r>
            <a:r>
              <a:rPr lang="ca-ES" sz="2000" dirty="0"/>
              <a:t>., PICO)</a:t>
            </a:r>
            <a:endParaRPr lang="ca-ES" sz="2800" dirty="0">
              <a:ea typeface="Calibri"/>
              <a:cs typeface="Calibri"/>
            </a:endParaRPr>
          </a:p>
        </p:txBody>
      </p:sp>
      <p:sp>
        <p:nvSpPr>
          <p:cNvPr id="10" name="Fletxa: avall 9">
            <a:extLst>
              <a:ext uri="{FF2B5EF4-FFF2-40B4-BE49-F238E27FC236}">
                <a16:creationId xmlns:a16="http://schemas.microsoft.com/office/drawing/2014/main" id="{E99EEFD2-EA41-C7A3-262E-BF3E298A3661}"/>
              </a:ext>
            </a:extLst>
          </p:cNvPr>
          <p:cNvSpPr/>
          <p:nvPr/>
        </p:nvSpPr>
        <p:spPr>
          <a:xfrm>
            <a:off x="972704" y="2677102"/>
            <a:ext cx="723033" cy="33424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C2731289-3F4B-80EF-E429-63D642E8A528}"/>
              </a:ext>
            </a:extLst>
          </p:cNvPr>
          <p:cNvSpPr txBox="1"/>
          <p:nvPr/>
        </p:nvSpPr>
        <p:spPr>
          <a:xfrm>
            <a:off x="2138217" y="3269673"/>
            <a:ext cx="45327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2)     Localització dels estudis rellevants</a:t>
            </a:r>
            <a:endParaRPr lang="ca-ES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4E7DEA1E-DA60-1370-D020-435259EDC8E7}"/>
              </a:ext>
            </a:extLst>
          </p:cNvPr>
          <p:cNvSpPr txBox="1"/>
          <p:nvPr/>
        </p:nvSpPr>
        <p:spPr>
          <a:xfrm>
            <a:off x="2149763" y="3835399"/>
            <a:ext cx="45327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3)     Selecció dels estudis rellevants</a:t>
            </a:r>
            <a:endParaRPr lang="ca-ES" dirty="0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83926B1B-C4BC-7C90-C4BD-75E159DCE045}"/>
              </a:ext>
            </a:extLst>
          </p:cNvPr>
          <p:cNvSpPr txBox="1"/>
          <p:nvPr/>
        </p:nvSpPr>
        <p:spPr>
          <a:xfrm>
            <a:off x="2161309" y="440112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4)     Extracció de dades​</a:t>
            </a:r>
            <a:endParaRPr lang="ca-ES" dirty="0"/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1E25D379-C6CE-6C9A-E722-87F67F9FE847}"/>
              </a:ext>
            </a:extLst>
          </p:cNvPr>
          <p:cNvSpPr txBox="1"/>
          <p:nvPr/>
        </p:nvSpPr>
        <p:spPr>
          <a:xfrm>
            <a:off x="2149765" y="4943764"/>
            <a:ext cx="66917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5)     Avaluació de la qualitat i el risc de biaix​ </a:t>
            </a:r>
            <a:r>
              <a:rPr lang="ca-ES" sz="2000" dirty="0">
                <a:solidFill>
                  <a:srgbClr val="000000"/>
                </a:solidFill>
              </a:rPr>
              <a:t> </a:t>
            </a:r>
            <a:r>
              <a:rPr lang="ca-ES" sz="2000" b="1" dirty="0">
                <a:solidFill>
                  <a:srgbClr val="000000"/>
                </a:solidFill>
              </a:rPr>
              <a:t> </a:t>
            </a:r>
            <a:r>
              <a:rPr lang="ca-ES" sz="2000" b="1" dirty="0">
                <a:solidFill>
                  <a:srgbClr val="002060"/>
                </a:solidFill>
              </a:rPr>
              <a:t>(</a:t>
            </a:r>
            <a:r>
              <a:rPr lang="ca-ES" sz="1500" b="1" dirty="0">
                <a:solidFill>
                  <a:srgbClr val="1F1F1F"/>
                </a:solidFill>
                <a:ea typeface="+mn-lt"/>
                <a:cs typeface="+mn-lt"/>
              </a:rPr>
              <a:t>≈</a:t>
            </a:r>
            <a:r>
              <a:rPr lang="ca-ES" sz="1500" b="1" dirty="0">
                <a:solidFill>
                  <a:srgbClr val="1F1F1F"/>
                </a:solidFill>
              </a:rPr>
              <a:t> </a:t>
            </a:r>
            <a:r>
              <a:rPr lang="ca-ES" sz="2000" b="1" dirty="0">
                <a:solidFill>
                  <a:srgbClr val="002060"/>
                </a:solidFill>
              </a:rPr>
              <a:t>3.  APPRAISE)</a:t>
            </a:r>
            <a:endParaRPr lang="ca-ES" b="1">
              <a:solidFill>
                <a:srgbClr val="002060"/>
              </a:solidFill>
              <a:ea typeface="Calibri"/>
              <a:cs typeface="Calibri"/>
            </a:endParaRPr>
          </a:p>
          <a:p>
            <a:endParaRPr lang="ca-E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9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B4D69-8987-FB6A-32E1-23ECB4E70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>
            <a:extLst>
              <a:ext uri="{FF2B5EF4-FFF2-40B4-BE49-F238E27FC236}">
                <a16:creationId xmlns:a16="http://schemas.microsoft.com/office/drawing/2014/main" id="{B86624E2-85C3-DE4E-581A-8550DFB0ACF8}"/>
              </a:ext>
            </a:extLst>
          </p:cNvPr>
          <p:cNvSpPr txBox="1"/>
          <p:nvPr/>
        </p:nvSpPr>
        <p:spPr>
          <a:xfrm>
            <a:off x="2634672" y="1306945"/>
            <a:ext cx="640310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1. Randomized Controlled Trials (RCTs)</a:t>
            </a:r>
            <a:endParaRPr lang="ca-ES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Cochrane Risk of Bias Tool (</a:t>
            </a:r>
            <a:r>
              <a:rPr lang="en-US" dirty="0" err="1"/>
              <a:t>RoB</a:t>
            </a:r>
            <a:r>
              <a:rPr lang="en-US" dirty="0"/>
              <a:t> 1.0; 2.0)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Jadad Scale (Oxford Quality Scoring System)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err="1"/>
              <a:t>PEDro</a:t>
            </a:r>
            <a:r>
              <a:rPr lang="en-US" dirty="0"/>
              <a:t> Scale (Physiotherapy Evidence Database)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endParaRPr lang="en-US" dirty="0">
              <a:ea typeface="Calibri"/>
              <a:cs typeface="Calibri"/>
            </a:endParaRPr>
          </a:p>
          <a:p>
            <a:r>
              <a:rPr lang="en-US" b="1" dirty="0"/>
              <a:t>2.  Observational Studies</a:t>
            </a:r>
            <a:endParaRPr lang="en-US" b="1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Newcastle-Ottawa Scale (NOS)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ROBINS-I 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Joanna Briggs Institute (JBI) Critical Appraisal Tools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endParaRPr lang="en-US" b="1" dirty="0">
              <a:ea typeface="Calibri"/>
              <a:cs typeface="Calibri"/>
            </a:endParaRPr>
          </a:p>
          <a:p>
            <a:r>
              <a:rPr lang="en-US" b="1" dirty="0"/>
              <a:t>3. Diagnostic Test Accuracy Studies</a:t>
            </a:r>
            <a:endParaRPr lang="en-US" b="1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QUADAS-2 (Quality Assessment of Diagnostic Accuracy Studies)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endParaRPr lang="en-US" b="1" dirty="0">
              <a:ea typeface="Calibri"/>
              <a:cs typeface="Calibri"/>
            </a:endParaRPr>
          </a:p>
          <a:p>
            <a:r>
              <a:rPr lang="en-US" b="1" dirty="0"/>
              <a:t>4. Animal Studies</a:t>
            </a:r>
            <a:endParaRPr lang="en-US" b="1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SYRCLE's Risk of Bias Tool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endParaRPr lang="en-US" b="1" dirty="0">
              <a:ea typeface="Calibri"/>
              <a:cs typeface="Calibri"/>
            </a:endParaRPr>
          </a:p>
          <a:p>
            <a:r>
              <a:rPr lang="en-US" b="1" dirty="0"/>
              <a:t>5. Prognostic Studies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/>
              <a:t>QUIPS (Quality in Prognosis Studies tool)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8" name="Clau d'obertura 7">
            <a:extLst>
              <a:ext uri="{FF2B5EF4-FFF2-40B4-BE49-F238E27FC236}">
                <a16:creationId xmlns:a16="http://schemas.microsoft.com/office/drawing/2014/main" id="{B472A453-ABDE-D9F4-6A0B-96591DE17328}"/>
              </a:ext>
            </a:extLst>
          </p:cNvPr>
          <p:cNvSpPr/>
          <p:nvPr/>
        </p:nvSpPr>
        <p:spPr>
          <a:xfrm>
            <a:off x="1894898" y="1415760"/>
            <a:ext cx="572942" cy="49688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739D56EA-FF21-8C19-877F-682AB5BBB9A3}"/>
              </a:ext>
            </a:extLst>
          </p:cNvPr>
          <p:cNvSpPr txBox="1"/>
          <p:nvPr/>
        </p:nvSpPr>
        <p:spPr>
          <a:xfrm>
            <a:off x="389659" y="3570432"/>
            <a:ext cx="28240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dirty="0">
                <a:solidFill>
                  <a:srgbClr val="1F1F1F"/>
                </a:solidFill>
                <a:ea typeface="+mn-lt"/>
                <a:cs typeface="+mn-lt"/>
              </a:rPr>
              <a:t>≠ </a:t>
            </a:r>
            <a:r>
              <a:rPr lang="ca-ES" dirty="0">
                <a:solidFill>
                  <a:srgbClr val="1F1F1F"/>
                </a:solidFill>
                <a:ea typeface="Calibri"/>
                <a:cs typeface="Calibri"/>
              </a:rPr>
              <a:t> </a:t>
            </a:r>
            <a:r>
              <a:rPr lang="ca-ES" sz="1100" dirty="0">
                <a:solidFill>
                  <a:srgbClr val="1F1F1F"/>
                </a:solidFill>
                <a:ea typeface="Calibri"/>
                <a:cs typeface="Calibri"/>
              </a:rPr>
              <a:t> </a:t>
            </a:r>
            <a:r>
              <a:rPr lang="ca-ES" dirty="0">
                <a:ea typeface="Calibri"/>
                <a:cs typeface="Calibri"/>
              </a:rPr>
              <a:t>Instruments </a:t>
            </a:r>
            <a:br>
              <a:rPr lang="ca-ES" dirty="0">
                <a:ea typeface="Calibri"/>
                <a:cs typeface="Calibri"/>
              </a:rPr>
            </a:br>
            <a:r>
              <a:rPr lang="ca-ES" dirty="0">
                <a:ea typeface="Calibri"/>
                <a:cs typeface="Calibri"/>
              </a:rPr>
              <a:t>     disponibles</a:t>
            </a:r>
            <a:endParaRPr lang="ca-ES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7EE2A507-F04B-719E-5594-41C57686A427}"/>
              </a:ext>
            </a:extLst>
          </p:cNvPr>
          <p:cNvSpPr txBox="1"/>
          <p:nvPr/>
        </p:nvSpPr>
        <p:spPr>
          <a:xfrm>
            <a:off x="7467022" y="62027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dirty="0">
                <a:ea typeface="Calibri"/>
                <a:cs typeface="Calibri"/>
              </a:rPr>
              <a:t>(...)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40C3EBA5-FA66-1444-831C-07B020741E39}"/>
              </a:ext>
            </a:extLst>
          </p:cNvPr>
          <p:cNvSpPr txBox="1"/>
          <p:nvPr/>
        </p:nvSpPr>
        <p:spPr>
          <a:xfrm>
            <a:off x="549948" y="583918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del risc de biaix</a:t>
            </a:r>
            <a:endParaRPr lang="ca-E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65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3748B-C003-41AC-7A2C-4760CD5DD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reDeText 6">
            <a:extLst>
              <a:ext uri="{FF2B5EF4-FFF2-40B4-BE49-F238E27FC236}">
                <a16:creationId xmlns:a16="http://schemas.microsoft.com/office/drawing/2014/main" id="{4225F6E5-FB88-49D2-C667-C8A58D79B0E6}"/>
              </a:ext>
            </a:extLst>
          </p:cNvPr>
          <p:cNvSpPr txBox="1"/>
          <p:nvPr/>
        </p:nvSpPr>
        <p:spPr>
          <a:xfrm>
            <a:off x="549948" y="583918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del risc de biaix</a:t>
            </a:r>
            <a:endParaRPr lang="ca-ES" dirty="0">
              <a:ea typeface="Calibri"/>
              <a:cs typeface="Calibri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99F3E71F-A4D8-7D75-F70F-0BE88AD58845}"/>
              </a:ext>
            </a:extLst>
          </p:cNvPr>
          <p:cNvSpPr txBox="1"/>
          <p:nvPr/>
        </p:nvSpPr>
        <p:spPr>
          <a:xfrm>
            <a:off x="544946" y="1711037"/>
            <a:ext cx="52947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ea typeface="Calibri"/>
                <a:cs typeface="Calibri"/>
              </a:rPr>
              <a:t>Cochrane Risk of Bias Tool (ROB)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EA134A1A-F859-C405-E341-B476D2F03913}"/>
              </a:ext>
            </a:extLst>
          </p:cNvPr>
          <p:cNvSpPr txBox="1"/>
          <p:nvPr/>
        </p:nvSpPr>
        <p:spPr>
          <a:xfrm>
            <a:off x="375227" y="2730499"/>
            <a:ext cx="35444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ca-ES" b="1" dirty="0">
                <a:ea typeface="Calibri"/>
                <a:cs typeface="Calibri"/>
              </a:rPr>
              <a:t>D1</a:t>
            </a:r>
            <a:r>
              <a:rPr lang="ca-ES" dirty="0">
                <a:ea typeface="Calibri"/>
                <a:cs typeface="Calibri"/>
              </a:rPr>
              <a:t>: Procés d'aleatorització</a:t>
            </a:r>
            <a:endParaRPr lang="ca-ES" dirty="0" err="1">
              <a:ea typeface="Calibri"/>
              <a:cs typeface="Calibri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E5A8FEC-A3B9-73EE-4A1F-786FF2D88E9A}"/>
              </a:ext>
            </a:extLst>
          </p:cNvPr>
          <p:cNvSpPr txBox="1"/>
          <p:nvPr/>
        </p:nvSpPr>
        <p:spPr>
          <a:xfrm>
            <a:off x="363682" y="3365497"/>
            <a:ext cx="42487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ca-ES" b="1" dirty="0">
                <a:ea typeface="Calibri"/>
                <a:cs typeface="Calibri"/>
              </a:rPr>
              <a:t>D2:</a:t>
            </a:r>
            <a:r>
              <a:rPr lang="ca-ES" dirty="0">
                <a:ea typeface="Calibri"/>
                <a:cs typeface="Calibri"/>
              </a:rPr>
              <a:t> Desviacions de les intervencions</a:t>
            </a:r>
            <a:endParaRPr lang="ca-ES">
              <a:ea typeface="Calibri"/>
              <a:cs typeface="Calibri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4094B20-3740-86EB-252A-B6587642DB57}"/>
              </a:ext>
            </a:extLst>
          </p:cNvPr>
          <p:cNvSpPr txBox="1"/>
          <p:nvPr/>
        </p:nvSpPr>
        <p:spPr>
          <a:xfrm>
            <a:off x="363681" y="4023589"/>
            <a:ext cx="38908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ca-ES" b="1" dirty="0">
                <a:ea typeface="Calibri"/>
                <a:cs typeface="Calibri"/>
              </a:rPr>
              <a:t>D3: </a:t>
            </a:r>
            <a:r>
              <a:rPr lang="ca-ES" dirty="0">
                <a:ea typeface="Calibri"/>
                <a:cs typeface="Calibri"/>
              </a:rPr>
              <a:t>Pèrdua d'informació desenllaços</a:t>
            </a:r>
            <a:endParaRPr lang="ca-ES">
              <a:ea typeface="Calibri"/>
              <a:cs typeface="Calibri"/>
            </a:endParaRP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53B36857-BEF1-A83A-2F94-0B28307C2D0C}"/>
              </a:ext>
            </a:extLst>
          </p:cNvPr>
          <p:cNvSpPr txBox="1"/>
          <p:nvPr/>
        </p:nvSpPr>
        <p:spPr>
          <a:xfrm>
            <a:off x="375228" y="4658588"/>
            <a:ext cx="4214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ca-ES" b="1" dirty="0">
                <a:ea typeface="Calibri"/>
                <a:cs typeface="Calibri"/>
              </a:rPr>
              <a:t>D4: </a:t>
            </a:r>
            <a:r>
              <a:rPr lang="ca-ES" dirty="0">
                <a:ea typeface="Calibri"/>
                <a:cs typeface="Calibri"/>
              </a:rPr>
              <a:t> Avaluació dels desenllaços</a:t>
            </a:r>
            <a:endParaRPr lang="ca-ES">
              <a:ea typeface="Calibri"/>
              <a:cs typeface="Calibri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832C1922-072D-0A44-745C-45D13F165AA6}"/>
              </a:ext>
            </a:extLst>
          </p:cNvPr>
          <p:cNvSpPr txBox="1"/>
          <p:nvPr/>
        </p:nvSpPr>
        <p:spPr>
          <a:xfrm>
            <a:off x="386772" y="5270496"/>
            <a:ext cx="39485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ca-ES" b="1" dirty="0">
                <a:ea typeface="Calibri"/>
                <a:cs typeface="Calibri"/>
              </a:rPr>
              <a:t>D5:</a:t>
            </a:r>
            <a:r>
              <a:rPr lang="ca-ES" dirty="0">
                <a:ea typeface="Calibri"/>
                <a:cs typeface="Calibri"/>
              </a:rPr>
              <a:t>  Selecció dels resultats reportats</a:t>
            </a:r>
            <a:endParaRPr lang="ca-ES"/>
          </a:p>
        </p:txBody>
      </p:sp>
      <p:pic>
        <p:nvPicPr>
          <p:cNvPr id="10" name="Imatge 9" descr="Imatge que conté text, captura de pantalla, disseny&#10;&#10;Pot ser que el contingut generat per IA no sigui correcte.">
            <a:extLst>
              <a:ext uri="{FF2B5EF4-FFF2-40B4-BE49-F238E27FC236}">
                <a16:creationId xmlns:a16="http://schemas.microsoft.com/office/drawing/2014/main" id="{9D71EAAA-C0BD-4AF2-A4E1-3937A3AE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674" y="1279237"/>
            <a:ext cx="5040833" cy="52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72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5DBA6-1C96-B223-2F81-B027CA3B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 descr="Imatge que conté text, captura de pantalla, Saturació cromàtica, pantalla&#10;&#10;Pot ser que el contingut generat per IA no sigui correcte.">
            <a:extLst>
              <a:ext uri="{FF2B5EF4-FFF2-40B4-BE49-F238E27FC236}">
                <a16:creationId xmlns:a16="http://schemas.microsoft.com/office/drawing/2014/main" id="{5414870F-E8D4-DE18-5E9B-7E213435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1" y="2775249"/>
            <a:ext cx="7950199" cy="3131681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9E3FEA29-B136-BAF3-94DC-C851473311A0}"/>
              </a:ext>
            </a:extLst>
          </p:cNvPr>
          <p:cNvSpPr txBox="1"/>
          <p:nvPr/>
        </p:nvSpPr>
        <p:spPr>
          <a:xfrm>
            <a:off x="544946" y="1711037"/>
            <a:ext cx="52947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ea typeface="Calibri"/>
                <a:cs typeface="Calibri"/>
              </a:rPr>
              <a:t>Cochrane Risk of Bias Tool (ROB)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512B7249-CC5C-3DCE-D48E-BBA8E5BDD852}"/>
              </a:ext>
            </a:extLst>
          </p:cNvPr>
          <p:cNvSpPr txBox="1"/>
          <p:nvPr/>
        </p:nvSpPr>
        <p:spPr>
          <a:xfrm>
            <a:off x="549948" y="583918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del risc de biaix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9620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C4721-EB50-F2B0-0047-FC6275E6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adreDeText 12">
            <a:extLst>
              <a:ext uri="{FF2B5EF4-FFF2-40B4-BE49-F238E27FC236}">
                <a16:creationId xmlns:a16="http://schemas.microsoft.com/office/drawing/2014/main" id="{832F9B79-4FFC-6015-87D2-1CAE626898B9}"/>
              </a:ext>
            </a:extLst>
          </p:cNvPr>
          <p:cNvSpPr txBox="1"/>
          <p:nvPr/>
        </p:nvSpPr>
        <p:spPr>
          <a:xfrm>
            <a:off x="549948" y="583918"/>
            <a:ext cx="78260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del biaix de publicació  </a:t>
            </a:r>
            <a:r>
              <a:rPr lang="ca-ES" sz="2800" i="1" dirty="0">
                <a:ea typeface="Calibri"/>
                <a:cs typeface="Calibri"/>
              </a:rPr>
              <a:t>(</a:t>
            </a:r>
            <a:r>
              <a:rPr lang="ca-ES" sz="2800" i="1" err="1">
                <a:ea typeface="Calibri"/>
                <a:cs typeface="Calibri"/>
              </a:rPr>
              <a:t>Funnel</a:t>
            </a:r>
            <a:r>
              <a:rPr lang="ca-ES" sz="2800" i="1" dirty="0">
                <a:ea typeface="Calibri"/>
                <a:cs typeface="Calibri"/>
              </a:rPr>
              <a:t> Plot)</a:t>
            </a:r>
            <a:endParaRPr lang="ca-ES" i="1">
              <a:ea typeface="Calibri"/>
              <a:cs typeface="Calibri"/>
            </a:endParaRPr>
          </a:p>
        </p:txBody>
      </p:sp>
      <p:pic>
        <p:nvPicPr>
          <p:cNvPr id="5" name="Imatge 4" descr="&quot;&quot;">
            <a:extLst>
              <a:ext uri="{FF2B5EF4-FFF2-40B4-BE49-F238E27FC236}">
                <a16:creationId xmlns:a16="http://schemas.microsoft.com/office/drawing/2014/main" id="{4E363DF8-788F-14C2-EEFB-A759479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6" y="2032151"/>
            <a:ext cx="7222835" cy="43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9355" y="71309"/>
            <a:ext cx="3992787" cy="1642970"/>
          </a:xfrm>
        </p:spPr>
        <p:txBody>
          <a:bodyPr anchor="b">
            <a:normAutofit fontScale="90000"/>
          </a:bodyPr>
          <a:lstStyle/>
          <a:p>
            <a:r>
              <a:rPr lang="es-ES" sz="4000" b="1" dirty="0">
                <a:solidFill>
                  <a:srgbClr val="0070C0"/>
                </a:solidFill>
                <a:ea typeface="Calibri"/>
                <a:cs typeface="Calibri"/>
              </a:rPr>
              <a:t>Medicina</a:t>
            </a:r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 Basada en </a:t>
            </a:r>
            <a:r>
              <a:rPr lang="es-ES" sz="4000" b="1" err="1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l'Evidència</a:t>
            </a:r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 (MBE)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tge 2" descr="80+ Evidence Based Medicine Stock Photos, Pictures &amp; Royalty-Free Images -  iStock | Nurse">
            <a:extLst>
              <a:ext uri="{FF2B5EF4-FFF2-40B4-BE49-F238E27FC236}">
                <a16:creationId xmlns:a16="http://schemas.microsoft.com/office/drawing/2014/main" id="{3EDE94B5-233B-E4A7-F33E-44F0E8DB2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47" y="1794407"/>
            <a:ext cx="2805480" cy="2805480"/>
          </a:xfrm>
          <a:prstGeom prst="rect">
            <a:avLst/>
          </a:prstGeom>
        </p:spPr>
      </p:pic>
      <p:pic>
        <p:nvPicPr>
          <p:cNvPr id="6" name="Imatge 5" descr="EBP Evidence-based practice acronym. | Appel pour une école démocratique">
            <a:extLst>
              <a:ext uri="{FF2B5EF4-FFF2-40B4-BE49-F238E27FC236}">
                <a16:creationId xmlns:a16="http://schemas.microsoft.com/office/drawing/2014/main" id="{C8450940-3DDE-5F77-0BD4-0B1F1C10F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011" y="1855099"/>
            <a:ext cx="2743200" cy="2743200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6B466F0F-CA29-C6A4-F919-242AD7959ABE}"/>
              </a:ext>
            </a:extLst>
          </p:cNvPr>
          <p:cNvSpPr txBox="1">
            <a:spLocks/>
          </p:cNvSpPr>
          <p:nvPr/>
        </p:nvSpPr>
        <p:spPr>
          <a:xfrm>
            <a:off x="787038" y="4603522"/>
            <a:ext cx="4508654" cy="1642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err="1">
                <a:solidFill>
                  <a:srgbClr val="C00000"/>
                </a:solidFill>
                <a:ea typeface="Calibri"/>
                <a:cs typeface="Calibri"/>
              </a:rPr>
              <a:t>Pràctica</a:t>
            </a:r>
            <a:r>
              <a:rPr lang="es-ES" sz="36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 Basada en </a:t>
            </a:r>
            <a:r>
              <a:rPr lang="es-ES" sz="3600" b="1" dirty="0" err="1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l'Evidència</a:t>
            </a:r>
            <a:r>
              <a:rPr lang="es-ES" sz="36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 (PBE)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A5402-AC5D-15FE-25CD-1828A098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 descr="&quot;&quot;">
            <a:extLst>
              <a:ext uri="{FF2B5EF4-FFF2-40B4-BE49-F238E27FC236}">
                <a16:creationId xmlns:a16="http://schemas.microsoft.com/office/drawing/2014/main" id="{91D5889B-A28D-8141-DE76-804D66F7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6" y="1822427"/>
            <a:ext cx="8227288" cy="4201338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A754D24C-08D8-0A2D-2E0D-6FD5F8B816E0}"/>
              </a:ext>
            </a:extLst>
          </p:cNvPr>
          <p:cNvSpPr txBox="1"/>
          <p:nvPr/>
        </p:nvSpPr>
        <p:spPr>
          <a:xfrm>
            <a:off x="6201351" y="6049818"/>
            <a:ext cx="2428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dirty="0">
                <a:ea typeface="Calibri"/>
                <a:cs typeface="Calibri"/>
              </a:rPr>
              <a:t>+ Asimètric 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9C9BE97E-C67A-28B5-5CF2-6205EFDBE146}"/>
              </a:ext>
            </a:extLst>
          </p:cNvPr>
          <p:cNvSpPr txBox="1"/>
          <p:nvPr/>
        </p:nvSpPr>
        <p:spPr>
          <a:xfrm>
            <a:off x="2021896" y="6038272"/>
            <a:ext cx="24288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dirty="0">
                <a:ea typeface="Calibri"/>
                <a:cs typeface="Calibri"/>
              </a:rPr>
              <a:t>+ Simètric 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66DFB527-C788-91B1-EE42-CBBB7806EBB0}"/>
              </a:ext>
            </a:extLst>
          </p:cNvPr>
          <p:cNvSpPr txBox="1"/>
          <p:nvPr/>
        </p:nvSpPr>
        <p:spPr>
          <a:xfrm>
            <a:off x="549948" y="583918"/>
            <a:ext cx="78260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del biaix de publicació  </a:t>
            </a:r>
            <a:r>
              <a:rPr lang="ca-ES" sz="2800" i="1" dirty="0">
                <a:ea typeface="Calibri"/>
                <a:cs typeface="Calibri"/>
              </a:rPr>
              <a:t>(</a:t>
            </a:r>
            <a:r>
              <a:rPr lang="ca-ES" sz="2800" i="1" err="1">
                <a:ea typeface="Calibri"/>
                <a:cs typeface="Calibri"/>
              </a:rPr>
              <a:t>Funnel</a:t>
            </a:r>
            <a:r>
              <a:rPr lang="ca-ES" sz="2800" i="1" dirty="0">
                <a:ea typeface="Calibri"/>
                <a:cs typeface="Calibri"/>
              </a:rPr>
              <a:t> Plot)</a:t>
            </a:r>
            <a:endParaRPr lang="ca-ES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622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7EC96-788C-B74E-CD5A-77C08FC1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BC9CE5E8-26D2-D80B-E653-2C3F1398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7B75C28-24CD-A1B3-AB8A-4D69B2A6C6E6}"/>
              </a:ext>
            </a:extLst>
          </p:cNvPr>
          <p:cNvSpPr txBox="1"/>
          <p:nvPr/>
        </p:nvSpPr>
        <p:spPr>
          <a:xfrm>
            <a:off x="584584" y="1449827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u="sng" dirty="0">
                <a:ea typeface="Calibri"/>
                <a:cs typeface="Calibri"/>
              </a:rPr>
              <a:t>Fases d'una RS</a:t>
            </a:r>
            <a:endParaRPr lang="ca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64BF1DCD-18E5-2BC3-5CA3-97417E3F9471}"/>
              </a:ext>
            </a:extLst>
          </p:cNvPr>
          <p:cNvSpPr txBox="1"/>
          <p:nvPr/>
        </p:nvSpPr>
        <p:spPr>
          <a:xfrm>
            <a:off x="2138014" y="2583686"/>
            <a:ext cx="7819214" cy="5062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ca-ES" sz="2000" dirty="0"/>
              <a:t>Definició de la pregunta (</a:t>
            </a:r>
            <a:r>
              <a:rPr lang="ca-ES" sz="2000" dirty="0" err="1"/>
              <a:t>e.g</a:t>
            </a:r>
            <a:r>
              <a:rPr lang="ca-ES" sz="2000" dirty="0"/>
              <a:t>., PICO)</a:t>
            </a:r>
            <a:endParaRPr lang="ca-ES" sz="2800" dirty="0">
              <a:ea typeface="Calibri"/>
              <a:cs typeface="Calibri"/>
            </a:endParaRPr>
          </a:p>
        </p:txBody>
      </p:sp>
      <p:sp>
        <p:nvSpPr>
          <p:cNvPr id="10" name="Fletxa: avall 9">
            <a:extLst>
              <a:ext uri="{FF2B5EF4-FFF2-40B4-BE49-F238E27FC236}">
                <a16:creationId xmlns:a16="http://schemas.microsoft.com/office/drawing/2014/main" id="{06E46D95-A237-2CF0-C042-C3FD5BCA288E}"/>
              </a:ext>
            </a:extLst>
          </p:cNvPr>
          <p:cNvSpPr/>
          <p:nvPr/>
        </p:nvSpPr>
        <p:spPr>
          <a:xfrm>
            <a:off x="972704" y="2677102"/>
            <a:ext cx="723033" cy="33424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BB96A1EB-85A3-4A0F-CBCE-2501D0CC5D60}"/>
              </a:ext>
            </a:extLst>
          </p:cNvPr>
          <p:cNvSpPr txBox="1"/>
          <p:nvPr/>
        </p:nvSpPr>
        <p:spPr>
          <a:xfrm>
            <a:off x="2138217" y="3269673"/>
            <a:ext cx="45327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2)     Localització dels estudis rellevants</a:t>
            </a:r>
            <a:endParaRPr lang="ca-ES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B61C7655-18B1-2325-006A-6EBC3E7A1F33}"/>
              </a:ext>
            </a:extLst>
          </p:cNvPr>
          <p:cNvSpPr txBox="1"/>
          <p:nvPr/>
        </p:nvSpPr>
        <p:spPr>
          <a:xfrm>
            <a:off x="2149763" y="3835399"/>
            <a:ext cx="45327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3)     Selecció dels estudis rellevants</a:t>
            </a:r>
            <a:endParaRPr lang="ca-ES" dirty="0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8FEA8C20-561E-AA6E-CD2B-1F481942B465}"/>
              </a:ext>
            </a:extLst>
          </p:cNvPr>
          <p:cNvSpPr txBox="1"/>
          <p:nvPr/>
        </p:nvSpPr>
        <p:spPr>
          <a:xfrm>
            <a:off x="2161309" y="440112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4)     Extracció de dades​</a:t>
            </a:r>
            <a:endParaRPr lang="ca-ES" dirty="0"/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1DC8F56D-C4EB-236A-98B5-1153DD6B5B01}"/>
              </a:ext>
            </a:extLst>
          </p:cNvPr>
          <p:cNvSpPr txBox="1"/>
          <p:nvPr/>
        </p:nvSpPr>
        <p:spPr>
          <a:xfrm>
            <a:off x="2161310" y="4943764"/>
            <a:ext cx="64031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5)     Avaluació de la qualitat i el risc de biaix​   </a:t>
            </a:r>
            <a:endParaRPr lang="ca-ES" sz="2000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9C94969E-D1AF-A9AB-575B-74B7C28F937C}"/>
              </a:ext>
            </a:extLst>
          </p:cNvPr>
          <p:cNvSpPr txBox="1"/>
          <p:nvPr/>
        </p:nvSpPr>
        <p:spPr>
          <a:xfrm>
            <a:off x="2149764" y="5521037"/>
            <a:ext cx="65185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 dirty="0"/>
              <a:t>6)     </a:t>
            </a:r>
            <a:r>
              <a:rPr lang="ca-ES" sz="2000" b="1" dirty="0"/>
              <a:t>Anàlisi​</a:t>
            </a:r>
            <a:r>
              <a:rPr lang="ca-ES" sz="2000" dirty="0"/>
              <a:t> / Interpretació dels resultats  </a:t>
            </a:r>
            <a:endParaRPr lang="ca-ES" sz="2000" dirty="0">
              <a:solidFill>
                <a:schemeClr val="tx1">
                  <a:lumMod val="49000"/>
                  <a:lumOff val="51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2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C7D3C-8582-637D-074D-04A36614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FC26D265-6D19-03B0-E93A-E00D71C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2B5EF614-0714-02B9-8F39-79CC4DFA01D3}"/>
              </a:ext>
            </a:extLst>
          </p:cNvPr>
          <p:cNvSpPr txBox="1"/>
          <p:nvPr/>
        </p:nvSpPr>
        <p:spPr>
          <a:xfrm>
            <a:off x="619220" y="1623009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descriptiu / qualitatiu</a:t>
            </a:r>
            <a:endParaRPr lang="ca-ES" dirty="0"/>
          </a:p>
        </p:txBody>
      </p:sp>
      <p:graphicFrame>
        <p:nvGraphicFramePr>
          <p:cNvPr id="7" name="Taula 6">
            <a:extLst>
              <a:ext uri="{FF2B5EF4-FFF2-40B4-BE49-F238E27FC236}">
                <a16:creationId xmlns:a16="http://schemas.microsoft.com/office/drawing/2014/main" id="{321C0412-76EF-A3A9-97C1-C952ADA8F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70811"/>
              </p:ext>
            </p:extLst>
          </p:nvPr>
        </p:nvGraphicFramePr>
        <p:xfrm>
          <a:off x="1143000" y="2528454"/>
          <a:ext cx="7020924" cy="3096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77801">
                  <a:extLst>
                    <a:ext uri="{9D8B030D-6E8A-4147-A177-3AD203B41FA5}">
                      <a16:colId xmlns:a16="http://schemas.microsoft.com/office/drawing/2014/main" val="1366605204"/>
                    </a:ext>
                  </a:extLst>
                </a:gridCol>
                <a:gridCol w="1265398">
                  <a:extLst>
                    <a:ext uri="{9D8B030D-6E8A-4147-A177-3AD203B41FA5}">
                      <a16:colId xmlns:a16="http://schemas.microsoft.com/office/drawing/2014/main" val="3441299047"/>
                    </a:ext>
                  </a:extLst>
                </a:gridCol>
                <a:gridCol w="2377725">
                  <a:extLst>
                    <a:ext uri="{9D8B030D-6E8A-4147-A177-3AD203B41FA5}">
                      <a16:colId xmlns:a16="http://schemas.microsoft.com/office/drawing/2014/main" val="2888668188"/>
                    </a:ext>
                  </a:extLst>
                </a:gridCol>
              </a:tblGrid>
              <a:tr h="212077">
                <a:tc gridSpan="3"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Table 1. Selected characteristics of the studies included in the systematic review (N=19)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35995" marB="359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429095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714349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Study design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(N=18)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339743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Cohorts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83.33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10412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Case-controls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16.67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706983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Participant source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(N=19)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46999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Inpatient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26.32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224716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Outpatient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26.32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184547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Inpatients / Outpatients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31.58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202640"/>
                  </a:ext>
                </a:extLst>
              </a:tr>
              <a:tr h="2221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Others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15.79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459902"/>
                  </a:ext>
                </a:extLst>
              </a:tr>
              <a:tr h="252473"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sample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(N)</a:t>
                      </a:r>
                      <a:r>
                        <a:rPr lang="en-US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(N=18)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340,039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7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610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595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C03D1-925C-E490-D28E-FFE79138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5155DA24-0547-B81A-91B1-886CAD80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70427E2A-5AA1-AD71-CD1F-06DCAF6E389D}"/>
              </a:ext>
            </a:extLst>
          </p:cNvPr>
          <p:cNvSpPr txBox="1"/>
          <p:nvPr/>
        </p:nvSpPr>
        <p:spPr>
          <a:xfrm>
            <a:off x="619220" y="1623009"/>
            <a:ext cx="78606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quantitatiu: Meta-anàlisis </a:t>
            </a:r>
            <a:r>
              <a:rPr lang="ca-ES" sz="2800" i="1" dirty="0">
                <a:ea typeface="Calibri"/>
                <a:cs typeface="Calibri"/>
              </a:rPr>
              <a:t> (Forest plot)</a:t>
            </a:r>
            <a:endParaRPr lang="ca-ES" i="1">
              <a:ea typeface="Calibri"/>
              <a:cs typeface="Calibri"/>
            </a:endParaRPr>
          </a:p>
        </p:txBody>
      </p:sp>
      <p:pic>
        <p:nvPicPr>
          <p:cNvPr id="6" name="Imatge 5" descr="Forest plot - Wikipedia">
            <a:extLst>
              <a:ext uri="{FF2B5EF4-FFF2-40B4-BE49-F238E27FC236}">
                <a16:creationId xmlns:a16="http://schemas.microsoft.com/office/drawing/2014/main" id="{50BF495B-D408-265C-8066-CED5E04D9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88780"/>
            <a:ext cx="6096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4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68414DC-6935-14E2-E6C1-B985A77B8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F22A383C-FF06-49EE-E7DB-99C4C592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CF4E7491-4392-9971-95E6-9DA20E291C0D}"/>
              </a:ext>
            </a:extLst>
          </p:cNvPr>
          <p:cNvSpPr txBox="1"/>
          <p:nvPr/>
        </p:nvSpPr>
        <p:spPr>
          <a:xfrm>
            <a:off x="619220" y="1623009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quantitatiu: meta-anàlisis</a:t>
            </a:r>
            <a:endParaRPr lang="ca-ES" dirty="0"/>
          </a:p>
        </p:txBody>
      </p:sp>
      <p:pic>
        <p:nvPicPr>
          <p:cNvPr id="3" name="Imatge 2" descr="Imatge que conté text, diagrama, línia, captura de pantalla&#10;&#10;Pot ser que el contingut generat per IA no sigui correcte.">
            <a:extLst>
              <a:ext uri="{FF2B5EF4-FFF2-40B4-BE49-F238E27FC236}">
                <a16:creationId xmlns:a16="http://schemas.microsoft.com/office/drawing/2014/main" id="{5CD7104C-4990-2C6F-52EF-25E7DF4C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18" y="2528020"/>
            <a:ext cx="4440381" cy="40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118E8-7DE1-A702-4B3B-A41CFF9BB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3FF66F7A-D8FC-A893-3EF7-C340C790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D9E99740-8298-728F-9868-0E233EC2590F}"/>
              </a:ext>
            </a:extLst>
          </p:cNvPr>
          <p:cNvSpPr txBox="1"/>
          <p:nvPr/>
        </p:nvSpPr>
        <p:spPr>
          <a:xfrm>
            <a:off x="619220" y="1623009"/>
            <a:ext cx="66022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Anàlisis quantitatiu: meta-anàlisis</a:t>
            </a:r>
            <a:endParaRPr lang="ca-ES" dirty="0"/>
          </a:p>
        </p:txBody>
      </p:sp>
      <p:pic>
        <p:nvPicPr>
          <p:cNvPr id="2" name="Imatge 1" descr="Imatge que conté text, captura de pantalla, nombre, Font&#10;&#10;Pot ser que el contingut generat per IA no sigui correcte.">
            <a:extLst>
              <a:ext uri="{FF2B5EF4-FFF2-40B4-BE49-F238E27FC236}">
                <a16:creationId xmlns:a16="http://schemas.microsoft.com/office/drawing/2014/main" id="{EE471BBE-C457-5B19-2BC3-47B17A1C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3" y="2525569"/>
            <a:ext cx="8486775" cy="3238500"/>
          </a:xfrm>
          <a:prstGeom prst="rect">
            <a:avLst/>
          </a:prstGeom>
        </p:spPr>
      </p:pic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A7BBCC20-F5F2-01D4-11A5-A04596AABC50}"/>
              </a:ext>
            </a:extLst>
          </p:cNvPr>
          <p:cNvSpPr/>
          <p:nvPr/>
        </p:nvSpPr>
        <p:spPr>
          <a:xfrm>
            <a:off x="4416042" y="2527788"/>
            <a:ext cx="727638" cy="246655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931295DC-6BE9-6DB8-61D3-60B2F5DF54ED}"/>
              </a:ext>
            </a:extLst>
          </p:cNvPr>
          <p:cNvSpPr/>
          <p:nvPr/>
        </p:nvSpPr>
        <p:spPr>
          <a:xfrm>
            <a:off x="4035040" y="2527788"/>
            <a:ext cx="369730" cy="246655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8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A25E3-6044-01CF-A615-298D6AF1F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594BD677-E739-68CC-FB75-87FC3E3E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2.   ACQUIRE   </a:t>
            </a:r>
            <a:r>
              <a:rPr lang="es-ES" sz="3600" b="1" dirty="0"/>
              <a:t> </a:t>
            </a:r>
            <a:r>
              <a:rPr lang="es-ES" sz="3600" b="1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(RS)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9540DAEF-5DA7-5CD0-25C9-D385EFF411CD}"/>
              </a:ext>
            </a:extLst>
          </p:cNvPr>
          <p:cNvSpPr txBox="1"/>
          <p:nvPr/>
        </p:nvSpPr>
        <p:spPr>
          <a:xfrm>
            <a:off x="688492" y="1692282"/>
            <a:ext cx="732956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ca-ES" sz="2800" b="1" dirty="0">
                <a:ea typeface="Calibri"/>
                <a:cs typeface="Calibri"/>
              </a:rPr>
              <a:t>Interpretació dels resultats</a:t>
            </a:r>
            <a:endParaRPr lang="ca-ES" dirty="0">
              <a:ea typeface="Calibri"/>
              <a:cs typeface="Calibri"/>
            </a:endParaRPr>
          </a:p>
          <a:p>
            <a:endParaRPr lang="ca-ES" sz="2800" b="1" dirty="0">
              <a:ea typeface="Calibri"/>
              <a:cs typeface="Calibri"/>
            </a:endParaRPr>
          </a:p>
          <a:p>
            <a:endParaRPr lang="ca-ES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162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73783" y="237209"/>
          <a:ext cx="8679717" cy="6376951"/>
        </p:xfrm>
        <a:graphic>
          <a:graphicData uri="http://schemas.openxmlformats.org/drawingml/2006/table">
            <a:tbl>
              <a:tblPr firstRow="1" bandRow="1"/>
              <a:tblGrid>
                <a:gridCol w="2138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CHILDREN / PEDIATRIC </a:t>
                      </a:r>
                      <a:br>
                        <a:rPr lang="en-US" b="1" dirty="0"/>
                      </a:br>
                      <a:r>
                        <a:rPr lang="en-US" b="0" dirty="0"/>
                        <a:t>(4 –</a:t>
                      </a:r>
                      <a:r>
                        <a:rPr lang="en-US" b="0" baseline="0" dirty="0"/>
                        <a:t> 17 years old)</a:t>
                      </a:r>
                      <a:endParaRPr lang="en-US" b="0" dirty="0"/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ADULTS  </a:t>
                      </a:r>
                      <a:r>
                        <a:rPr lang="en-US" b="0" dirty="0"/>
                        <a:t>(≥ 18 years old)</a:t>
                      </a:r>
                    </a:p>
                  </a:txBody>
                  <a:tcPr marL="68580" marR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47">
                <a:tc>
                  <a:txBody>
                    <a:bodyPr/>
                    <a:lstStyle/>
                    <a:p>
                      <a:r>
                        <a:rPr lang="en-US" sz="1200" b="1" dirty="0"/>
                        <a:t>OUTCOME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Petsky</a:t>
                      </a:r>
                      <a:r>
                        <a:rPr lang="en-US" sz="1200" b="1" dirty="0"/>
                        <a:t> et al. (2017)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Our results</a:t>
                      </a:r>
                      <a:endParaRPr lang="en-US" sz="1200" b="1" dirty="0"/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/>
                        <a:t>Petsky</a:t>
                      </a:r>
                      <a:r>
                        <a:rPr lang="en-US" sz="1200" b="1" dirty="0"/>
                        <a:t> et al. (2017)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Our results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10">
                <a:tc>
                  <a:txBody>
                    <a:bodyPr/>
                    <a:lstStyle/>
                    <a:p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Overall asthma exacerbations</a:t>
                      </a:r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NSD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/>
                        <a:t>NSD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200" i="0" u="none" dirty="0"/>
                        <a:t>*Number</a:t>
                      </a:r>
                      <a:r>
                        <a:rPr lang="en-US" sz="1200" i="0" u="none" baseline="0" dirty="0"/>
                        <a:t> of participants with exacerbations</a:t>
                      </a:r>
                      <a:br>
                        <a:rPr lang="en-US" sz="1200" i="0" u="none" baseline="0" dirty="0"/>
                      </a:br>
                      <a:endParaRPr lang="en-US" sz="1200" i="0" u="none" dirty="0"/>
                    </a:p>
                    <a:p>
                      <a:r>
                        <a:rPr lang="en-US" sz="1200" i="0" u="sng" dirty="0"/>
                        <a:t>Reduce</a:t>
                      </a:r>
                      <a:br>
                        <a:rPr lang="en-US" sz="1200" i="0" u="sng" dirty="0"/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 (95%CI):</a:t>
                      </a:r>
                      <a:b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0.36 (0.20 to 0.64)</a:t>
                      </a:r>
                      <a:endParaRPr lang="en-US" sz="1200" i="1" dirty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u="sng" dirty="0"/>
                        <a:t>Reduce</a:t>
                      </a:r>
                      <a:br>
                        <a:rPr lang="en-US" sz="1200" i="0" u="sng" dirty="0"/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IRR (95%CI):</a:t>
                      </a:r>
                      <a:b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0.62 (0.54 to 0.71)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10">
                <a:tc>
                  <a:txBody>
                    <a:bodyPr/>
                    <a:lstStyle/>
                    <a:p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Moderate exacerbations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dirty="0">
                          <a:latin typeface="+mn-lt"/>
                        </a:rPr>
                        <a:t>NSD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u="sng" dirty="0"/>
                        <a:t>Reduce</a:t>
                      </a:r>
                      <a:br>
                        <a:rPr lang="en-US" sz="1200" i="0" u="sng" dirty="0"/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IRR (95%CI):</a:t>
                      </a:r>
                      <a:b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0.26 (0.12 to 0.59)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1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Severe exacerbations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dirty="0"/>
                        <a:t>NSD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u="sng" dirty="0"/>
                        <a:t>Reduce</a:t>
                      </a:r>
                      <a:br>
                        <a:rPr lang="en-US" sz="1200" i="0" u="sng" dirty="0"/>
                      </a:br>
                      <a:r>
                        <a:rPr lang="en-US" sz="1200" i="0" dirty="0"/>
                        <a:t>IRR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(95%CI):</a:t>
                      </a:r>
                      <a:b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0.32 (0.25 to 0.41)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1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Hospital admissions for AE</a:t>
                      </a:r>
                      <a:endParaRPr lang="en-US" sz="12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reported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dirty="0"/>
                        <a:t>NSD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reported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NSD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1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Emergency visits for AE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reported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reported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01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Systemic</a:t>
                      </a:r>
                      <a:r>
                        <a:rPr lang="en-US" sz="1200" b="1" i="0" u="none" strike="noStrike" cap="none" baseline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oral corticosteroids use for AE</a:t>
                      </a:r>
                      <a:endParaRPr lang="en-US" sz="12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reported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reported</a:t>
                      </a:r>
                    </a:p>
                    <a:p>
                      <a:endParaRPr lang="en-US" sz="1200" b="0" i="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0" u="sng" dirty="0"/>
                        <a:t>Reduce </a:t>
                      </a:r>
                      <a:br>
                        <a:rPr lang="en-US" sz="1200" i="0" u="sng" dirty="0"/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IRR (95%CI):</a:t>
                      </a:r>
                      <a:b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0.33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(0.29 to 0.37)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1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Asthma control 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NSD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NSD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NSD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</a:rPr>
                        <a:t>NSD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1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Quality of life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(AQLQ/PAQLQ)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reported</a:t>
                      </a: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</a:rPr>
                        <a:t>NSD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</a:rPr>
                        <a:t>NSD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1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Safety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(adverse</a:t>
                      </a: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 events)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14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Lung function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(FEV1%)</a:t>
                      </a:r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Not reported</a:t>
                      </a:r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NSD</a:t>
                      </a:r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NSD</a:t>
                      </a:r>
                    </a:p>
                  </a:txBody>
                  <a:tcPr marL="68580" marR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4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ICS / OCS dose</a:t>
                      </a:r>
                      <a:endParaRPr lang="en-US" sz="1200" b="1" i="0" u="none" strike="noStrike" cap="none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 reported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/>
                        <a:t>NSD (ICS)</a:t>
                      </a:r>
                      <a:endParaRPr lang="en-US" sz="1200" i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i="1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u="sng" dirty="0"/>
                        <a:t>Reduce</a:t>
                      </a:r>
                      <a:r>
                        <a:rPr lang="en-US" sz="1200" i="0" u="none" dirty="0"/>
                        <a:t>  (OCS dose)</a:t>
                      </a:r>
                      <a:br>
                        <a:rPr lang="en-US" sz="1200" i="0" u="none" dirty="0"/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  <a:sym typeface="Arial"/>
                        </a:rPr>
                        <a:t>MD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(95%CI):</a:t>
                      </a:r>
                      <a:b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0.4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(0.74 to 0.06)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3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Arial"/>
                        </a:rPr>
                        <a:t>Rescue medication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0" dirty="0"/>
                        <a:t>Not</a:t>
                      </a:r>
                      <a:r>
                        <a:rPr lang="en-US" sz="1200" i="0" baseline="0" dirty="0"/>
                        <a:t> reported</a:t>
                      </a:r>
                      <a:endParaRPr lang="en-US" sz="1200" i="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10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aseline="0" dirty="0"/>
                        <a:t>AE: Asthma exacerbations; IRR: </a:t>
                      </a:r>
                      <a:r>
                        <a:rPr lang="en-US" sz="900" baseline="0" noProof="0" dirty="0"/>
                        <a:t>Incidence</a:t>
                      </a:r>
                      <a:r>
                        <a:rPr lang="en-US" sz="900" baseline="0" dirty="0"/>
                        <a:t> Rate Ratio; </a:t>
                      </a:r>
                      <a:r>
                        <a:rPr lang="en-US" sz="900" dirty="0"/>
                        <a:t>MD: Mean differences; NSD:</a:t>
                      </a:r>
                      <a:r>
                        <a:rPr lang="en-US" sz="900" baseline="0" dirty="0"/>
                        <a:t> No significant differences</a:t>
                      </a:r>
                      <a:endParaRPr lang="en-US" sz="900" dirty="0"/>
                    </a:p>
                  </a:txBody>
                  <a:tcPr marL="68580" marR="685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8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3C2D8-7FC4-C391-6BA6-B39DA9137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6ED39A7-2506-47CE-F278-E16121051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4825"/>
          <a:stretch>
            <a:fillRect/>
          </a:stretch>
        </p:blipFill>
        <p:spPr bwMode="auto">
          <a:xfrm>
            <a:off x="1850135" y="967739"/>
            <a:ext cx="5713547" cy="4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9F3F49AE-082A-0071-CED3-28A71BB6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353" y="6275100"/>
            <a:ext cx="4548184" cy="2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FA7A3539-F4E9-9302-CA41-2BE125F9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EC3919F5-E439-F435-0ACF-E160395C1F2A}"/>
              </a:ext>
            </a:extLst>
          </p:cNvPr>
          <p:cNvSpPr txBox="1"/>
          <p:nvPr/>
        </p:nvSpPr>
        <p:spPr>
          <a:xfrm>
            <a:off x="8101499" y="2987122"/>
            <a:ext cx="8653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dirty="0">
                <a:ea typeface="Calibri"/>
                <a:cs typeface="Calibri"/>
              </a:rPr>
              <a:t>PICO</a:t>
            </a:r>
            <a:endParaRPr lang="ca-ES" dirty="0"/>
          </a:p>
        </p:txBody>
      </p:sp>
      <p:cxnSp>
        <p:nvCxnSpPr>
          <p:cNvPr id="5" name="Connector de fletxa recta 4">
            <a:extLst>
              <a:ext uri="{FF2B5EF4-FFF2-40B4-BE49-F238E27FC236}">
                <a16:creationId xmlns:a16="http://schemas.microsoft.com/office/drawing/2014/main" id="{CC4A1343-F871-3CEE-F798-AD8B3A6063F1}"/>
              </a:ext>
            </a:extLst>
          </p:cNvPr>
          <p:cNvCxnSpPr/>
          <p:nvPr/>
        </p:nvCxnSpPr>
        <p:spPr>
          <a:xfrm flipV="1">
            <a:off x="7673974" y="3167770"/>
            <a:ext cx="423762" cy="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A7F86AA4-B592-D477-4222-8D4BEAB01B3F}"/>
              </a:ext>
            </a:extLst>
          </p:cNvPr>
          <p:cNvSpPr/>
          <p:nvPr/>
        </p:nvSpPr>
        <p:spPr>
          <a:xfrm>
            <a:off x="5535950" y="2516243"/>
            <a:ext cx="531366" cy="4807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00B050"/>
              </a:solidFill>
            </a:endParaRPr>
          </a:p>
        </p:txBody>
      </p: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69B3994B-6FE6-C26B-2CB6-2B3F4260D79A}"/>
              </a:ext>
            </a:extLst>
          </p:cNvPr>
          <p:cNvSpPr/>
          <p:nvPr/>
        </p:nvSpPr>
        <p:spPr>
          <a:xfrm>
            <a:off x="5101002" y="3598552"/>
            <a:ext cx="875277" cy="48074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A7394032-2AFB-2AD5-3679-205BFEC509F8}"/>
              </a:ext>
            </a:extLst>
          </p:cNvPr>
          <p:cNvSpPr/>
          <p:nvPr/>
        </p:nvSpPr>
        <p:spPr>
          <a:xfrm>
            <a:off x="4271568" y="4306605"/>
            <a:ext cx="986542" cy="4807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08169FB2-A8DF-1664-265F-8ECD98786CBF}"/>
              </a:ext>
            </a:extLst>
          </p:cNvPr>
          <p:cNvSpPr/>
          <p:nvPr/>
        </p:nvSpPr>
        <p:spPr>
          <a:xfrm>
            <a:off x="5445895" y="1260097"/>
            <a:ext cx="1016275" cy="28447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7582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28E7E-AAC2-63EC-E715-F21EA6EA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AD3E0454-45D6-7677-81B2-CA7008B9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40155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3.   APPRAISE   </a:t>
            </a:r>
            <a:r>
              <a:rPr lang="es-ES" sz="3600" b="1" dirty="0"/>
              <a:t> </a:t>
            </a:r>
            <a:r>
              <a:rPr lang="es-ES" sz="3600" b="1" dirty="0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dirty="0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82FE3FB6-4524-E9B3-881E-5FB3593EE286}"/>
              </a:ext>
            </a:extLst>
          </p:cNvPr>
          <p:cNvSpPr txBox="1"/>
          <p:nvPr/>
        </p:nvSpPr>
        <p:spPr>
          <a:xfrm>
            <a:off x="688492" y="1715373"/>
            <a:ext cx="78769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Courier New"/>
              <a:buChar char="o"/>
            </a:pPr>
            <a:r>
              <a:rPr lang="ca-ES" sz="2800" dirty="0">
                <a:ea typeface="Calibri"/>
                <a:cs typeface="Calibri"/>
              </a:rPr>
              <a:t>Avaluació de la </a:t>
            </a:r>
            <a:r>
              <a:rPr lang="ca-ES" sz="2800" b="1" u="sng">
                <a:ea typeface="Calibri"/>
                <a:cs typeface="Calibri"/>
              </a:rPr>
              <a:t>Certesa de l'evidència</a:t>
            </a:r>
            <a:r>
              <a:rPr lang="ca-ES" sz="2800">
                <a:ea typeface="Calibri"/>
                <a:cs typeface="Calibri"/>
              </a:rPr>
              <a:t> (GRADE)</a:t>
            </a:r>
            <a:endParaRPr lang="ca-ES">
              <a:ea typeface="Calibri"/>
              <a:cs typeface="Calibri"/>
            </a:endParaRPr>
          </a:p>
        </p:txBody>
      </p:sp>
      <p:pic>
        <p:nvPicPr>
          <p:cNvPr id="3" name="Imatge 2" descr="GRADE home">
            <a:extLst>
              <a:ext uri="{FF2B5EF4-FFF2-40B4-BE49-F238E27FC236}">
                <a16:creationId xmlns:a16="http://schemas.microsoft.com/office/drawing/2014/main" id="{D07959C1-4503-C1F6-F849-5322120D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8" y="3427124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4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2A3E0-D575-3C81-EF87-BC22B1951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4FCE274-C148-D751-57E9-478D676D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0" y="1004722"/>
            <a:ext cx="8208077" cy="1143000"/>
          </a:xfrm>
        </p:spPr>
        <p:txBody>
          <a:bodyPr>
            <a:normAutofit fontScale="90000"/>
          </a:bodyPr>
          <a:lstStyle/>
          <a:p>
            <a:r>
              <a:rPr lang="es-ES" err="1"/>
              <a:t>Què</a:t>
            </a:r>
            <a:r>
              <a:rPr lang="es-ES" dirty="0"/>
              <a:t> </a:t>
            </a:r>
            <a:r>
              <a:rPr lang="es-ES" u="sng" dirty="0"/>
              <a:t>NO</a:t>
            </a:r>
            <a:r>
              <a:rPr lang="es-ES" dirty="0"/>
              <a:t> </a:t>
            </a:r>
            <a:r>
              <a:rPr lang="es-ES" err="1"/>
              <a:t>és</a:t>
            </a:r>
            <a:r>
              <a:rPr lang="es-ES" dirty="0"/>
              <a:t> la</a:t>
            </a:r>
            <a:r>
              <a:rPr lang="es-ES" dirty="0">
                <a:solidFill>
                  <a:schemeClr val="tx2">
                    <a:lumMod val="49000"/>
                  </a:schemeClr>
                </a:solidFill>
              </a:rPr>
              <a:t> </a:t>
            </a:r>
            <a:br>
              <a:rPr lang="es-ES" dirty="0"/>
            </a:br>
            <a:r>
              <a:rPr lang="es-ES" b="1" dirty="0">
                <a:solidFill>
                  <a:schemeClr val="tx2">
                    <a:lumMod val="49000"/>
                  </a:schemeClr>
                </a:solidFill>
              </a:rPr>
              <a:t>Medicina Basada en </a:t>
            </a:r>
            <a:r>
              <a:rPr lang="es-ES" b="1" err="1">
                <a:solidFill>
                  <a:schemeClr val="tx2">
                    <a:lumMod val="49000"/>
                  </a:schemeClr>
                </a:solidFill>
              </a:rPr>
              <a:t>l'Evidència</a:t>
            </a:r>
            <a:r>
              <a:rPr lang="es-ES" b="1" dirty="0">
                <a:solidFill>
                  <a:schemeClr val="tx2">
                    <a:lumMod val="49000"/>
                  </a:schemeClr>
                </a:solidFill>
              </a:rPr>
              <a:t>?</a:t>
            </a:r>
            <a:endParaRPr lang="es-ES" dirty="0">
              <a:solidFill>
                <a:schemeClr val="tx2">
                  <a:lumMod val="49000"/>
                </a:schemeClr>
              </a:solidFill>
            </a:endParaRPr>
          </a:p>
        </p:txBody>
      </p:sp>
      <p:pic>
        <p:nvPicPr>
          <p:cNvPr id="4" name="Imagen 3" descr="ACCURE-UK 2">
            <a:extLst>
              <a:ext uri="{FF2B5EF4-FFF2-40B4-BE49-F238E27FC236}">
                <a16:creationId xmlns:a16="http://schemas.microsoft.com/office/drawing/2014/main" id="{44B50501-8DA1-2002-A85A-77BCD288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7" y="3205811"/>
            <a:ext cx="2143125" cy="2143125"/>
          </a:xfrm>
          <a:prstGeom prst="rect">
            <a:avLst/>
          </a:prstGeom>
        </p:spPr>
      </p:pic>
      <p:pic>
        <p:nvPicPr>
          <p:cNvPr id="5" name="Imagen 4" descr="Open Access - Science Europe">
            <a:extLst>
              <a:ext uri="{FF2B5EF4-FFF2-40B4-BE49-F238E27FC236}">
                <a16:creationId xmlns:a16="http://schemas.microsoft.com/office/drawing/2014/main" id="{05A2097D-9D5F-7D17-58CE-333344687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48" y="3539263"/>
            <a:ext cx="2037054" cy="23168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AB2275-439E-C26F-DDD6-0F4EE5A45463}"/>
              </a:ext>
            </a:extLst>
          </p:cNvPr>
          <p:cNvSpPr txBox="1"/>
          <p:nvPr/>
        </p:nvSpPr>
        <p:spPr>
          <a:xfrm>
            <a:off x="7627654" y="5202157"/>
            <a:ext cx="11076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ea typeface="Calibri"/>
                <a:cs typeface="Calibri"/>
              </a:rPr>
              <a:t>50 </a:t>
            </a:r>
            <a:r>
              <a:rPr lang="es-ES" err="1">
                <a:ea typeface="Calibri"/>
                <a:cs typeface="Calibri"/>
              </a:rPr>
              <a:t>RCTs</a:t>
            </a:r>
            <a:r>
              <a:rPr lang="es-ES">
                <a:ea typeface="Calibri"/>
                <a:cs typeface="Calibri"/>
              </a:rPr>
              <a:t>...</a:t>
            </a:r>
            <a:endParaRPr lang="es-ES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12FBD3DD-474C-7FE0-E08B-E6314FCEC069}"/>
              </a:ext>
            </a:extLst>
          </p:cNvPr>
          <p:cNvSpPr/>
          <p:nvPr/>
        </p:nvSpPr>
        <p:spPr>
          <a:xfrm>
            <a:off x="2093267" y="2500553"/>
            <a:ext cx="373895" cy="702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A18B9FC5-3B27-F72F-A3FC-AFFF6B6451AC}"/>
              </a:ext>
            </a:extLst>
          </p:cNvPr>
          <p:cNvSpPr/>
          <p:nvPr/>
        </p:nvSpPr>
        <p:spPr>
          <a:xfrm>
            <a:off x="6425895" y="2500552"/>
            <a:ext cx="373895" cy="7029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tge 2" descr="CHAMPs | Weight Management Research Group">
            <a:extLst>
              <a:ext uri="{FF2B5EF4-FFF2-40B4-BE49-F238E27FC236}">
                <a16:creationId xmlns:a16="http://schemas.microsoft.com/office/drawing/2014/main" id="{2C7C3F6A-F86C-EA11-EC85-ECB62A19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014" y="5000204"/>
            <a:ext cx="2322904" cy="11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54F0A-1B07-CFAB-58F2-81B8B3961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id="{96DCE0A9-C8FB-DBA8-1246-F56231BED498}"/>
              </a:ext>
            </a:extLst>
          </p:cNvPr>
          <p:cNvSpPr txBox="1"/>
          <p:nvPr/>
        </p:nvSpPr>
        <p:spPr>
          <a:xfrm>
            <a:off x="734674" y="1530646"/>
            <a:ext cx="73295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dirty="0">
                <a:ea typeface="Calibri"/>
                <a:cs typeface="Calibri"/>
              </a:rPr>
              <a:t>Avaluació de la </a:t>
            </a:r>
            <a:r>
              <a:rPr lang="ca-ES" sz="2800" u="sng" dirty="0">
                <a:ea typeface="Calibri"/>
                <a:cs typeface="Calibri"/>
              </a:rPr>
              <a:t>certesa de l'evidència</a:t>
            </a:r>
            <a:r>
              <a:rPr lang="ca-ES" sz="2800" dirty="0">
                <a:ea typeface="Calibri"/>
                <a:cs typeface="Calibri"/>
              </a:rPr>
              <a:t> (GRADE)</a:t>
            </a:r>
            <a:endParaRPr lang="ca-ES" dirty="0">
              <a:ea typeface="Calibri"/>
              <a:cs typeface="Calibri"/>
            </a:endParaRPr>
          </a:p>
        </p:txBody>
      </p:sp>
      <p:pic>
        <p:nvPicPr>
          <p:cNvPr id="2" name="Imatge 1" descr="Imatge que conté text, captura de pantalla, Font, diagrama&#10;&#10;Pot ser que el contingut generat per IA no sigui correcte.">
            <a:extLst>
              <a:ext uri="{FF2B5EF4-FFF2-40B4-BE49-F238E27FC236}">
                <a16:creationId xmlns:a16="http://schemas.microsoft.com/office/drawing/2014/main" id="{3533C437-EABA-9DF6-A23E-2B968CCD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8" y="2194191"/>
            <a:ext cx="8111836" cy="4663256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4E0E7FD3-DBF3-112C-DB58-A8DACE19BB6F}"/>
              </a:ext>
            </a:extLst>
          </p:cNvPr>
          <p:cNvSpPr txBox="1"/>
          <p:nvPr/>
        </p:nvSpPr>
        <p:spPr>
          <a:xfrm>
            <a:off x="6675582" y="656012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727272"/>
                </a:solidFill>
                <a:latin typeface="Verdana"/>
                <a:ea typeface="Verdana"/>
              </a:rPr>
              <a:t>(</a:t>
            </a:r>
            <a:r>
              <a:rPr lang="en-US" sz="1200" dirty="0" err="1">
                <a:solidFill>
                  <a:srgbClr val="727272"/>
                </a:solidFill>
                <a:latin typeface="Verdana"/>
                <a:ea typeface="Verdana"/>
              </a:rPr>
              <a:t>Kirmayr</a:t>
            </a:r>
            <a:r>
              <a:rPr lang="en-US" sz="1200" dirty="0">
                <a:solidFill>
                  <a:srgbClr val="727272"/>
                </a:solidFill>
                <a:latin typeface="Verdana"/>
                <a:ea typeface="Verdana"/>
              </a:rPr>
              <a:t> et al., 2021)</a:t>
            </a:r>
            <a:endParaRPr lang="en-US" sz="1200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54680C9-04F9-9F4D-E831-BF84E0BC4007}"/>
              </a:ext>
            </a:extLst>
          </p:cNvPr>
          <p:cNvSpPr txBox="1">
            <a:spLocks/>
          </p:cNvSpPr>
          <p:nvPr/>
        </p:nvSpPr>
        <p:spPr>
          <a:xfrm>
            <a:off x="457200" y="382926"/>
            <a:ext cx="84015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3.   APPRAISE   </a:t>
            </a:r>
            <a:r>
              <a:rPr lang="es-ES" sz="3600" b="1" dirty="0"/>
              <a:t> </a:t>
            </a:r>
            <a:r>
              <a:rPr lang="es-ES" sz="3600" b="1" dirty="0" err="1">
                <a:solidFill>
                  <a:srgbClr val="00B050"/>
                </a:solidFill>
              </a:rPr>
              <a:t>Revisions</a:t>
            </a:r>
            <a:r>
              <a:rPr lang="es-ES" sz="3600" b="1" dirty="0">
                <a:solidFill>
                  <a:srgbClr val="00B050"/>
                </a:solidFill>
              </a:rPr>
              <a:t> </a:t>
            </a:r>
            <a:r>
              <a:rPr lang="es-ES" sz="3600" b="1" dirty="0" err="1">
                <a:solidFill>
                  <a:srgbClr val="00B050"/>
                </a:solidFill>
              </a:rPr>
              <a:t>Sistemàtiques</a:t>
            </a:r>
            <a:r>
              <a:rPr lang="es-ES" sz="3600" dirty="0">
                <a:solidFill>
                  <a:srgbClr val="00B050"/>
                </a:solidFill>
              </a:rPr>
              <a:t> (RS</a:t>
            </a: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153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BC27D-7190-126D-3D7E-8B32F403D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391649EE-A0F9-C9B8-18E1-38D5D938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51371"/>
              </p:ext>
            </p:extLst>
          </p:nvPr>
        </p:nvGraphicFramePr>
        <p:xfrm>
          <a:off x="-2" y="1630680"/>
          <a:ext cx="9144002" cy="3596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3385">
                  <a:extLst>
                    <a:ext uri="{9D8B030D-6E8A-4147-A177-3AD203B41FA5}">
                      <a16:colId xmlns:a16="http://schemas.microsoft.com/office/drawing/2014/main" val="4166706305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999872854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159814150"/>
                    </a:ext>
                  </a:extLst>
                </a:gridCol>
                <a:gridCol w="805295">
                  <a:extLst>
                    <a:ext uri="{9D8B030D-6E8A-4147-A177-3AD203B41FA5}">
                      <a16:colId xmlns:a16="http://schemas.microsoft.com/office/drawing/2014/main" val="3262905009"/>
                    </a:ext>
                  </a:extLst>
                </a:gridCol>
                <a:gridCol w="701386">
                  <a:extLst>
                    <a:ext uri="{9D8B030D-6E8A-4147-A177-3AD203B41FA5}">
                      <a16:colId xmlns:a16="http://schemas.microsoft.com/office/drawing/2014/main" val="319799485"/>
                    </a:ext>
                  </a:extLst>
                </a:gridCol>
                <a:gridCol w="727363">
                  <a:extLst>
                    <a:ext uri="{9D8B030D-6E8A-4147-A177-3AD203B41FA5}">
                      <a16:colId xmlns:a16="http://schemas.microsoft.com/office/drawing/2014/main" val="3251920100"/>
                    </a:ext>
                  </a:extLst>
                </a:gridCol>
                <a:gridCol w="579493">
                  <a:extLst>
                    <a:ext uri="{9D8B030D-6E8A-4147-A177-3AD203B41FA5}">
                      <a16:colId xmlns:a16="http://schemas.microsoft.com/office/drawing/2014/main" val="3321588047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622769312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907960293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4121424848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75600873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90463463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801863031"/>
                    </a:ext>
                  </a:extLst>
                </a:gridCol>
              </a:tblGrid>
              <a:tr h="209550">
                <a:tc gridSpan="7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Certainty assessment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№ of patients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Effect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Certainty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Importance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9247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№ of studies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Study design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Risk of bias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Inconsistency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Indirectness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Imprecision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Other considerations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Feno- based treatment-decision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Standard Care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Relative</a:t>
                      </a:r>
                      <a:b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(95% CI)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Absolute</a:t>
                      </a:r>
                      <a:b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a-ES" sz="9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(95% CI)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9109"/>
                  </a:ext>
                </a:extLst>
              </a:tr>
              <a:tr h="200025">
                <a:tc gridSpan="13">
                  <a:txBody>
                    <a:bodyPr/>
                    <a:lstStyle/>
                    <a:p>
                      <a:pPr rtl="0" fontAlgn="t"/>
                      <a: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  <a:t>Overall asthma exacerbations (AAER)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78829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ca-ES" sz="1000" baseline="30000">
                          <a:effectLst/>
                          <a:latin typeface="Arial Narrow" panose="020B0606020202030204" pitchFamily="34" charset="0"/>
                        </a:rPr>
                        <a:t>1,2,3,a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randomised trials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not serious</a:t>
                      </a:r>
                      <a:r>
                        <a:rPr lang="ca-ES" sz="1000" baseline="3000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not serious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not serious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not serious</a:t>
                      </a:r>
                      <a:r>
                        <a:rPr lang="ca-ES" sz="1000" baseline="30000"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none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58/189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99/186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  <a:t>Rate ratio 0.58</a:t>
                      </a:r>
                      <a:b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(0.42 to 0.81)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  <a:t>208 fewer per 1000 patient(s) per years</a:t>
                      </a:r>
                      <a:b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(from 289 fewer to 96 fewer)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Cambria Math" panose="02040503050406030204" pitchFamily="18" charset="0"/>
                        </a:rPr>
                        <a:t>⨁⨁⨁⨁</a:t>
                      </a:r>
                      <a:br>
                        <a:rPr lang="ca-ES" sz="1000">
                          <a:effectLst/>
                          <a:latin typeface="Cambria Math" panose="02040503050406030204" pitchFamily="18" charset="0"/>
                        </a:rPr>
                      </a:br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High</a:t>
                      </a:r>
                      <a:r>
                        <a:rPr lang="ca-ES" sz="1000" baseline="30000">
                          <a:effectLst/>
                          <a:latin typeface="Arial Narrow" panose="020B0606020202030204" pitchFamily="34" charset="0"/>
                        </a:rPr>
                        <a:t>b,c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CRITICAL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386448"/>
                  </a:ext>
                </a:extLst>
              </a:tr>
              <a:tr h="200025">
                <a:tc gridSpan="13">
                  <a:txBody>
                    <a:bodyPr/>
                    <a:lstStyle/>
                    <a:p>
                      <a:pPr rtl="0" fontAlgn="t"/>
                      <a: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  <a:t>Moderate exacerbations (AAER)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24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ca-ES" sz="1000" baseline="30000">
                          <a:effectLst/>
                          <a:latin typeface="Arial Narrow" panose="020B0606020202030204" pitchFamily="34" charset="0"/>
                        </a:rPr>
                        <a:t>1,d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randomised trials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not serious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not serious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not serious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very serious</a:t>
                      </a:r>
                      <a:r>
                        <a:rPr lang="ca-ES" sz="1000" baseline="3000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none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9/93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26/88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  <a:t>Rate ratio 0.33</a:t>
                      </a:r>
                      <a:b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(0.16 to 0.66)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  <a:t>336 fewer per 1000 patient(s) per years</a:t>
                      </a:r>
                      <a:br>
                        <a:rPr lang="ca-ES" sz="1000" b="1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(from 418 fewer to 170 fewer)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Cambria Math" panose="02040503050406030204" pitchFamily="18" charset="0"/>
                        </a:rPr>
                        <a:t>⨁⨁◯◯</a:t>
                      </a:r>
                      <a:br>
                        <a:rPr lang="ca-ES" sz="1000">
                          <a:effectLst/>
                          <a:latin typeface="Cambria Math" panose="02040503050406030204" pitchFamily="18" charset="0"/>
                        </a:rPr>
                      </a:br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Low</a:t>
                      </a:r>
                      <a:r>
                        <a:rPr lang="ca-ES" sz="1000" baseline="30000"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a-ES" sz="1000">
                          <a:effectLst/>
                          <a:latin typeface="Arial Narrow" panose="020B0606020202030204" pitchFamily="34" charset="0"/>
                        </a:rPr>
                        <a:t>CRITICAL</a:t>
                      </a:r>
                      <a:endParaRPr lang="ca-ES">
                        <a:effectLst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437970"/>
                  </a:ext>
                </a:extLst>
              </a:tr>
            </a:tbl>
          </a:graphicData>
        </a:graphic>
      </p:graphicFrame>
      <p:sp>
        <p:nvSpPr>
          <p:cNvPr id="4" name="QuadreDeText 3">
            <a:extLst>
              <a:ext uri="{FF2B5EF4-FFF2-40B4-BE49-F238E27FC236}">
                <a16:creationId xmlns:a16="http://schemas.microsoft.com/office/drawing/2014/main" id="{A3CE31AA-9F1C-6427-A4EF-74F0E26941D0}"/>
              </a:ext>
            </a:extLst>
          </p:cNvPr>
          <p:cNvSpPr txBox="1"/>
          <p:nvPr/>
        </p:nvSpPr>
        <p:spPr>
          <a:xfrm>
            <a:off x="210127" y="5486400"/>
            <a:ext cx="8781472" cy="1215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latin typeface="Arial Narrow"/>
              </a:rPr>
              <a:t>Explanations</a:t>
            </a:r>
            <a:br>
              <a:rPr lang="en-US" sz="1300" b="1" dirty="0">
                <a:latin typeface="Arial Narrow"/>
              </a:rPr>
            </a:br>
            <a:r>
              <a:rPr lang="en-US" sz="1000" dirty="0">
                <a:latin typeface="Arial Narrow"/>
              </a:rPr>
              <a:t>a. The included studies also reported the number of participants with overall </a:t>
            </a:r>
            <a:r>
              <a:rPr lang="en-US" sz="1000" dirty="0" err="1">
                <a:latin typeface="Arial Narrow"/>
              </a:rPr>
              <a:t>xacerbations</a:t>
            </a:r>
            <a:r>
              <a:rPr lang="en-US" sz="1000" dirty="0">
                <a:latin typeface="Arial Narrow"/>
              </a:rPr>
              <a:t> as an outcome: RR (95% CI) 0.81 (0.50 to 1.30); 54 fewer per 1000 participants (ranging from 142 fewer to 85 more).</a:t>
            </a:r>
            <a:br>
              <a:rPr lang="en-US" sz="1000" dirty="0">
                <a:latin typeface="Arial Narrow"/>
              </a:rPr>
            </a:br>
            <a:r>
              <a:rPr lang="en-US" sz="1000" dirty="0">
                <a:latin typeface="Arial Narrow"/>
              </a:rPr>
              <a:t>b. Studies with 'some concerns' are consistent with those from studies with a 'low risk,' yielding a non-significant result.</a:t>
            </a:r>
            <a:br>
              <a:rPr lang="en-US" sz="1000" dirty="0">
                <a:latin typeface="Arial Narrow"/>
              </a:rPr>
            </a:br>
            <a:r>
              <a:rPr lang="en-US" sz="1000" dirty="0">
                <a:latin typeface="Arial Narrow"/>
              </a:rPr>
              <a:t>c. Confidence interval does not cross the MID (Minimal Important Difference) threshold for mild-to-moderate asthma populations (390 exacerbations in 1000 patients).</a:t>
            </a:r>
            <a:br>
              <a:rPr lang="en-US" sz="1000" dirty="0">
                <a:latin typeface="Arial Narrow"/>
              </a:rPr>
            </a:br>
            <a:r>
              <a:rPr lang="en-US" sz="1000" dirty="0">
                <a:latin typeface="Arial Narrow"/>
                <a:ea typeface="Calibri"/>
                <a:cs typeface="Calibri"/>
              </a:rPr>
              <a:t>d. The included studies also reported the number of participants with moderate exacerbations as an outcome: RR (95% CI) 0.38 (0.18 to 0.81); 141 fewer per 1000 participants (ranging from 186 fewer to 43 fewer).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9CC6485-6DAC-7DD8-91EC-1B8CCA743469}"/>
              </a:ext>
            </a:extLst>
          </p:cNvPr>
          <p:cNvSpPr txBox="1"/>
          <p:nvPr/>
        </p:nvSpPr>
        <p:spPr>
          <a:xfrm>
            <a:off x="470477" y="588818"/>
            <a:ext cx="47956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solidFill>
                  <a:srgbClr val="C00000"/>
                </a:solidFill>
                <a:ea typeface="Calibri"/>
                <a:cs typeface="Calibri"/>
              </a:rPr>
              <a:t>GRADE</a:t>
            </a:r>
            <a:r>
              <a:rPr lang="ca-ES" sz="2800" b="1" dirty="0">
                <a:ea typeface="Calibri"/>
                <a:cs typeface="Calibri"/>
              </a:rPr>
              <a:t>   </a:t>
            </a:r>
            <a:r>
              <a:rPr lang="ca-ES" sz="2800" b="1" dirty="0" err="1">
                <a:ea typeface="Calibri"/>
                <a:cs typeface="Calibri"/>
              </a:rPr>
              <a:t>Evidence</a:t>
            </a:r>
            <a:r>
              <a:rPr lang="ca-ES" sz="2800" b="1" dirty="0">
                <a:ea typeface="Calibri"/>
                <a:cs typeface="Calibri"/>
              </a:rPr>
              <a:t> </a:t>
            </a:r>
            <a:r>
              <a:rPr lang="ca-ES" sz="2800" b="1" dirty="0" err="1">
                <a:ea typeface="Calibri"/>
                <a:cs typeface="Calibri"/>
              </a:rPr>
              <a:t>Profile</a:t>
            </a:r>
            <a:endParaRPr lang="ca-ES" sz="28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210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3C08-FF60-00B6-0D07-B64C96B8E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text, captura de pantalla, nombre, Font&#10;&#10;Pot ser que el contingut generat per IA no sigui correcte.">
            <a:extLst>
              <a:ext uri="{FF2B5EF4-FFF2-40B4-BE49-F238E27FC236}">
                <a16:creationId xmlns:a16="http://schemas.microsoft.com/office/drawing/2014/main" id="{C1821636-0E3D-80E2-99EC-55142FE0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" t="9729" r="-32" b="10860"/>
          <a:stretch/>
        </p:blipFill>
        <p:spPr>
          <a:xfrm>
            <a:off x="57358" y="1440729"/>
            <a:ext cx="9035203" cy="4001018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A9A278AE-72C4-4444-B593-4EB260C4F758}"/>
              </a:ext>
            </a:extLst>
          </p:cNvPr>
          <p:cNvSpPr txBox="1"/>
          <p:nvPr/>
        </p:nvSpPr>
        <p:spPr>
          <a:xfrm>
            <a:off x="470477" y="588818"/>
            <a:ext cx="73010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solidFill>
                  <a:srgbClr val="C00000"/>
                </a:solidFill>
                <a:ea typeface="Calibri"/>
                <a:cs typeface="Calibri"/>
              </a:rPr>
              <a:t>GRADE</a:t>
            </a:r>
            <a:r>
              <a:rPr lang="ca-ES" sz="2800" b="1" dirty="0">
                <a:ea typeface="Calibri"/>
                <a:cs typeface="Calibri"/>
              </a:rPr>
              <a:t>   </a:t>
            </a:r>
            <a:r>
              <a:rPr lang="ca-ES" sz="2800" b="1" dirty="0" err="1">
                <a:ea typeface="Calibri"/>
                <a:cs typeface="Calibri"/>
              </a:rPr>
              <a:t>Summary</a:t>
            </a:r>
            <a:r>
              <a:rPr lang="ca-ES" sz="2800" b="1" dirty="0">
                <a:ea typeface="Calibri"/>
                <a:cs typeface="Calibri"/>
              </a:rPr>
              <a:t> Of </a:t>
            </a:r>
            <a:r>
              <a:rPr lang="ca-ES" sz="2800" b="1" dirty="0" err="1">
                <a:ea typeface="Calibri"/>
                <a:cs typeface="Calibri"/>
              </a:rPr>
              <a:t>Findings</a:t>
            </a:r>
            <a:r>
              <a:rPr lang="ca-ES" sz="2800" b="1" dirty="0">
                <a:ea typeface="Calibri"/>
                <a:cs typeface="Calibri"/>
              </a:rPr>
              <a:t> </a:t>
            </a:r>
            <a:r>
              <a:rPr lang="ca-ES" sz="2800" b="1" dirty="0" err="1">
                <a:ea typeface="Calibri"/>
                <a:cs typeface="Calibri"/>
              </a:rPr>
              <a:t>Table</a:t>
            </a:r>
            <a:r>
              <a:rPr lang="ca-ES" sz="2800" b="1" dirty="0">
                <a:ea typeface="Calibri"/>
                <a:cs typeface="Calibri"/>
              </a:rPr>
              <a:t> (SOFT)</a:t>
            </a:r>
            <a:endParaRPr lang="ca-ES" sz="2800" b="1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520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B07BA-6083-AA06-3181-8A36DD77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9DA4FAF-A4AC-92D9-E37C-8885C1C7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4825"/>
          <a:stretch>
            <a:fillRect/>
          </a:stretch>
        </p:blipFill>
        <p:spPr bwMode="auto">
          <a:xfrm>
            <a:off x="1850135" y="967739"/>
            <a:ext cx="5713547" cy="4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24E5451A-EE43-3ADA-ECDC-16574909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353" y="6275100"/>
            <a:ext cx="4548184" cy="2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31868994-DAF0-C7D2-A8E5-1ABA6A3A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EFE13518-C298-4402-AADF-C9A6B3BB19A6}"/>
              </a:ext>
            </a:extLst>
          </p:cNvPr>
          <p:cNvSpPr txBox="1"/>
          <p:nvPr/>
        </p:nvSpPr>
        <p:spPr>
          <a:xfrm>
            <a:off x="8101499" y="2987122"/>
            <a:ext cx="8653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dirty="0">
                <a:ea typeface="Calibri"/>
                <a:cs typeface="Calibri"/>
              </a:rPr>
              <a:t>PICO</a:t>
            </a:r>
            <a:endParaRPr lang="ca-ES" dirty="0"/>
          </a:p>
        </p:txBody>
      </p:sp>
      <p:cxnSp>
        <p:nvCxnSpPr>
          <p:cNvPr id="5" name="Connector de fletxa recta 4">
            <a:extLst>
              <a:ext uri="{FF2B5EF4-FFF2-40B4-BE49-F238E27FC236}">
                <a16:creationId xmlns:a16="http://schemas.microsoft.com/office/drawing/2014/main" id="{11AC9D55-CD7A-AC89-7786-E55AD9561602}"/>
              </a:ext>
            </a:extLst>
          </p:cNvPr>
          <p:cNvCxnSpPr/>
          <p:nvPr/>
        </p:nvCxnSpPr>
        <p:spPr>
          <a:xfrm flipV="1">
            <a:off x="7673974" y="3167770"/>
            <a:ext cx="423762" cy="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09B575E5-3720-B87A-4BF2-0AA6117CC4E9}"/>
              </a:ext>
            </a:extLst>
          </p:cNvPr>
          <p:cNvSpPr/>
          <p:nvPr/>
        </p:nvSpPr>
        <p:spPr>
          <a:xfrm>
            <a:off x="5535950" y="2516243"/>
            <a:ext cx="531366" cy="4807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00B050"/>
              </a:solidFill>
            </a:endParaRPr>
          </a:p>
        </p:txBody>
      </p: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5A5AB0DF-3E48-3288-EB62-237280BA2CD4}"/>
              </a:ext>
            </a:extLst>
          </p:cNvPr>
          <p:cNvSpPr/>
          <p:nvPr/>
        </p:nvSpPr>
        <p:spPr>
          <a:xfrm>
            <a:off x="5101002" y="3598552"/>
            <a:ext cx="875277" cy="48074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F952C5BF-4AB4-0E20-8C6D-57BC4CD784DB}"/>
              </a:ext>
            </a:extLst>
          </p:cNvPr>
          <p:cNvSpPr/>
          <p:nvPr/>
        </p:nvSpPr>
        <p:spPr>
          <a:xfrm>
            <a:off x="4271568" y="4306605"/>
            <a:ext cx="986542" cy="4807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9481A41C-0B21-DC05-E21E-3CE672462498}"/>
              </a:ext>
            </a:extLst>
          </p:cNvPr>
          <p:cNvSpPr/>
          <p:nvPr/>
        </p:nvSpPr>
        <p:spPr>
          <a:xfrm>
            <a:off x="5445895" y="1260097"/>
            <a:ext cx="1016275" cy="28447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5687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FCDB0-4958-EE4C-0F6C-B383C0BC5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>
            <a:extLst>
              <a:ext uri="{FF2B5EF4-FFF2-40B4-BE49-F238E27FC236}">
                <a16:creationId xmlns:a16="http://schemas.microsoft.com/office/drawing/2014/main" id="{6D559DAA-2560-6D44-B701-473D3C311020}"/>
              </a:ext>
            </a:extLst>
          </p:cNvPr>
          <p:cNvSpPr txBox="1">
            <a:spLocks/>
          </p:cNvSpPr>
          <p:nvPr/>
        </p:nvSpPr>
        <p:spPr>
          <a:xfrm>
            <a:off x="457200" y="382926"/>
            <a:ext cx="9082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3.   CRITICAL APPRAISAL  </a:t>
            </a:r>
            <a:endParaRPr lang="es-ES" sz="36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13" name="Imatge 12" descr="1. Introduction to critical appraisal">
            <a:extLst>
              <a:ext uri="{FF2B5EF4-FFF2-40B4-BE49-F238E27FC236}">
                <a16:creationId xmlns:a16="http://schemas.microsoft.com/office/drawing/2014/main" id="{DE6233DB-E14B-47D7-C6CF-E53096F0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86" r="-153" b="-276"/>
          <a:stretch/>
        </p:blipFill>
        <p:spPr>
          <a:xfrm>
            <a:off x="452583" y="2611295"/>
            <a:ext cx="6507032" cy="2730411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D2346F94-5918-63C4-9BDC-6F56335A26BB}"/>
              </a:ext>
            </a:extLst>
          </p:cNvPr>
          <p:cNvSpPr txBox="1"/>
          <p:nvPr/>
        </p:nvSpPr>
        <p:spPr>
          <a:xfrm>
            <a:off x="7107670" y="2335068"/>
            <a:ext cx="24288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ca-ES" b="1">
                <a:solidFill>
                  <a:srgbClr val="5A7378"/>
                </a:solidFill>
                <a:ea typeface="Calibri"/>
                <a:cs typeface="Calibri"/>
              </a:rPr>
              <a:t>Disseny</a:t>
            </a:r>
            <a:endParaRPr lang="ca-ES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ca-ES" b="1" dirty="0">
                <a:solidFill>
                  <a:srgbClr val="5A7378"/>
                </a:solidFill>
                <a:ea typeface="Calibri"/>
                <a:cs typeface="Calibri"/>
              </a:rPr>
              <a:t>Mètode </a:t>
            </a:r>
            <a:endParaRPr lang="ca-ES" dirty="0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ca-ES" b="1" dirty="0">
                <a:solidFill>
                  <a:srgbClr val="5A7378"/>
                </a:solidFill>
                <a:ea typeface="Calibri"/>
                <a:cs typeface="Calibri"/>
              </a:rPr>
              <a:t>Procediment</a:t>
            </a:r>
            <a:endParaRPr lang="ca-ES" dirty="0">
              <a:ea typeface="Calibri"/>
              <a:cs typeface="Calibri"/>
            </a:endParaRP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8F2E4A0A-834C-3084-EFB4-61B5D5CCA300}"/>
              </a:ext>
            </a:extLst>
          </p:cNvPr>
          <p:cNvSpPr txBox="1"/>
          <p:nvPr/>
        </p:nvSpPr>
        <p:spPr>
          <a:xfrm>
            <a:off x="7107668" y="3512703"/>
            <a:ext cx="24288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ca-ES" b="1" dirty="0">
                <a:solidFill>
                  <a:srgbClr val="0070C0"/>
                </a:solidFill>
                <a:ea typeface="Calibri"/>
                <a:cs typeface="Calibri"/>
              </a:rPr>
              <a:t>Resultats</a:t>
            </a:r>
            <a:endParaRPr lang="ca-ES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ca-ES" b="1" dirty="0">
                <a:solidFill>
                  <a:srgbClr val="0070C0"/>
                </a:solidFill>
                <a:ea typeface="Calibri"/>
                <a:cs typeface="Calibri"/>
              </a:rPr>
              <a:t>Precisió </a:t>
            </a:r>
            <a:endParaRPr lang="ca-ES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ca-ES" b="1" dirty="0">
                <a:solidFill>
                  <a:srgbClr val="0070C0"/>
                </a:solidFill>
                <a:ea typeface="Calibri"/>
                <a:cs typeface="Calibri"/>
              </a:rPr>
              <a:t>Anàlisis</a:t>
            </a: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BBDE4AFD-523A-4006-E95C-9C1BEAC1CA6A}"/>
              </a:ext>
            </a:extLst>
          </p:cNvPr>
          <p:cNvSpPr txBox="1"/>
          <p:nvPr/>
        </p:nvSpPr>
        <p:spPr>
          <a:xfrm>
            <a:off x="7107670" y="4736522"/>
            <a:ext cx="24288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ca-ES" b="1" dirty="0">
                <a:ea typeface="Calibri"/>
                <a:cs typeface="Calibri"/>
              </a:rPr>
              <a:t>Rellevància</a:t>
            </a:r>
            <a:endParaRPr lang="ca-ES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ca-ES" b="1" dirty="0">
                <a:ea typeface="Calibri"/>
                <a:cs typeface="Calibri"/>
              </a:rPr>
              <a:t>Desenllaços</a:t>
            </a:r>
            <a:endParaRPr lang="ca-ES">
              <a:ea typeface="Calibri"/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ca-ES" b="1" dirty="0">
                <a:ea typeface="Calibri"/>
                <a:cs typeface="Calibri"/>
              </a:rPr>
              <a:t>Aplicabilitat</a:t>
            </a:r>
            <a:endParaRPr lang="ca-ES" dirty="0">
              <a:ea typeface="Calibri"/>
              <a:cs typeface="Calibri"/>
            </a:endParaRPr>
          </a:p>
        </p:txBody>
      </p:sp>
      <p:pic>
        <p:nvPicPr>
          <p:cNvPr id="3" name="Imagen 8" descr="Colaboración Cochrane - Wikipedia, la ...">
            <a:extLst>
              <a:ext uri="{FF2B5EF4-FFF2-40B4-BE49-F238E27FC236}">
                <a16:creationId xmlns:a16="http://schemas.microsoft.com/office/drawing/2014/main" id="{08864BE0-5550-6936-A8C5-8345C24E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21" y="285027"/>
            <a:ext cx="1192145" cy="15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52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FCBA0-6828-A96A-5035-D43F3DB30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>
            <a:extLst>
              <a:ext uri="{FF2B5EF4-FFF2-40B4-BE49-F238E27FC236}">
                <a16:creationId xmlns:a16="http://schemas.microsoft.com/office/drawing/2014/main" id="{45E3195C-7655-B6E7-218B-DFC8C7869629}"/>
              </a:ext>
            </a:extLst>
          </p:cNvPr>
          <p:cNvSpPr txBox="1">
            <a:spLocks/>
          </p:cNvSpPr>
          <p:nvPr/>
        </p:nvSpPr>
        <p:spPr>
          <a:xfrm>
            <a:off x="457200" y="382926"/>
            <a:ext cx="9082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3.   CRITICAL APPRAISAL  </a:t>
            </a:r>
            <a:endParaRPr lang="es-ES" sz="36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2" name="Imatge 1" descr="Imatge que conté text, Font, captura de pantalla, logotip&#10;&#10;Pot ser que el contingut generat per IA no sigui correcte.">
            <a:extLst>
              <a:ext uri="{FF2B5EF4-FFF2-40B4-BE49-F238E27FC236}">
                <a16:creationId xmlns:a16="http://schemas.microsoft.com/office/drawing/2014/main" id="{BFB13331-5E21-C2CB-C86E-BC95B9BE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527608"/>
            <a:ext cx="82677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13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E4DB-FEDA-5A43-699D-18156B93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text, captura de pantalla, Font, nombre&#10;&#10;Pot ser que el contingut generat per IA no sigui correcte.">
            <a:extLst>
              <a:ext uri="{FF2B5EF4-FFF2-40B4-BE49-F238E27FC236}">
                <a16:creationId xmlns:a16="http://schemas.microsoft.com/office/drawing/2014/main" id="{9810E053-A543-21EE-DCA8-BA9F2D36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65" y="1323831"/>
            <a:ext cx="5800725" cy="5538066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2AA9582D-DF08-E737-E013-5481429B6C9A}"/>
              </a:ext>
            </a:extLst>
          </p:cNvPr>
          <p:cNvSpPr txBox="1">
            <a:spLocks/>
          </p:cNvSpPr>
          <p:nvPr/>
        </p:nvSpPr>
        <p:spPr>
          <a:xfrm>
            <a:off x="457200" y="382926"/>
            <a:ext cx="9082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3.   CRITICAL APPRAISAL  </a:t>
            </a:r>
            <a:endParaRPr lang="es-ES" sz="36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419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3B030-3E4F-AC3E-EA7A-BE155AD84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5ECBA01-46A5-1D1B-77AB-E33B01DC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4825"/>
          <a:stretch>
            <a:fillRect/>
          </a:stretch>
        </p:blipFill>
        <p:spPr bwMode="auto">
          <a:xfrm>
            <a:off x="1850135" y="967739"/>
            <a:ext cx="5713547" cy="4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273099F1-D89F-00BD-E192-AE9AE55F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353" y="6275100"/>
            <a:ext cx="4548184" cy="2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1E6B3177-EACA-E2B8-BD99-717A765C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70D67B24-0E51-DE36-873B-6CCE1750F1DC}"/>
              </a:ext>
            </a:extLst>
          </p:cNvPr>
          <p:cNvSpPr txBox="1"/>
          <p:nvPr/>
        </p:nvSpPr>
        <p:spPr>
          <a:xfrm>
            <a:off x="8101499" y="2987122"/>
            <a:ext cx="8653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dirty="0">
                <a:ea typeface="Calibri"/>
                <a:cs typeface="Calibri"/>
              </a:rPr>
              <a:t>PICO</a:t>
            </a:r>
            <a:endParaRPr lang="ca-ES" dirty="0"/>
          </a:p>
        </p:txBody>
      </p:sp>
      <p:cxnSp>
        <p:nvCxnSpPr>
          <p:cNvPr id="5" name="Connector de fletxa recta 4">
            <a:extLst>
              <a:ext uri="{FF2B5EF4-FFF2-40B4-BE49-F238E27FC236}">
                <a16:creationId xmlns:a16="http://schemas.microsoft.com/office/drawing/2014/main" id="{7A06C796-C137-F0C0-5ACA-99F04F0ABCBA}"/>
              </a:ext>
            </a:extLst>
          </p:cNvPr>
          <p:cNvCxnSpPr/>
          <p:nvPr/>
        </p:nvCxnSpPr>
        <p:spPr>
          <a:xfrm flipV="1">
            <a:off x="7673974" y="3167770"/>
            <a:ext cx="423762" cy="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45B10366-C501-DE8E-4A58-8581E50CFDC5}"/>
              </a:ext>
            </a:extLst>
          </p:cNvPr>
          <p:cNvSpPr/>
          <p:nvPr/>
        </p:nvSpPr>
        <p:spPr>
          <a:xfrm>
            <a:off x="5535950" y="2516243"/>
            <a:ext cx="531366" cy="4807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00B050"/>
              </a:solidFill>
            </a:endParaRPr>
          </a:p>
        </p:txBody>
      </p: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C16102E2-6859-6B85-FBCE-E8EE9AEAAF19}"/>
              </a:ext>
            </a:extLst>
          </p:cNvPr>
          <p:cNvSpPr/>
          <p:nvPr/>
        </p:nvSpPr>
        <p:spPr>
          <a:xfrm>
            <a:off x="5101002" y="3598552"/>
            <a:ext cx="875277" cy="48074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1A55B875-8F7F-93BE-D8B1-E05FAF021F0D}"/>
              </a:ext>
            </a:extLst>
          </p:cNvPr>
          <p:cNvSpPr/>
          <p:nvPr/>
        </p:nvSpPr>
        <p:spPr>
          <a:xfrm>
            <a:off x="4271568" y="4306605"/>
            <a:ext cx="986542" cy="4807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F0802E94-8F2D-4F60-72CE-AAAB9764662E}"/>
              </a:ext>
            </a:extLst>
          </p:cNvPr>
          <p:cNvSpPr/>
          <p:nvPr/>
        </p:nvSpPr>
        <p:spPr>
          <a:xfrm>
            <a:off x="5445895" y="1260097"/>
            <a:ext cx="1016275" cy="28447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angle: cantonades arrodonides 1">
            <a:extLst>
              <a:ext uri="{FF2B5EF4-FFF2-40B4-BE49-F238E27FC236}">
                <a16:creationId xmlns:a16="http://schemas.microsoft.com/office/drawing/2014/main" id="{BA5D9BF4-3683-6E4A-FD1A-3EE6C20392B2}"/>
              </a:ext>
            </a:extLst>
          </p:cNvPr>
          <p:cNvSpPr/>
          <p:nvPr/>
        </p:nvSpPr>
        <p:spPr>
          <a:xfrm>
            <a:off x="3418180" y="3730308"/>
            <a:ext cx="847997" cy="48074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1500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1B5B-86E4-A772-3EA3-54DD868DF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>
            <a:extLst>
              <a:ext uri="{FF2B5EF4-FFF2-40B4-BE49-F238E27FC236}">
                <a16:creationId xmlns:a16="http://schemas.microsoft.com/office/drawing/2014/main" id="{853AAFE0-A381-810C-ADAD-833FC495F78C}"/>
              </a:ext>
            </a:extLst>
          </p:cNvPr>
          <p:cNvSpPr txBox="1">
            <a:spLocks/>
          </p:cNvSpPr>
          <p:nvPr/>
        </p:nvSpPr>
        <p:spPr>
          <a:xfrm>
            <a:off x="434109" y="255926"/>
            <a:ext cx="9082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4.   APPLY</a:t>
            </a:r>
            <a:endParaRPr lang="es-ES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7" name="Imatge 6" descr="Imatge que conté text, captura de pantalla, Font, disseny&#10;&#10;Pot ser que el contingut generat per IA no sigui correcte.">
            <a:extLst>
              <a:ext uri="{FF2B5EF4-FFF2-40B4-BE49-F238E27FC236}">
                <a16:creationId xmlns:a16="http://schemas.microsoft.com/office/drawing/2014/main" id="{8A01E6FE-1400-E354-4F51-DFAAE9D9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4" b="20183"/>
          <a:stretch/>
        </p:blipFill>
        <p:spPr>
          <a:xfrm>
            <a:off x="1656429" y="1177636"/>
            <a:ext cx="6281417" cy="5564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62A32A-615B-EC94-CAD1-C69EA73B3948}"/>
              </a:ext>
            </a:extLst>
          </p:cNvPr>
          <p:cNvSpPr/>
          <p:nvPr/>
        </p:nvSpPr>
        <p:spPr>
          <a:xfrm>
            <a:off x="1796760" y="6058478"/>
            <a:ext cx="2166215" cy="1962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C93F1072-878C-BEA5-13D7-85E6FEDB993B}"/>
              </a:ext>
            </a:extLst>
          </p:cNvPr>
          <p:cNvSpPr txBox="1"/>
          <p:nvPr/>
        </p:nvSpPr>
        <p:spPr>
          <a:xfrm>
            <a:off x="3320760" y="565727"/>
            <a:ext cx="46730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ea typeface="Calibri"/>
                <a:cs typeface="Calibri"/>
              </a:rPr>
              <a:t>Guies de pràctica clínica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234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5FE15-BC8E-6503-50F6-CC4E1929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>
            <a:extLst>
              <a:ext uri="{FF2B5EF4-FFF2-40B4-BE49-F238E27FC236}">
                <a16:creationId xmlns:a16="http://schemas.microsoft.com/office/drawing/2014/main" id="{DE3862B6-7586-BF65-D8ED-B2698642F991}"/>
              </a:ext>
            </a:extLst>
          </p:cNvPr>
          <p:cNvSpPr txBox="1">
            <a:spLocks/>
          </p:cNvSpPr>
          <p:nvPr/>
        </p:nvSpPr>
        <p:spPr>
          <a:xfrm>
            <a:off x="434109" y="255926"/>
            <a:ext cx="9082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4.   APPLY</a:t>
            </a:r>
            <a:endParaRPr lang="es-ES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3" name="Imatge 2" descr="Imatge que conté text, captura de pantalla, Font&#10;&#10;Pot ser que el contingut generat per IA no sigui correcte.">
            <a:extLst>
              <a:ext uri="{FF2B5EF4-FFF2-40B4-BE49-F238E27FC236}">
                <a16:creationId xmlns:a16="http://schemas.microsoft.com/office/drawing/2014/main" id="{032780EC-D2DB-2402-7FEB-9CB205D0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3" y="1401485"/>
            <a:ext cx="6862906" cy="2817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7AF39-4DC8-8C75-3409-92135CA9E92D}"/>
              </a:ext>
            </a:extLst>
          </p:cNvPr>
          <p:cNvSpPr/>
          <p:nvPr/>
        </p:nvSpPr>
        <p:spPr>
          <a:xfrm>
            <a:off x="261214" y="3668569"/>
            <a:ext cx="4417579" cy="3001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tge 7" descr="Imatge que conté text, Font, captura de pantalla&#10;&#10;Pot ser que el contingut generat per IA no sigui correcte.">
            <a:extLst>
              <a:ext uri="{FF2B5EF4-FFF2-40B4-BE49-F238E27FC236}">
                <a16:creationId xmlns:a16="http://schemas.microsoft.com/office/drawing/2014/main" id="{1A6A5B4A-31B9-9C71-D64C-EDC2D042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35" y="4874347"/>
            <a:ext cx="2315730" cy="1669762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EBFF5321-8F64-8BD2-5441-8DB454F45B63}"/>
              </a:ext>
            </a:extLst>
          </p:cNvPr>
          <p:cNvSpPr txBox="1"/>
          <p:nvPr/>
        </p:nvSpPr>
        <p:spPr>
          <a:xfrm>
            <a:off x="3320760" y="565727"/>
            <a:ext cx="46730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ea typeface="Calibri"/>
                <a:cs typeface="Calibri"/>
              </a:rPr>
              <a:t>Guies de pràctica clínica</a:t>
            </a:r>
            <a:endParaRPr lang="ca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0C00E-A83F-A710-43DE-0C7059E128F0}"/>
              </a:ext>
            </a:extLst>
          </p:cNvPr>
          <p:cNvSpPr/>
          <p:nvPr/>
        </p:nvSpPr>
        <p:spPr>
          <a:xfrm>
            <a:off x="2168522" y="2354696"/>
            <a:ext cx="1669763" cy="2193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DDE3D-436F-024C-58D7-8F9E0363C501}"/>
              </a:ext>
            </a:extLst>
          </p:cNvPr>
          <p:cNvSpPr/>
          <p:nvPr/>
        </p:nvSpPr>
        <p:spPr>
          <a:xfrm>
            <a:off x="4133558" y="2357005"/>
            <a:ext cx="1427309" cy="2193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F5AB2-1D92-F98B-65C6-41FCBCC86E48}"/>
              </a:ext>
            </a:extLst>
          </p:cNvPr>
          <p:cNvSpPr/>
          <p:nvPr/>
        </p:nvSpPr>
        <p:spPr>
          <a:xfrm>
            <a:off x="2731387" y="2573799"/>
            <a:ext cx="1939212" cy="2292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0CA60-D1D9-87BC-9732-CD73B808C1AA}"/>
              </a:ext>
            </a:extLst>
          </p:cNvPr>
          <p:cNvSpPr/>
          <p:nvPr/>
        </p:nvSpPr>
        <p:spPr>
          <a:xfrm>
            <a:off x="4889119" y="2575946"/>
            <a:ext cx="1491703" cy="240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10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186D-0653-8B22-1A49-1CAD3A195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FFB0AA2-5BFC-7B4D-00D2-DBA01AED9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80" y="2099961"/>
            <a:ext cx="8017185" cy="14317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i="1" dirty="0">
                <a:latin typeface="Calibri"/>
                <a:ea typeface="Calibri"/>
                <a:cs typeface="Calibri"/>
              </a:rPr>
              <a:t>"The </a:t>
            </a:r>
            <a:r>
              <a:rPr lang="en-US" sz="2800" i="1" u="sng" dirty="0">
                <a:latin typeface="Calibri"/>
                <a:ea typeface="Calibri"/>
                <a:cs typeface="Calibri"/>
              </a:rPr>
              <a:t>conscientious, explicit and judicious use</a:t>
            </a:r>
            <a:r>
              <a:rPr lang="en-US" sz="2800" i="1" dirty="0">
                <a:latin typeface="Calibri"/>
                <a:ea typeface="Calibri"/>
                <a:cs typeface="Calibri"/>
              </a:rPr>
              <a:t> of current </a:t>
            </a:r>
            <a:r>
              <a:rPr lang="en-US" sz="2800" i="1" u="sng" dirty="0">
                <a:latin typeface="Calibri"/>
                <a:ea typeface="Calibri"/>
                <a:cs typeface="Calibri"/>
              </a:rPr>
              <a:t>best evidence</a:t>
            </a:r>
            <a:r>
              <a:rPr lang="en-US" sz="2800" i="1" dirty="0">
                <a:latin typeface="Calibri"/>
                <a:ea typeface="Calibri"/>
                <a:cs typeface="Calibri"/>
              </a:rPr>
              <a:t> in making </a:t>
            </a:r>
            <a:r>
              <a:rPr lang="en-US" sz="2800" i="1" u="sng" dirty="0">
                <a:latin typeface="Calibri"/>
                <a:ea typeface="Calibri"/>
                <a:cs typeface="Calibri"/>
              </a:rPr>
              <a:t>decisions</a:t>
            </a:r>
            <a:r>
              <a:rPr lang="en-US" sz="2800" i="1" dirty="0">
                <a:latin typeface="Calibri"/>
                <a:ea typeface="Calibri"/>
                <a:cs typeface="Calibri"/>
              </a:rPr>
              <a:t> about the care of </a:t>
            </a:r>
            <a:r>
              <a:rPr lang="en-US" sz="2800" i="1" u="sng" dirty="0">
                <a:latin typeface="Calibri"/>
                <a:ea typeface="Calibri"/>
                <a:cs typeface="Calibri"/>
              </a:rPr>
              <a:t>individual patients</a:t>
            </a:r>
            <a:r>
              <a:rPr lang="en-US" sz="2800" i="1" dirty="0">
                <a:latin typeface="Calibri"/>
                <a:ea typeface="Calibri"/>
                <a:cs typeface="Calibri"/>
              </a:rPr>
              <a:t>." </a:t>
            </a:r>
          </a:p>
          <a:p>
            <a:pPr marL="0" indent="0">
              <a:buNone/>
            </a:pPr>
            <a:endParaRPr lang="es-ES" sz="2800" i="1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s-ES" sz="2800" dirty="0">
              <a:ea typeface="+mn-lt"/>
              <a:cs typeface="+mn-lt"/>
            </a:endParaRPr>
          </a:p>
          <a:p>
            <a:endParaRPr lang="es-ES" sz="2800">
              <a:latin typeface="Calibri"/>
              <a:ea typeface="Calibri"/>
              <a:cs typeface="Calibri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A6BC8FF-2CCB-BB8F-E9BE-FF9C8DBA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520033"/>
            <a:ext cx="8229666" cy="956145"/>
          </a:xfrm>
        </p:spPr>
        <p:txBody>
          <a:bodyPr anchor="b">
            <a:normAutofit/>
          </a:bodyPr>
          <a:lstStyle/>
          <a:p>
            <a:r>
              <a:rPr lang="es-ES" sz="4000" b="1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Medicina Basada en </a:t>
            </a:r>
            <a:r>
              <a:rPr lang="es-ES" sz="4000" b="1" err="1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l'Evidència</a:t>
            </a:r>
            <a:r>
              <a:rPr lang="es-ES" sz="4000" b="1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 (MBE)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F8106D5C-9529-BBDC-0597-F936E1939D1F}"/>
              </a:ext>
            </a:extLst>
          </p:cNvPr>
          <p:cNvSpPr txBox="1"/>
          <p:nvPr/>
        </p:nvSpPr>
        <p:spPr>
          <a:xfrm>
            <a:off x="5694217" y="3719945"/>
            <a:ext cx="40593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/>
              <a:t>(David </a:t>
            </a:r>
            <a:r>
              <a:rPr lang="es-ES" sz="2400" dirty="0" err="1"/>
              <a:t>Sackett</a:t>
            </a:r>
            <a:r>
              <a:rPr lang="es-ES" sz="2400" dirty="0"/>
              <a:t>, </a:t>
            </a:r>
            <a:r>
              <a:rPr lang="es-ES" sz="2400" dirty="0">
                <a:ea typeface="Calibri"/>
                <a:cs typeface="Calibri"/>
              </a:rPr>
              <a:t>1996)</a:t>
            </a:r>
            <a:r>
              <a:rPr lang="ca-ES" sz="2400" dirty="0">
                <a:ea typeface="Calibri"/>
                <a:cs typeface="Calibri"/>
              </a:rPr>
              <a:t>​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226161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FDD53-4AC9-794C-BE9D-62AF88639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>
            <a:extLst>
              <a:ext uri="{FF2B5EF4-FFF2-40B4-BE49-F238E27FC236}">
                <a16:creationId xmlns:a16="http://schemas.microsoft.com/office/drawing/2014/main" id="{A3C63EAF-A945-8DD3-E243-791CEFC566CE}"/>
              </a:ext>
            </a:extLst>
          </p:cNvPr>
          <p:cNvSpPr txBox="1">
            <a:spLocks/>
          </p:cNvSpPr>
          <p:nvPr/>
        </p:nvSpPr>
        <p:spPr>
          <a:xfrm>
            <a:off x="434109" y="255926"/>
            <a:ext cx="9082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4.   APPLY</a:t>
            </a:r>
            <a:endParaRPr lang="es-ES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8" name="Imatge 7" descr="Imatge que conté text, Font, captura de pantalla&#10;&#10;Pot ser que el contingut generat per IA no sigui correcte.">
            <a:extLst>
              <a:ext uri="{FF2B5EF4-FFF2-40B4-BE49-F238E27FC236}">
                <a16:creationId xmlns:a16="http://schemas.microsoft.com/office/drawing/2014/main" id="{76E7C11D-71C7-2252-DDB5-4E352B46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590" y="5186074"/>
            <a:ext cx="2315730" cy="1669762"/>
          </a:xfrm>
          <a:prstGeom prst="rect">
            <a:avLst/>
          </a:prstGeom>
        </p:spPr>
      </p:pic>
      <p:pic>
        <p:nvPicPr>
          <p:cNvPr id="4" name="Imatge 3" descr="Imatge que conté text, captura de pantalla, nombre, Font&#10;&#10;Pot ser que el contingut generat per IA no sigui correcte.">
            <a:extLst>
              <a:ext uri="{FF2B5EF4-FFF2-40B4-BE49-F238E27FC236}">
                <a16:creationId xmlns:a16="http://schemas.microsoft.com/office/drawing/2014/main" id="{BBA957F1-C850-B23B-052D-0238DFA54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838"/>
            <a:ext cx="9305636" cy="3775689"/>
          </a:xfrm>
          <a:prstGeom prst="rect">
            <a:avLst/>
          </a:prstGeom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289D6026-C4AA-8314-65AD-3D7D18A26FF0}"/>
              </a:ext>
            </a:extLst>
          </p:cNvPr>
          <p:cNvSpPr txBox="1"/>
          <p:nvPr/>
        </p:nvSpPr>
        <p:spPr>
          <a:xfrm>
            <a:off x="3320760" y="565727"/>
            <a:ext cx="46730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ea typeface="Calibri"/>
                <a:cs typeface="Calibri"/>
              </a:rPr>
              <a:t>Guies de pràctica clínica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22123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0914B3-7BF0-6448-45AE-23381BE36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>
            <a:extLst>
              <a:ext uri="{FF2B5EF4-FFF2-40B4-BE49-F238E27FC236}">
                <a16:creationId xmlns:a16="http://schemas.microsoft.com/office/drawing/2014/main" id="{CAE11DF7-2D75-724D-7AF4-6BEAEC14293C}"/>
              </a:ext>
            </a:extLst>
          </p:cNvPr>
          <p:cNvSpPr txBox="1">
            <a:spLocks/>
          </p:cNvSpPr>
          <p:nvPr/>
        </p:nvSpPr>
        <p:spPr>
          <a:xfrm>
            <a:off x="434109" y="255926"/>
            <a:ext cx="9082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chemeClr val="tx2"/>
                </a:solidFill>
              </a:rPr>
              <a:t>4.   APPLY</a:t>
            </a:r>
            <a:endParaRPr lang="es-ES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594EC17-13FB-8A26-AB59-870F315F9059}"/>
              </a:ext>
            </a:extLst>
          </p:cNvPr>
          <p:cNvSpPr txBox="1"/>
          <p:nvPr/>
        </p:nvSpPr>
        <p:spPr>
          <a:xfrm>
            <a:off x="3424669" y="600363"/>
            <a:ext cx="4673022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a-ES" sz="28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Matching</a:t>
            </a:r>
            <a:r>
              <a:rPr lang="ca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Q-M </a:t>
            </a:r>
            <a:r>
              <a:rPr lang="ca-ES" sz="28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tool</a:t>
            </a:r>
            <a:endParaRPr lang="ca-ES" sz="28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ca-ES" sz="40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Imatge 1" descr="Imatge que conté text, captura de pantalla, Font, nombre&#10;&#10;Pot ser que el contingut generat per IA no sigui correcte.">
            <a:extLst>
              <a:ext uri="{FF2B5EF4-FFF2-40B4-BE49-F238E27FC236}">
                <a16:creationId xmlns:a16="http://schemas.microsoft.com/office/drawing/2014/main" id="{8BC6E1B6-F79E-952C-0BA4-EC5B11E7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5" y="1399021"/>
            <a:ext cx="8908470" cy="50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10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1A052-6047-9225-DE1F-515B020CA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A4FAA37-E033-9405-D99A-F03886B9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4825"/>
          <a:stretch>
            <a:fillRect/>
          </a:stretch>
        </p:blipFill>
        <p:spPr bwMode="auto">
          <a:xfrm>
            <a:off x="1850135" y="967739"/>
            <a:ext cx="5713547" cy="4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3DF45B9E-BF20-C0A0-F0D2-17565A28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353" y="6275100"/>
            <a:ext cx="4548184" cy="2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0F20EF05-828B-C7C8-3C46-7C93CA2D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B02A8624-557F-C2F5-4EF3-7AF779373833}"/>
              </a:ext>
            </a:extLst>
          </p:cNvPr>
          <p:cNvSpPr/>
          <p:nvPr/>
        </p:nvSpPr>
        <p:spPr>
          <a:xfrm>
            <a:off x="5535950" y="2516243"/>
            <a:ext cx="531366" cy="4807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00B050"/>
              </a:solidFill>
            </a:endParaRPr>
          </a:p>
        </p:txBody>
      </p: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706CA6C6-B401-197E-C259-4D527BC39B78}"/>
              </a:ext>
            </a:extLst>
          </p:cNvPr>
          <p:cNvSpPr/>
          <p:nvPr/>
        </p:nvSpPr>
        <p:spPr>
          <a:xfrm>
            <a:off x="5101002" y="3598552"/>
            <a:ext cx="875277" cy="48074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495479E1-A671-463D-370D-D62A979FBB84}"/>
              </a:ext>
            </a:extLst>
          </p:cNvPr>
          <p:cNvSpPr/>
          <p:nvPr/>
        </p:nvSpPr>
        <p:spPr>
          <a:xfrm>
            <a:off x="4271568" y="4306605"/>
            <a:ext cx="986542" cy="4807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EEE200C4-1277-2BCF-B945-F4DEC3279540}"/>
              </a:ext>
            </a:extLst>
          </p:cNvPr>
          <p:cNvSpPr/>
          <p:nvPr/>
        </p:nvSpPr>
        <p:spPr>
          <a:xfrm>
            <a:off x="5445895" y="1260097"/>
            <a:ext cx="1016275" cy="28447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angle: cantonades arrodonides 1">
            <a:extLst>
              <a:ext uri="{FF2B5EF4-FFF2-40B4-BE49-F238E27FC236}">
                <a16:creationId xmlns:a16="http://schemas.microsoft.com/office/drawing/2014/main" id="{36FC61CB-21A5-4E93-56C8-CCDFCF6F4F0A}"/>
              </a:ext>
            </a:extLst>
          </p:cNvPr>
          <p:cNvSpPr/>
          <p:nvPr/>
        </p:nvSpPr>
        <p:spPr>
          <a:xfrm>
            <a:off x="3418180" y="3730308"/>
            <a:ext cx="847997" cy="48074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BCE6E9B4-D511-ACD4-51B2-4E25987F4EA1}"/>
              </a:ext>
            </a:extLst>
          </p:cNvPr>
          <p:cNvSpPr/>
          <p:nvPr/>
        </p:nvSpPr>
        <p:spPr>
          <a:xfrm>
            <a:off x="3533634" y="2229399"/>
            <a:ext cx="732544" cy="36528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84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FAD70-CE4F-5472-1F76-B378BC1D6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3D1A476-75A2-BE0D-C605-0D5C53B5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Limitacions</a:t>
            </a:r>
            <a:r>
              <a:rPr lang="es-ES" b="1" dirty="0"/>
              <a:t> de la MBE</a:t>
            </a:r>
            <a:endParaRPr lang="es-ES" b="1">
              <a:ea typeface="Calibri"/>
              <a:cs typeface="Calibri"/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2BF83E6-5816-BE43-7D6C-3A988231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46" y="1600200"/>
            <a:ext cx="7964054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Dependència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l’evidència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disponible</a:t>
            </a:r>
          </a:p>
          <a:p>
            <a:endParaRPr lang="en-US" sz="24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Validesa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externa</a:t>
            </a:r>
          </a:p>
          <a:p>
            <a:pPr marL="0" indent="0">
              <a:buNone/>
            </a:pPr>
            <a:endParaRPr lang="en-US" sz="24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Biaixos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la </a:t>
            </a:r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recerca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conflictes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d'interès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biaix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publicació</a:t>
            </a:r>
            <a:r>
              <a:rPr lang="en-U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...)</a:t>
            </a:r>
            <a:endParaRPr lang="en-US" sz="2400" dirty="0" err="1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endParaRPr lang="en-US" sz="2400" dirty="0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n-US" sz="2400" err="1">
                <a:solidFill>
                  <a:srgbClr val="333333"/>
                </a:solidFill>
                <a:ea typeface="Calibri"/>
                <a:cs typeface="Calibri"/>
              </a:rPr>
              <a:t>Dificultats</a:t>
            </a:r>
            <a:r>
              <a:rPr lang="en-US" sz="2400" dirty="0">
                <a:solidFill>
                  <a:srgbClr val="333333"/>
                </a:solidFill>
                <a:ea typeface="Calibri"/>
                <a:cs typeface="Calibri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Calibri"/>
                <a:cs typeface="Calibri"/>
              </a:rPr>
              <a:t>en</a:t>
            </a:r>
            <a:r>
              <a:rPr lang="en-US" sz="2400" dirty="0">
                <a:solidFill>
                  <a:srgbClr val="333333"/>
                </a:solidFill>
                <a:ea typeface="Calibri"/>
                <a:cs typeface="Calibri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Calibri"/>
                <a:cs typeface="Calibri"/>
              </a:rPr>
              <a:t>l'aplicació</a:t>
            </a:r>
            <a:r>
              <a:rPr lang="en-US" sz="2400" dirty="0">
                <a:solidFill>
                  <a:srgbClr val="333333"/>
                </a:solidFill>
                <a:ea typeface="Calibri"/>
                <a:cs typeface="Calibri"/>
              </a:rPr>
              <a:t> </a:t>
            </a:r>
            <a:r>
              <a:rPr lang="en-US" sz="2400" err="1">
                <a:solidFill>
                  <a:srgbClr val="333333"/>
                </a:solidFill>
                <a:ea typeface="Calibri"/>
                <a:cs typeface="Calibri"/>
              </a:rPr>
              <a:t>clínica</a:t>
            </a:r>
            <a:endParaRPr lang="en-US" sz="2400">
              <a:solidFill>
                <a:srgbClr val="333333"/>
              </a:solidFill>
              <a:ea typeface="Calibri"/>
              <a:cs typeface="Calibri"/>
            </a:endParaRPr>
          </a:p>
          <a:p>
            <a:endParaRPr lang="en-US" sz="2400" dirty="0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Valoració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insuficient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de factors individuals</a:t>
            </a:r>
            <a:endParaRPr lang="en-US" sz="2400" dirty="0">
              <a:solidFill>
                <a:srgbClr val="333333"/>
              </a:solidFill>
              <a:ea typeface="Calibri"/>
              <a:cs typeface="Calibri"/>
            </a:endParaRPr>
          </a:p>
          <a:p>
            <a:endParaRPr lang="en-US" sz="3600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5A3D7-8D12-CB00-29E3-54BA04815A25}"/>
              </a:ext>
            </a:extLst>
          </p:cNvPr>
          <p:cNvSpPr/>
          <p:nvPr/>
        </p:nvSpPr>
        <p:spPr>
          <a:xfrm>
            <a:off x="461818" y="1420091"/>
            <a:ext cx="8389216" cy="48115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2111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99E5-8137-F9F8-87C0-B82E5AB01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4E3C3334-B963-797C-B27F-28AB2933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4825"/>
          <a:stretch>
            <a:fillRect/>
          </a:stretch>
        </p:blipFill>
        <p:spPr bwMode="auto">
          <a:xfrm>
            <a:off x="1850135" y="967739"/>
            <a:ext cx="5713547" cy="4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0CD4C7B1-6293-96B0-A240-93E8F927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353" y="6275100"/>
            <a:ext cx="4548184" cy="2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F387F01C-AD6B-9E67-34B5-5C120608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16B42E05-E540-3E03-01DE-2EF39F93120B}"/>
              </a:ext>
            </a:extLst>
          </p:cNvPr>
          <p:cNvSpPr/>
          <p:nvPr/>
        </p:nvSpPr>
        <p:spPr>
          <a:xfrm>
            <a:off x="5535950" y="2516243"/>
            <a:ext cx="531366" cy="4807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00B050"/>
              </a:solidFill>
            </a:endParaRPr>
          </a:p>
        </p:txBody>
      </p: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43674268-B8E0-873B-2BFF-48062EA50010}"/>
              </a:ext>
            </a:extLst>
          </p:cNvPr>
          <p:cNvSpPr/>
          <p:nvPr/>
        </p:nvSpPr>
        <p:spPr>
          <a:xfrm>
            <a:off x="5101002" y="3598552"/>
            <a:ext cx="875277" cy="48074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7B6C93D1-AF7B-B6CD-8E0D-BA49ADA75FBD}"/>
              </a:ext>
            </a:extLst>
          </p:cNvPr>
          <p:cNvSpPr/>
          <p:nvPr/>
        </p:nvSpPr>
        <p:spPr>
          <a:xfrm>
            <a:off x="4271568" y="4306605"/>
            <a:ext cx="986542" cy="4807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D74F2EF0-57DA-88FA-82B9-19D36C3A1B94}"/>
              </a:ext>
            </a:extLst>
          </p:cNvPr>
          <p:cNvSpPr/>
          <p:nvPr/>
        </p:nvSpPr>
        <p:spPr>
          <a:xfrm>
            <a:off x="5445895" y="1260097"/>
            <a:ext cx="1016275" cy="28447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angle: cantonades arrodonides 1">
            <a:extLst>
              <a:ext uri="{FF2B5EF4-FFF2-40B4-BE49-F238E27FC236}">
                <a16:creationId xmlns:a16="http://schemas.microsoft.com/office/drawing/2014/main" id="{503EDD53-B375-C966-A478-FBC131F4A000}"/>
              </a:ext>
            </a:extLst>
          </p:cNvPr>
          <p:cNvSpPr/>
          <p:nvPr/>
        </p:nvSpPr>
        <p:spPr>
          <a:xfrm>
            <a:off x="3418180" y="3730308"/>
            <a:ext cx="847997" cy="48074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062AF6C6-AB8D-0CC4-D9EB-6558AE204861}"/>
              </a:ext>
            </a:extLst>
          </p:cNvPr>
          <p:cNvSpPr/>
          <p:nvPr/>
        </p:nvSpPr>
        <p:spPr>
          <a:xfrm>
            <a:off x="3533634" y="2229399"/>
            <a:ext cx="732544" cy="36528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Fletxa: cap amunt 9">
            <a:extLst>
              <a:ext uri="{FF2B5EF4-FFF2-40B4-BE49-F238E27FC236}">
                <a16:creationId xmlns:a16="http://schemas.microsoft.com/office/drawing/2014/main" id="{3EE782E1-193F-9586-D9DE-7783487A1A8C}"/>
              </a:ext>
            </a:extLst>
          </p:cNvPr>
          <p:cNvSpPr/>
          <p:nvPr/>
        </p:nvSpPr>
        <p:spPr>
          <a:xfrm>
            <a:off x="3877829" y="1261341"/>
            <a:ext cx="278533" cy="84281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0683EAE4-D29B-3457-DC11-18B3FE7E6B72}"/>
              </a:ext>
            </a:extLst>
          </p:cNvPr>
          <p:cNvSpPr txBox="1"/>
          <p:nvPr/>
        </p:nvSpPr>
        <p:spPr>
          <a:xfrm>
            <a:off x="3179049" y="481653"/>
            <a:ext cx="14447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b="1" dirty="0" err="1">
                <a:ea typeface="Calibri"/>
                <a:cs typeface="Calibri"/>
              </a:rPr>
              <a:t>Col·laboracióCochrane</a:t>
            </a:r>
            <a:endParaRPr lang="ca-ES" b="1" err="1">
              <a:ea typeface="Calibri"/>
              <a:cs typeface="Calibri"/>
            </a:endParaRPr>
          </a:p>
        </p:txBody>
      </p:sp>
      <p:pic>
        <p:nvPicPr>
          <p:cNvPr id="14" name="Imagen 8" descr="Colaboración Cochrane - Wikipedia, la ...">
            <a:extLst>
              <a:ext uri="{FF2B5EF4-FFF2-40B4-BE49-F238E27FC236}">
                <a16:creationId xmlns:a16="http://schemas.microsoft.com/office/drawing/2014/main" id="{877D245D-47BD-541A-B2ED-3B4D8CE81C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701" t="-1344" r="-234" b="20208"/>
          <a:stretch/>
        </p:blipFill>
        <p:spPr>
          <a:xfrm>
            <a:off x="4705917" y="489681"/>
            <a:ext cx="543589" cy="5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859A-DBB5-89A7-37DE-A9B3B8035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EE9238-1093-ACD0-AC52-55CDAD249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A5AF430B-B8AA-67CA-4EBC-F45DB555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11" y="311005"/>
            <a:ext cx="3679221" cy="1541820"/>
          </a:xfrm>
        </p:spPr>
        <p:txBody>
          <a:bodyPr anchor="b">
            <a:normAutofit/>
          </a:bodyPr>
          <a:lstStyle/>
          <a:p>
            <a:r>
              <a:rPr lang="es-ES" sz="3600" b="1" dirty="0" err="1">
                <a:solidFill>
                  <a:srgbClr val="C00000"/>
                </a:solidFill>
                <a:ea typeface="Calibri"/>
                <a:cs typeface="Calibri"/>
              </a:rPr>
              <a:t>Col·laboració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Calibri"/>
              </a:rPr>
              <a:t> Cochrane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1FDF00-927F-48E4-9578-09A66199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E440C8-6ECA-1DA8-6C15-A31629882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E17E98-0C1C-2297-C5E3-CF59EEFEA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3CAAE9-5142-5496-D998-4535EE876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8" descr="Colaboración Cochrane - Wikipedia, la ...">
            <a:extLst>
              <a:ext uri="{FF2B5EF4-FFF2-40B4-BE49-F238E27FC236}">
                <a16:creationId xmlns:a16="http://schemas.microsoft.com/office/drawing/2014/main" id="{A151B234-74F0-ED13-3716-5F2A2D9D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02" y="2317026"/>
            <a:ext cx="2589144" cy="33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26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018" y="348610"/>
            <a:ext cx="8229600" cy="1143000"/>
          </a:xfrm>
        </p:spPr>
        <p:txBody>
          <a:bodyPr/>
          <a:lstStyle/>
          <a:p>
            <a:pPr algn="l"/>
            <a:r>
              <a:rPr lang="es-ES" sz="3600" b="1" dirty="0" err="1">
                <a:solidFill>
                  <a:srgbClr val="C00000"/>
                </a:solidFill>
              </a:rPr>
              <a:t>Col·laboració</a:t>
            </a:r>
            <a:r>
              <a:rPr lang="es-ES" sz="3600" b="1" dirty="0">
                <a:solidFill>
                  <a:srgbClr val="C00000"/>
                </a:solidFill>
              </a:rPr>
              <a:t> Cochrane      </a:t>
            </a:r>
            <a:endParaRPr lang="es-ES" sz="3600" b="1" dirty="0">
              <a:ea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302" y="180383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ourier New" pitchFamily="34" charset="0"/>
              <a:buChar char="o"/>
            </a:pPr>
            <a:r>
              <a:rPr lang="es-ES" sz="2400" err="1">
                <a:ea typeface="+mn-lt"/>
                <a:cs typeface="+mn-lt"/>
              </a:rPr>
              <a:t>Xarxa</a:t>
            </a:r>
            <a:r>
              <a:rPr lang="es-ES" sz="2400" dirty="0">
                <a:ea typeface="+mn-lt"/>
                <a:cs typeface="+mn-lt"/>
              </a:rPr>
              <a:t> internacional </a:t>
            </a:r>
            <a:r>
              <a:rPr lang="es-ES" sz="2400" b="1" err="1">
                <a:ea typeface="+mn-lt"/>
                <a:cs typeface="+mn-lt"/>
              </a:rPr>
              <a:t>independent</a:t>
            </a:r>
            <a:r>
              <a:rPr lang="es-ES" sz="2400" dirty="0">
                <a:ea typeface="+mn-lt"/>
                <a:cs typeface="+mn-lt"/>
              </a:rPr>
              <a:t> i </a:t>
            </a:r>
            <a:r>
              <a:rPr lang="es-ES" sz="2400" b="1" err="1">
                <a:ea typeface="+mn-lt"/>
                <a:cs typeface="+mn-lt"/>
              </a:rPr>
              <a:t>sense</a:t>
            </a:r>
            <a:r>
              <a:rPr lang="es-ES" sz="2400" b="1" dirty="0">
                <a:ea typeface="+mn-lt"/>
                <a:cs typeface="+mn-lt"/>
              </a:rPr>
              <a:t> </a:t>
            </a:r>
            <a:r>
              <a:rPr lang="es-ES" sz="2400" b="1" err="1">
                <a:ea typeface="+mn-lt"/>
                <a:cs typeface="+mn-lt"/>
              </a:rPr>
              <a:t>ànim</a:t>
            </a:r>
            <a:r>
              <a:rPr lang="es-ES" sz="2400" b="1" dirty="0">
                <a:ea typeface="+mn-lt"/>
                <a:cs typeface="+mn-lt"/>
              </a:rPr>
              <a:t> de lucre</a:t>
            </a:r>
            <a:r>
              <a:rPr lang="es-ES" sz="2400" dirty="0">
                <a:ea typeface="+mn-lt"/>
                <a:cs typeface="+mn-lt"/>
              </a:rPr>
              <a:t>, de </a:t>
            </a:r>
            <a:r>
              <a:rPr lang="es-ES" sz="2400" err="1">
                <a:ea typeface="+mn-lt"/>
                <a:cs typeface="+mn-lt"/>
              </a:rPr>
              <a:t>científics</a:t>
            </a:r>
            <a:r>
              <a:rPr lang="es-ES" sz="2400" dirty="0">
                <a:ea typeface="+mn-lt"/>
                <a:cs typeface="+mn-lt"/>
              </a:rPr>
              <a:t>, </a:t>
            </a:r>
            <a:r>
              <a:rPr lang="es-ES" sz="2400" err="1">
                <a:ea typeface="+mn-lt"/>
                <a:cs typeface="+mn-lt"/>
              </a:rPr>
              <a:t>professionals</a:t>
            </a:r>
            <a:r>
              <a:rPr lang="es-ES" sz="2400" dirty="0">
                <a:ea typeface="+mn-lt"/>
                <a:cs typeface="+mn-lt"/>
              </a:rPr>
              <a:t> de la </a:t>
            </a:r>
            <a:r>
              <a:rPr lang="es-ES" sz="2400" err="1">
                <a:ea typeface="+mn-lt"/>
                <a:cs typeface="+mn-lt"/>
              </a:rPr>
              <a:t>salut</a:t>
            </a:r>
            <a:r>
              <a:rPr lang="es-ES" sz="2400" dirty="0">
                <a:ea typeface="+mn-lt"/>
                <a:cs typeface="+mn-lt"/>
              </a:rPr>
              <a:t>, </a:t>
            </a:r>
            <a:r>
              <a:rPr lang="es-ES" sz="2400" err="1">
                <a:ea typeface="+mn-lt"/>
                <a:cs typeface="+mn-lt"/>
              </a:rPr>
              <a:t>pacients</a:t>
            </a:r>
            <a:r>
              <a:rPr lang="es-ES" sz="2400" dirty="0">
                <a:ea typeface="+mn-lt"/>
                <a:cs typeface="+mn-lt"/>
              </a:rPr>
              <a:t> i </a:t>
            </a:r>
            <a:r>
              <a:rPr lang="es-ES" sz="2400" err="1">
                <a:ea typeface="+mn-lt"/>
                <a:cs typeface="+mn-lt"/>
              </a:rPr>
              <a:t>altres</a:t>
            </a:r>
            <a:r>
              <a:rPr lang="es-ES" sz="2400" dirty="0">
                <a:ea typeface="+mn-lt"/>
                <a:cs typeface="+mn-lt"/>
              </a:rPr>
              <a:t> persones </a:t>
            </a:r>
            <a:r>
              <a:rPr lang="es-ES" sz="2400" err="1">
                <a:ea typeface="+mn-lt"/>
                <a:cs typeface="+mn-lt"/>
              </a:rPr>
              <a:t>interessades</a:t>
            </a:r>
            <a:r>
              <a:rPr lang="es-ES" sz="2400">
                <a:ea typeface="+mn-lt"/>
                <a:cs typeface="+mn-lt"/>
              </a:rPr>
              <a:t> en la MBE.</a:t>
            </a:r>
            <a:br>
              <a:rPr lang="es-ES" sz="2400" dirty="0">
                <a:ea typeface="+mn-lt"/>
                <a:cs typeface="+mn-lt"/>
              </a:rPr>
            </a:br>
            <a:endParaRPr lang="ca-ES" dirty="0"/>
          </a:p>
          <a:p>
            <a:pPr marL="457200" indent="-457200">
              <a:buFont typeface="Courier New" pitchFamily="34" charset="0"/>
              <a:buChar char="o"/>
            </a:pPr>
            <a:r>
              <a:rPr lang="es-ES" sz="2400" dirty="0">
                <a:ea typeface="Calibri"/>
                <a:cs typeface="Calibri"/>
              </a:rPr>
              <a:t>+ </a:t>
            </a:r>
            <a:r>
              <a:rPr lang="es-ES" sz="2400" b="1" dirty="0">
                <a:ea typeface="Calibri"/>
                <a:cs typeface="Calibri"/>
              </a:rPr>
              <a:t>190 </a:t>
            </a:r>
            <a:r>
              <a:rPr lang="es-ES" sz="2400" b="1" err="1">
                <a:ea typeface="Calibri"/>
                <a:cs typeface="Calibri"/>
              </a:rPr>
              <a:t>països</a:t>
            </a:r>
            <a:endParaRPr lang="es-ES" b="1" dirty="0" err="1">
              <a:ea typeface="Calibri"/>
              <a:cs typeface="Calibri"/>
            </a:endParaRPr>
          </a:p>
          <a:p>
            <a:pPr marL="457200" indent="-457200">
              <a:buFont typeface="Courier New" pitchFamily="34" charset="0"/>
              <a:buChar char="o"/>
            </a:pPr>
            <a:r>
              <a:rPr lang="es-ES" sz="2400" dirty="0">
                <a:ea typeface="Calibri"/>
                <a:cs typeface="Calibri"/>
              </a:rPr>
              <a:t>+ </a:t>
            </a:r>
            <a:r>
              <a:rPr lang="es-ES" sz="2400" b="1" dirty="0">
                <a:ea typeface="Calibri"/>
                <a:cs typeface="Calibri"/>
              </a:rPr>
              <a:t>30 </a:t>
            </a:r>
            <a:r>
              <a:rPr lang="es-ES" sz="2400" b="1" dirty="0" err="1">
                <a:ea typeface="Calibri"/>
                <a:cs typeface="Calibri"/>
              </a:rPr>
              <a:t>anys</a:t>
            </a:r>
            <a:r>
              <a:rPr lang="es-ES" sz="2400" dirty="0">
                <a:ea typeface="Calibri"/>
                <a:cs typeface="Calibri"/>
              </a:rPr>
              <a:t> </a:t>
            </a:r>
            <a:r>
              <a:rPr lang="es-ES" sz="2400" dirty="0" err="1">
                <a:ea typeface="Calibri"/>
                <a:cs typeface="Calibri"/>
              </a:rPr>
              <a:t>recopil·lant</a:t>
            </a:r>
            <a:r>
              <a:rPr lang="es-ES" sz="2400" dirty="0">
                <a:ea typeface="Calibri"/>
                <a:cs typeface="Calibri"/>
              </a:rPr>
              <a:t> i </a:t>
            </a:r>
            <a:r>
              <a:rPr lang="es-ES" sz="2400" dirty="0" err="1">
                <a:ea typeface="Calibri"/>
                <a:cs typeface="Calibri"/>
              </a:rPr>
              <a:t>produïnt</a:t>
            </a:r>
            <a:r>
              <a:rPr lang="es-ES" sz="2400" dirty="0">
                <a:ea typeface="Calibri"/>
                <a:cs typeface="Calibri"/>
              </a:rPr>
              <a:t> </a:t>
            </a:r>
            <a:r>
              <a:rPr lang="es-ES" sz="2400" dirty="0" err="1">
                <a:ea typeface="Calibri"/>
                <a:cs typeface="Calibri"/>
              </a:rPr>
              <a:t>evidència</a:t>
            </a:r>
            <a:r>
              <a:rPr lang="es-ES" sz="2400" dirty="0">
                <a:ea typeface="Calibri"/>
                <a:cs typeface="Calibri"/>
              </a:rPr>
              <a:t> científica de </a:t>
            </a:r>
            <a:r>
              <a:rPr lang="es-ES" sz="2400" dirty="0" err="1">
                <a:ea typeface="Calibri"/>
                <a:cs typeface="Calibri"/>
              </a:rPr>
              <a:t>qualitat</a:t>
            </a:r>
            <a:br>
              <a:rPr lang="es-ES" sz="2400" dirty="0">
                <a:ea typeface="Calibri"/>
                <a:cs typeface="Calibri"/>
              </a:rPr>
            </a:br>
            <a:endParaRPr lang="es-ES">
              <a:ea typeface="Calibri"/>
              <a:cs typeface="Calibri"/>
            </a:endParaRPr>
          </a:p>
        </p:txBody>
      </p:sp>
      <p:pic>
        <p:nvPicPr>
          <p:cNvPr id="5" name="Imagen 8" descr="Colaboración Cochrane - Wikipedia, la ...">
            <a:extLst>
              <a:ext uri="{FF2B5EF4-FFF2-40B4-BE49-F238E27FC236}">
                <a16:creationId xmlns:a16="http://schemas.microsoft.com/office/drawing/2014/main" id="{EE52AD19-6795-5D2F-602F-E35255D2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70" y="166483"/>
            <a:ext cx="938145" cy="1152413"/>
          </a:xfrm>
          <a:prstGeom prst="rect">
            <a:avLst/>
          </a:prstGeom>
        </p:spPr>
      </p:pic>
      <p:pic>
        <p:nvPicPr>
          <p:cNvPr id="7" name="Imatge 6" descr="Mapa de miembros de Cochrane">
            <a:extLst>
              <a:ext uri="{FF2B5EF4-FFF2-40B4-BE49-F238E27FC236}">
                <a16:creationId xmlns:a16="http://schemas.microsoft.com/office/drawing/2014/main" id="{C34F16A7-AD80-4B6F-8828-DC5A366C9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45" y="4983290"/>
            <a:ext cx="2743199" cy="16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2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D23D5-07D6-6CDC-4A74-D2B8FBA54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FEEAC-9D91-3AC1-FECE-5A801A53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348610"/>
            <a:ext cx="8229600" cy="1143000"/>
          </a:xfrm>
        </p:spPr>
        <p:txBody>
          <a:bodyPr/>
          <a:lstStyle/>
          <a:p>
            <a:pPr algn="l"/>
            <a:r>
              <a:rPr lang="es-ES" sz="3600" b="1" err="1">
                <a:solidFill>
                  <a:srgbClr val="C00000"/>
                </a:solidFill>
              </a:rPr>
              <a:t>Col·laboració</a:t>
            </a:r>
            <a:r>
              <a:rPr lang="es-ES" sz="3600" b="1" dirty="0">
                <a:solidFill>
                  <a:srgbClr val="C00000"/>
                </a:solidFill>
              </a:rPr>
              <a:t> Cochrane         </a:t>
            </a:r>
            <a:r>
              <a:rPr lang="es-ES" sz="3600" b="1" dirty="0"/>
              <a:t>  </a:t>
            </a:r>
            <a:r>
              <a:rPr lang="es-ES" sz="3600" b="1" err="1"/>
              <a:t>Objectius</a:t>
            </a:r>
            <a:r>
              <a:rPr lang="es-ES" sz="3600" b="1" dirty="0"/>
              <a:t> </a:t>
            </a:r>
            <a:r>
              <a:rPr lang="es-ES" sz="3600" b="1" dirty="0">
                <a:solidFill>
                  <a:srgbClr val="C00000"/>
                </a:solidFill>
              </a:rPr>
              <a:t>    </a:t>
            </a:r>
            <a:endParaRPr lang="es-ES" sz="3600" b="1">
              <a:ea typeface="Calibri"/>
              <a:cs typeface="Calibri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FA48A9-DBB9-AECD-7DFA-9017AED1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20" y="1711466"/>
            <a:ext cx="8010237" cy="819872"/>
          </a:xfr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,Sans-Serif"/>
              <a:buChar char="•"/>
            </a:pPr>
            <a:r>
              <a:rPr lang="es-ES" sz="2400" b="1" dirty="0">
                <a:cs typeface="Arial"/>
              </a:rPr>
              <a:t>Proporcionar </a:t>
            </a:r>
            <a:r>
              <a:rPr lang="es-ES" sz="2400" b="1" err="1">
                <a:cs typeface="Arial"/>
              </a:rPr>
              <a:t>informació</a:t>
            </a:r>
            <a:r>
              <a:rPr lang="es-ES" sz="2400" b="1" dirty="0">
                <a:cs typeface="Arial"/>
              </a:rPr>
              <a:t> </a:t>
            </a:r>
            <a:r>
              <a:rPr lang="es-ES" sz="2400" b="1" err="1">
                <a:cs typeface="Arial"/>
              </a:rPr>
              <a:t>actualitzada</a:t>
            </a:r>
            <a:r>
              <a:rPr lang="es-ES" sz="2400" b="1" dirty="0">
                <a:cs typeface="Arial"/>
              </a:rPr>
              <a:t> i fiable </a:t>
            </a:r>
            <a:r>
              <a:rPr lang="es-ES" sz="2400" err="1">
                <a:cs typeface="Arial"/>
              </a:rPr>
              <a:t>als</a:t>
            </a:r>
            <a:r>
              <a:rPr lang="es-ES" sz="2400" dirty="0">
                <a:cs typeface="Arial"/>
              </a:rPr>
              <a:t> </a:t>
            </a:r>
            <a:r>
              <a:rPr lang="es-ES" sz="2400" err="1">
                <a:cs typeface="Arial"/>
              </a:rPr>
              <a:t>professionals</a:t>
            </a:r>
            <a:r>
              <a:rPr lang="es-ES" sz="2400" dirty="0">
                <a:cs typeface="Arial"/>
              </a:rPr>
              <a:t> de la </a:t>
            </a:r>
            <a:r>
              <a:rPr lang="es-ES" sz="2400" err="1">
                <a:cs typeface="Arial"/>
              </a:rPr>
              <a:t>salut</a:t>
            </a:r>
            <a:r>
              <a:rPr lang="es-ES" sz="2400" dirty="0">
                <a:cs typeface="Arial"/>
              </a:rPr>
              <a:t> i </a:t>
            </a:r>
            <a:r>
              <a:rPr lang="es-ES" sz="2400" err="1">
                <a:cs typeface="Arial"/>
              </a:rPr>
              <a:t>als</a:t>
            </a:r>
            <a:r>
              <a:rPr lang="es-ES" sz="2400" dirty="0">
                <a:cs typeface="Arial"/>
              </a:rPr>
              <a:t> </a:t>
            </a:r>
            <a:r>
              <a:rPr lang="es-ES" sz="2400" err="1">
                <a:cs typeface="Arial"/>
              </a:rPr>
              <a:t>pacients</a:t>
            </a:r>
            <a:r>
              <a:rPr lang="es-ES" sz="2400" dirty="0">
                <a:cs typeface="Arial"/>
              </a:rPr>
              <a:t> per a la presa de </a:t>
            </a:r>
            <a:r>
              <a:rPr lang="es-ES" sz="2400" err="1">
                <a:cs typeface="Arial"/>
              </a:rPr>
              <a:t>decisions</a:t>
            </a:r>
            <a:r>
              <a:rPr lang="es-ES" sz="2400" dirty="0">
                <a:cs typeface="Arial"/>
              </a:rPr>
              <a:t> </a:t>
            </a:r>
            <a:r>
              <a:rPr lang="es-ES" sz="2400" err="1">
                <a:cs typeface="Arial"/>
              </a:rPr>
              <a:t>mèdiques</a:t>
            </a:r>
            <a:r>
              <a:rPr lang="es-ES" sz="2400" dirty="0">
                <a:cs typeface="Arial"/>
              </a:rPr>
              <a:t>.</a:t>
            </a:r>
            <a:endParaRPr lang="ca-ES" sz="2400" dirty="0"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endParaRPr lang="es-ES" sz="2400" b="1" dirty="0">
              <a:cs typeface="Arial"/>
            </a:endParaRPr>
          </a:p>
        </p:txBody>
      </p:sp>
      <p:pic>
        <p:nvPicPr>
          <p:cNvPr id="3074" name="Picture 2" descr="Our evidence">
            <a:extLst>
              <a:ext uri="{FF2B5EF4-FFF2-40B4-BE49-F238E27FC236}">
                <a16:creationId xmlns:a16="http://schemas.microsoft.com/office/drawing/2014/main" id="{BA70CEFE-48A5-CBA8-D2A5-75661E0C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" y="6025594"/>
            <a:ext cx="9145514" cy="8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BC7A714F-A185-DC59-01BF-C534C745D9EE}"/>
              </a:ext>
            </a:extLst>
          </p:cNvPr>
          <p:cNvSpPr txBox="1"/>
          <p:nvPr/>
        </p:nvSpPr>
        <p:spPr>
          <a:xfrm>
            <a:off x="787400" y="3096490"/>
            <a:ext cx="82157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,Sans-Serif"/>
              <a:buChar char="•"/>
            </a:pPr>
            <a:r>
              <a:rPr lang="es-ES" sz="2400" b="1" dirty="0" err="1">
                <a:cs typeface="Arial"/>
              </a:rPr>
              <a:t>Producció</a:t>
            </a:r>
            <a:r>
              <a:rPr lang="es-ES" sz="2400" b="1" dirty="0">
                <a:cs typeface="Arial"/>
              </a:rPr>
              <a:t> de </a:t>
            </a:r>
            <a:r>
              <a:rPr lang="es-ES" sz="2400" b="1" dirty="0" err="1">
                <a:cs typeface="Arial"/>
              </a:rPr>
              <a:t>revisions</a:t>
            </a:r>
            <a:r>
              <a:rPr lang="es-ES" sz="2400" b="1" dirty="0">
                <a:cs typeface="Arial"/>
              </a:rPr>
              <a:t> </a:t>
            </a:r>
            <a:r>
              <a:rPr lang="es-ES" sz="2400" b="1" dirty="0" err="1">
                <a:cs typeface="Arial"/>
              </a:rPr>
              <a:t>sistemàtiques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d’estudis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clínics</a:t>
            </a:r>
            <a:r>
              <a:rPr lang="es-ES" sz="2400" dirty="0">
                <a:cs typeface="Arial"/>
              </a:rPr>
              <a:t> per determinar </a:t>
            </a:r>
            <a:r>
              <a:rPr lang="es-ES" sz="2400" dirty="0" err="1">
                <a:cs typeface="Arial"/>
              </a:rPr>
              <a:t>l’eficàcia</a:t>
            </a:r>
            <a:r>
              <a:rPr lang="es-ES" sz="2400" dirty="0">
                <a:cs typeface="Arial"/>
              </a:rPr>
              <a:t> i </a:t>
            </a:r>
            <a:r>
              <a:rPr lang="es-ES" sz="2400" dirty="0" err="1">
                <a:cs typeface="Arial"/>
              </a:rPr>
              <a:t>seguretat</a:t>
            </a:r>
            <a:r>
              <a:rPr lang="es-ES" sz="2400" dirty="0">
                <a:cs typeface="Arial"/>
              </a:rPr>
              <a:t> de </a:t>
            </a:r>
            <a:r>
              <a:rPr lang="es-ES" sz="2400" dirty="0" err="1">
                <a:cs typeface="Arial"/>
              </a:rPr>
              <a:t>diferents</a:t>
            </a:r>
            <a:r>
              <a:rPr lang="es-ES" sz="2400" dirty="0">
                <a:cs typeface="Arial"/>
              </a:rPr>
              <a:t> </a:t>
            </a:r>
            <a:r>
              <a:rPr lang="es-ES" sz="2400" dirty="0" err="1">
                <a:cs typeface="Arial"/>
              </a:rPr>
              <a:t>tractaments</a:t>
            </a:r>
            <a:r>
              <a:rPr lang="es-ES" sz="2400" dirty="0">
                <a:cs typeface="Arial"/>
              </a:rPr>
              <a:t>.</a:t>
            </a:r>
            <a:r>
              <a:rPr lang="en-US" sz="2400" dirty="0">
                <a:cs typeface="Arial"/>
              </a:rPr>
              <a:t>​</a:t>
            </a:r>
            <a:br>
              <a:rPr lang="en-US" sz="2400" dirty="0">
                <a:cs typeface="Arial"/>
              </a:rPr>
            </a:br>
            <a:r>
              <a:rPr lang="es-ES" sz="2400" dirty="0">
                <a:cs typeface="Arial"/>
              </a:rPr>
              <a:t>(</a:t>
            </a:r>
            <a:r>
              <a:rPr lang="es-ES" sz="2400" i="1" dirty="0">
                <a:cs typeface="Arial"/>
              </a:rPr>
              <a:t>Cochrane Library</a:t>
            </a:r>
            <a:r>
              <a:rPr lang="es-ES" sz="2400" dirty="0">
                <a:cs typeface="Arial"/>
              </a:rPr>
              <a:t>)</a:t>
            </a:r>
            <a:r>
              <a:rPr lang="en-US" sz="2400" dirty="0">
                <a:cs typeface="Arial"/>
              </a:rPr>
              <a:t>​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E038931-5074-1884-05FD-59E85F62AEEB}"/>
              </a:ext>
            </a:extLst>
          </p:cNvPr>
          <p:cNvSpPr txBox="1"/>
          <p:nvPr/>
        </p:nvSpPr>
        <p:spPr>
          <a:xfrm>
            <a:off x="787401" y="4470400"/>
            <a:ext cx="77308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/>
              <a:t>Millorar la medicina basada en l’evidència</a:t>
            </a:r>
            <a:r>
              <a:rPr lang="es-ES" sz="2400"/>
              <a:t> i promoure la presa de decisions informades.</a:t>
            </a:r>
            <a:endParaRPr lang="ca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1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4C249-93A0-1B96-1808-F1D803389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55700-6392-A6EE-02AE-A7D29A37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348610"/>
            <a:ext cx="8229600" cy="1143000"/>
          </a:xfrm>
        </p:spPr>
        <p:txBody>
          <a:bodyPr/>
          <a:lstStyle/>
          <a:p>
            <a:pPr algn="l"/>
            <a:r>
              <a:rPr lang="es-ES" sz="3600" b="1" dirty="0" err="1">
                <a:solidFill>
                  <a:srgbClr val="C00000"/>
                </a:solidFill>
              </a:rPr>
              <a:t>Col·laboració</a:t>
            </a:r>
            <a:r>
              <a:rPr lang="es-ES" sz="3600" b="1" dirty="0">
                <a:solidFill>
                  <a:srgbClr val="C00000"/>
                </a:solidFill>
              </a:rPr>
              <a:t> Cochrane         </a:t>
            </a:r>
            <a:r>
              <a:rPr lang="es-ES" sz="3600" b="1" dirty="0"/>
              <a:t>  </a:t>
            </a:r>
            <a:endParaRPr lang="es-ES" sz="3600" b="1" dirty="0">
              <a:ea typeface="Calibri"/>
              <a:cs typeface="Calibri"/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CCEF386-599C-0E3B-5FDB-A7EC194BC5E3}"/>
              </a:ext>
            </a:extLst>
          </p:cNvPr>
          <p:cNvSpPr txBox="1"/>
          <p:nvPr/>
        </p:nvSpPr>
        <p:spPr>
          <a:xfrm>
            <a:off x="665401" y="1496009"/>
            <a:ext cx="73295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ea typeface="Calibri"/>
                <a:cs typeface="Calibri"/>
              </a:rPr>
              <a:t>Revisions Sistemàtiques </a:t>
            </a:r>
            <a:r>
              <a:rPr lang="ca-ES" sz="2800" b="1" err="1">
                <a:ea typeface="Calibri"/>
                <a:cs typeface="Calibri"/>
              </a:rPr>
              <a:t>Cochrane</a:t>
            </a:r>
            <a:endParaRPr lang="ca-ES" sz="2800" err="1">
              <a:ea typeface="Calibri"/>
              <a:cs typeface="Calibri"/>
            </a:endParaRPr>
          </a:p>
        </p:txBody>
      </p:sp>
      <p:pic>
        <p:nvPicPr>
          <p:cNvPr id="11" name="Imatge 10" descr="The Cochrane Library | Cochrane Multiple Sclerosis and Rare Diseases of the  CNS">
            <a:extLst>
              <a:ext uri="{FF2B5EF4-FFF2-40B4-BE49-F238E27FC236}">
                <a16:creationId xmlns:a16="http://schemas.microsoft.com/office/drawing/2014/main" id="{C5E1E461-2F76-7E05-E38C-8FE6F32A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64" y="344194"/>
            <a:ext cx="2743199" cy="881794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28A716AB-0B62-2E72-C23B-E42F0611143F}"/>
              </a:ext>
            </a:extLst>
          </p:cNvPr>
          <p:cNvSpPr txBox="1"/>
          <p:nvPr/>
        </p:nvSpPr>
        <p:spPr>
          <a:xfrm>
            <a:off x="789026" y="2228306"/>
            <a:ext cx="75635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en-US" sz="2400" b="1" dirty="0" err="1"/>
              <a:t>Nivell</a:t>
            </a:r>
            <a:r>
              <a:rPr lang="en-US" sz="2400" b="1" dirty="0"/>
              <a:t> </a:t>
            </a:r>
            <a:r>
              <a:rPr lang="en-US" sz="2400" b="1" dirty="0" err="1"/>
              <a:t>més</a:t>
            </a:r>
            <a:r>
              <a:rPr lang="en-US" sz="2400" b="1" dirty="0"/>
              <a:t> alt </a:t>
            </a:r>
            <a:r>
              <a:rPr lang="en-US" sz="2400" b="1" dirty="0" err="1"/>
              <a:t>d’evidència</a:t>
            </a:r>
            <a:r>
              <a:rPr lang="en-US" sz="2400" b="1" dirty="0"/>
              <a:t> </a:t>
            </a:r>
            <a:r>
              <a:rPr lang="en-US" sz="2400" b="1" dirty="0" err="1"/>
              <a:t>científica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salut</a:t>
            </a:r>
            <a:endParaRPr lang="en-US" sz="2400" b="1" dirty="0" err="1">
              <a:ea typeface="Calibri"/>
              <a:cs typeface="Calibri"/>
            </a:endParaRPr>
          </a:p>
        </p:txBody>
      </p:sp>
      <p:pic>
        <p:nvPicPr>
          <p:cNvPr id="6" name="Imatge 5" descr="Imatge que conté text, captura de pantalla, Font&#10;&#10;Pot ser que el contingut generat per IA no sigui correcte.">
            <a:extLst>
              <a:ext uri="{FF2B5EF4-FFF2-40B4-BE49-F238E27FC236}">
                <a16:creationId xmlns:a16="http://schemas.microsoft.com/office/drawing/2014/main" id="{2B4B0DBD-1B3F-F41C-C599-1F5C459D5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" y="3901354"/>
            <a:ext cx="8229600" cy="265747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E3114A20-2F01-60D7-EAC8-3A0C44E6E349}"/>
              </a:ext>
            </a:extLst>
          </p:cNvPr>
          <p:cNvSpPr txBox="1"/>
          <p:nvPr/>
        </p:nvSpPr>
        <p:spPr>
          <a:xfrm>
            <a:off x="787400" y="2888673"/>
            <a:ext cx="755765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000">
                <a:cs typeface="Arial"/>
              </a:rPr>
              <a:t>Proporcionen informació imparcial i basada en dades de qualitat.</a:t>
            </a:r>
            <a:r>
              <a:rPr lang="ca-ES" sz="2000">
                <a:cs typeface="Arial"/>
              </a:rPr>
              <a:t>​</a:t>
            </a:r>
            <a:endParaRPr lang="ca-ES"/>
          </a:p>
          <a:p>
            <a:pPr marL="342900" indent="-342900">
              <a:buFont typeface="Courier New"/>
              <a:buChar char="o"/>
            </a:pPr>
            <a:r>
              <a:rPr lang="en-US" sz="2000">
                <a:cs typeface="Arial"/>
              </a:rPr>
              <a:t>Eina clau per a la medicina moderna i la presa de decisions en salut.</a:t>
            </a:r>
            <a:endParaRPr lang="en-US" sz="200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65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EFD1C-6437-E1CA-2C2B-F5C5A9251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5351A-B896-8B9A-FB11-1A2C953B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348610"/>
            <a:ext cx="8229600" cy="1143000"/>
          </a:xfrm>
        </p:spPr>
        <p:txBody>
          <a:bodyPr/>
          <a:lstStyle/>
          <a:p>
            <a:pPr algn="l"/>
            <a:r>
              <a:rPr lang="es-ES" sz="3600" b="1" dirty="0" err="1">
                <a:solidFill>
                  <a:srgbClr val="C00000"/>
                </a:solidFill>
              </a:rPr>
              <a:t>Col·laboració</a:t>
            </a:r>
            <a:r>
              <a:rPr lang="es-ES" sz="3600" b="1" dirty="0">
                <a:solidFill>
                  <a:srgbClr val="C00000"/>
                </a:solidFill>
              </a:rPr>
              <a:t> Cochrane         </a:t>
            </a:r>
            <a:r>
              <a:rPr lang="es-ES" sz="3600" b="1" dirty="0"/>
              <a:t>  </a:t>
            </a:r>
            <a:endParaRPr lang="es-ES" sz="3600" b="1" dirty="0">
              <a:ea typeface="Calibri"/>
              <a:cs typeface="Calibri"/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85873295-C8DC-EFDC-AB93-BB0C2D15FB3B}"/>
              </a:ext>
            </a:extLst>
          </p:cNvPr>
          <p:cNvSpPr txBox="1"/>
          <p:nvPr/>
        </p:nvSpPr>
        <p:spPr>
          <a:xfrm>
            <a:off x="665401" y="1496009"/>
            <a:ext cx="73295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ea typeface="Calibri"/>
                <a:cs typeface="Calibri"/>
              </a:rPr>
              <a:t>Revisions Sistemàtiques </a:t>
            </a:r>
            <a:r>
              <a:rPr lang="ca-ES" sz="2800" b="1" dirty="0" err="1">
                <a:ea typeface="Calibri"/>
                <a:cs typeface="Calibri"/>
              </a:rPr>
              <a:t>Cochrane</a:t>
            </a:r>
            <a:endParaRPr lang="ca-ES" sz="2800" dirty="0" err="1">
              <a:ea typeface="Calibri"/>
              <a:cs typeface="Calibri"/>
            </a:endParaRPr>
          </a:p>
        </p:txBody>
      </p:sp>
      <p:pic>
        <p:nvPicPr>
          <p:cNvPr id="6" name="Imatge 5" descr="Imatge que conté text, captura de pantalla, Font, logotip&#10;&#10;Pot ser que el contingut generat per IA no sigui correcte.">
            <a:extLst>
              <a:ext uri="{FF2B5EF4-FFF2-40B4-BE49-F238E27FC236}">
                <a16:creationId xmlns:a16="http://schemas.microsoft.com/office/drawing/2014/main" id="{5B8CF61B-1951-8E91-23B3-75CAE94D4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369"/>
            <a:ext cx="9144000" cy="37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2004583" y="2941507"/>
            <a:ext cx="2857520" cy="2714644"/>
          </a:xfrm>
          <a:prstGeom prst="ellipse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err="1">
                <a:solidFill>
                  <a:schemeClr val="tx1"/>
                </a:solidFill>
              </a:rPr>
              <a:t>Experiència</a:t>
            </a:r>
            <a:r>
              <a:rPr lang="es-ES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">
                <a:solidFill>
                  <a:schemeClr val="tx1"/>
                </a:solidFill>
              </a:rPr>
              <a:t>clínica</a:t>
            </a:r>
          </a:p>
        </p:txBody>
      </p:sp>
      <p:sp>
        <p:nvSpPr>
          <p:cNvPr id="7" name="6 Elipse"/>
          <p:cNvSpPr/>
          <p:nvPr/>
        </p:nvSpPr>
        <p:spPr>
          <a:xfrm>
            <a:off x="3004716" y="1441309"/>
            <a:ext cx="2857520" cy="2714644"/>
          </a:xfrm>
          <a:prstGeom prst="ellipse">
            <a:avLst/>
          </a:prstGeom>
          <a:solidFill>
            <a:schemeClr val="accent6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Millor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evidència</a:t>
            </a:r>
            <a:r>
              <a:rPr lang="es-ES" dirty="0">
                <a:solidFill>
                  <a:schemeClr val="tx1"/>
                </a:solidFill>
              </a:rPr>
              <a:t> </a:t>
            </a:r>
            <a:br>
              <a:rPr lang="es-ES" dirty="0"/>
            </a:br>
            <a:r>
              <a:rPr lang="es-ES" dirty="0">
                <a:solidFill>
                  <a:schemeClr val="tx1"/>
                </a:solidFill>
              </a:rPr>
              <a:t>científica</a:t>
            </a:r>
          </a:p>
          <a:p>
            <a:pPr algn="ctr"/>
            <a:endParaRPr lang="es-ES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s-E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29909" y="2941507"/>
            <a:ext cx="2857520" cy="2714644"/>
          </a:xfrm>
          <a:prstGeom prst="ellipse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err="1">
                <a:solidFill>
                  <a:schemeClr val="tx1"/>
                </a:solidFill>
              </a:rPr>
              <a:t>Valors</a:t>
            </a:r>
            <a:r>
              <a:rPr lang="es-ES">
                <a:solidFill>
                  <a:schemeClr val="tx1"/>
                </a:solidFill>
              </a:rPr>
              <a:t> del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err="1">
                <a:solidFill>
                  <a:schemeClr val="tx1"/>
                </a:solidFill>
              </a:rPr>
              <a:t>pacient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19161" y="372732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MBE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F8BA901-6962-A07F-E5ED-5563C8548627}"/>
              </a:ext>
            </a:extLst>
          </p:cNvPr>
          <p:cNvSpPr/>
          <p:nvPr/>
        </p:nvSpPr>
        <p:spPr>
          <a:xfrm>
            <a:off x="1289731" y="1246628"/>
            <a:ext cx="6564394" cy="46796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FE6106-AC8F-BF2E-137C-0332DDB0DACA}"/>
              </a:ext>
            </a:extLst>
          </p:cNvPr>
          <p:cNvSpPr txBox="1"/>
          <p:nvPr/>
        </p:nvSpPr>
        <p:spPr>
          <a:xfrm>
            <a:off x="1402666" y="1323642"/>
            <a:ext cx="15485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err="1">
                <a:ea typeface="Calibri"/>
                <a:cs typeface="Calibri"/>
              </a:rPr>
              <a:t>Context</a:t>
            </a:r>
            <a:br>
              <a:rPr lang="es-ES" b="1">
                <a:ea typeface="Calibri"/>
                <a:cs typeface="Calibri"/>
              </a:rPr>
            </a:br>
            <a:r>
              <a:rPr lang="es-ES" b="1">
                <a:ea typeface="Calibri"/>
                <a:cs typeface="Calibri"/>
              </a:rPr>
              <a:t>de la </a:t>
            </a:r>
            <a:r>
              <a:rPr lang="es-ES" b="1" err="1">
                <a:ea typeface="Calibri"/>
                <a:cs typeface="Calibri"/>
              </a:rPr>
              <a:t>pràctica</a:t>
            </a:r>
            <a:r>
              <a:rPr lang="es-ES" b="1">
                <a:ea typeface="Calibri"/>
                <a:cs typeface="Calibri"/>
              </a:rPr>
              <a:t> clínica</a:t>
            </a:r>
            <a:br>
              <a:rPr lang="es-ES">
                <a:ea typeface="Calibri"/>
                <a:cs typeface="Calibri"/>
              </a:rPr>
            </a:br>
            <a:endParaRPr lang="es-ES">
              <a:ea typeface="Calibri"/>
              <a:cs typeface="Calibri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087F1F5F-AFE2-AA69-733E-A1674A19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746F2-D3A3-5E44-D1E5-8F552F60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85029-11B2-4904-E494-8C74D6C5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348610"/>
            <a:ext cx="8229600" cy="1143000"/>
          </a:xfrm>
        </p:spPr>
        <p:txBody>
          <a:bodyPr/>
          <a:lstStyle/>
          <a:p>
            <a:pPr algn="l"/>
            <a:r>
              <a:rPr lang="es-ES" sz="3600" b="1" dirty="0" err="1">
                <a:solidFill>
                  <a:srgbClr val="C00000"/>
                </a:solidFill>
              </a:rPr>
              <a:t>Col·laboració</a:t>
            </a:r>
            <a:r>
              <a:rPr lang="es-ES" sz="3600" b="1" dirty="0">
                <a:solidFill>
                  <a:srgbClr val="C00000"/>
                </a:solidFill>
              </a:rPr>
              <a:t> Cochrane         </a:t>
            </a:r>
            <a:r>
              <a:rPr lang="es-ES" sz="3600" b="1" dirty="0"/>
              <a:t>  </a:t>
            </a:r>
            <a:endParaRPr lang="es-ES" sz="3600" b="1" dirty="0">
              <a:ea typeface="Calibri"/>
              <a:cs typeface="Calibri"/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8973E05B-C68A-DEFC-FA3E-1176E4D5A323}"/>
              </a:ext>
            </a:extLst>
          </p:cNvPr>
          <p:cNvSpPr txBox="1"/>
          <p:nvPr/>
        </p:nvSpPr>
        <p:spPr>
          <a:xfrm>
            <a:off x="665401" y="1496009"/>
            <a:ext cx="73295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 b="1" dirty="0">
                <a:ea typeface="Calibri"/>
                <a:cs typeface="Calibri"/>
              </a:rPr>
              <a:t>Revisions Sistemàtiques </a:t>
            </a:r>
            <a:r>
              <a:rPr lang="ca-ES" sz="2800" b="1" err="1">
                <a:ea typeface="Calibri"/>
                <a:cs typeface="Calibri"/>
              </a:rPr>
              <a:t>Cochrane</a:t>
            </a:r>
            <a:endParaRPr lang="ca-ES" sz="2800" err="1">
              <a:ea typeface="Calibri"/>
              <a:cs typeface="Calibri"/>
            </a:endParaRPr>
          </a:p>
        </p:txBody>
      </p:sp>
      <p:pic>
        <p:nvPicPr>
          <p:cNvPr id="3" name="Imatge 2" descr="Imatge que conté text, captura de pantalla, Font, nombre&#10;&#10;Pot ser que el contingut generat per IA no sigui correcte.">
            <a:extLst>
              <a:ext uri="{FF2B5EF4-FFF2-40B4-BE49-F238E27FC236}">
                <a16:creationId xmlns:a16="http://schemas.microsoft.com/office/drawing/2014/main" id="{9D02DDF9-A905-EDD1-E4B5-64689D69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61" y="2443945"/>
            <a:ext cx="7856113" cy="2254356"/>
          </a:xfrm>
          <a:prstGeom prst="rect">
            <a:avLst/>
          </a:prstGeom>
        </p:spPr>
      </p:pic>
      <p:pic>
        <p:nvPicPr>
          <p:cNvPr id="5" name="Imatge 4" descr="Imatge que conté text, captura de pantalla, Font, nombre&#10;&#10;Pot ser que el contingut generat per IA no sigui correcte.">
            <a:extLst>
              <a:ext uri="{FF2B5EF4-FFF2-40B4-BE49-F238E27FC236}">
                <a16:creationId xmlns:a16="http://schemas.microsoft.com/office/drawing/2014/main" id="{A2A69DD9-C84F-8738-C163-30729388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37" y="2014043"/>
            <a:ext cx="8601364" cy="48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s.cochrane.org/sites/es.cochrane.org/files/uploads/Pages/img-red-cib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00" y="2599134"/>
            <a:ext cx="2180174" cy="25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6DEEC54-B5FA-D2FF-A089-EFB9D48A6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697" y="1857662"/>
            <a:ext cx="2996946" cy="47201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2620442"/>
              </p:ext>
            </p:extLst>
          </p:nvPr>
        </p:nvGraphicFramePr>
        <p:xfrm>
          <a:off x="584690" y="1754319"/>
          <a:ext cx="5170932" cy="261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ítulo 1">
            <a:extLst>
              <a:ext uri="{FF2B5EF4-FFF2-40B4-BE49-F238E27FC236}">
                <a16:creationId xmlns:a16="http://schemas.microsoft.com/office/drawing/2014/main" id="{672E3965-CABB-FCCD-3980-146E7D91F9FF}"/>
              </a:ext>
            </a:extLst>
          </p:cNvPr>
          <p:cNvSpPr txBox="1">
            <a:spLocks/>
          </p:cNvSpPr>
          <p:nvPr/>
        </p:nvSpPr>
        <p:spPr>
          <a:xfrm>
            <a:off x="397741" y="519185"/>
            <a:ext cx="8233063" cy="9941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C00000"/>
                </a:solidFill>
              </a:rPr>
              <a:t>Cochrane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solidFill>
                  <a:srgbClr val="C00000"/>
                </a:solidFill>
              </a:rPr>
              <a:t>Balearic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solidFill>
                  <a:srgbClr val="C00000"/>
                </a:solidFill>
              </a:rPr>
              <a:t>Islands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endParaRPr lang="es-ES" sz="3600" b="1" dirty="0">
              <a:solidFill>
                <a:srgbClr val="C00000"/>
              </a:solidFill>
              <a:ea typeface="Calibri"/>
              <a:cs typeface="Calibri"/>
            </a:endParaRPr>
          </a:p>
        </p:txBody>
      </p:sp>
      <p:pic>
        <p:nvPicPr>
          <p:cNvPr id="231" name="Imagen 2" descr="Imatge que conté roba, persona, Cara humana, somriure&#10;&#10;Pot ser que el contingut generat per IA no sigui correcte.">
            <a:extLst>
              <a:ext uri="{FF2B5EF4-FFF2-40B4-BE49-F238E27FC236}">
                <a16:creationId xmlns:a16="http://schemas.microsoft.com/office/drawing/2014/main" id="{9B575E89-2AE1-166A-CC32-6FC5BA134F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89" y="4562000"/>
            <a:ext cx="3226546" cy="2054293"/>
          </a:xfrm>
          <a:prstGeom prst="rect">
            <a:avLst/>
          </a:prstGeom>
        </p:spPr>
      </p:pic>
      <p:sp>
        <p:nvSpPr>
          <p:cNvPr id="264" name="QuadreDeText 263">
            <a:extLst>
              <a:ext uri="{FF2B5EF4-FFF2-40B4-BE49-F238E27FC236}">
                <a16:creationId xmlns:a16="http://schemas.microsoft.com/office/drawing/2014/main" id="{44469779-113F-8860-4FF6-4B5D066020E2}"/>
              </a:ext>
            </a:extLst>
          </p:cNvPr>
          <p:cNvSpPr txBox="1"/>
          <p:nvPr/>
        </p:nvSpPr>
        <p:spPr>
          <a:xfrm>
            <a:off x="6086866" y="575194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/>
              <a:t>Unitat</a:t>
            </a:r>
            <a:r>
              <a:rPr lang="en-US" b="1" dirty="0"/>
              <a:t> de Medicina </a:t>
            </a:r>
            <a:r>
              <a:rPr lang="en-US" b="1" err="1"/>
              <a:t>Basada</a:t>
            </a:r>
            <a:r>
              <a:rPr lang="en-US" b="1" dirty="0"/>
              <a:t> </a:t>
            </a:r>
            <a:r>
              <a:rPr lang="en-US" b="1" err="1"/>
              <a:t>en</a:t>
            </a:r>
            <a:r>
              <a:rPr lang="en-US" b="1" dirty="0"/>
              <a:t> </a:t>
            </a:r>
            <a:r>
              <a:rPr lang="en-US" b="1" err="1"/>
              <a:t>l'Evidència</a:t>
            </a:r>
            <a:r>
              <a:rPr lang="en-US" b="1" dirty="0"/>
              <a:t> </a:t>
            </a:r>
            <a:endParaRPr lang="en-US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5979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880" y="390579"/>
            <a:ext cx="7886700" cy="994172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err="1">
                <a:ea typeface="Calibri"/>
                <a:cs typeface="Calibri"/>
              </a:rPr>
              <a:t>Objectius</a:t>
            </a:r>
            <a:r>
              <a:rPr lang="es-ES" b="1" dirty="0">
                <a:ea typeface="Calibri"/>
                <a:cs typeface="Calibri"/>
              </a:rPr>
              <a:t> </a:t>
            </a:r>
            <a:r>
              <a:rPr lang="es-ES" b="1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s-ES" b="1" dirty="0">
                <a:solidFill>
                  <a:srgbClr val="C00000"/>
                </a:solidFill>
                <a:ea typeface="Calibri"/>
                <a:cs typeface="Calibri"/>
              </a:rPr>
              <a:t>Cochrane </a:t>
            </a:r>
            <a:r>
              <a:rPr lang="es-ES" b="1" dirty="0" err="1">
                <a:solidFill>
                  <a:srgbClr val="C00000"/>
                </a:solidFill>
                <a:ea typeface="Calibri"/>
                <a:cs typeface="Calibri"/>
              </a:rPr>
              <a:t>Balearic</a:t>
            </a:r>
            <a:r>
              <a:rPr lang="es-ES" b="1" dirty="0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es-ES" b="1" dirty="0" err="1">
                <a:solidFill>
                  <a:srgbClr val="C00000"/>
                </a:solidFill>
                <a:ea typeface="Calibri"/>
                <a:cs typeface="Calibri"/>
              </a:rPr>
              <a:t>Islands</a:t>
            </a:r>
            <a:endParaRPr lang="es-ES" b="1" dirty="0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0928" y="1593458"/>
            <a:ext cx="8252690" cy="27248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000" b="1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Millora</a:t>
            </a:r>
            <a:r>
              <a:rPr lang="es-ES" sz="2000" b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de la presa de </a:t>
            </a:r>
            <a:r>
              <a:rPr lang="es-ES" sz="2000" b="1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decisions</a:t>
            </a:r>
            <a:r>
              <a:rPr lang="es-ES" sz="2000" b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: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Facilitem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als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professionals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de la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salut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i responsables de polítiques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l'accés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a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evidències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fiables i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d'alta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qualitat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per a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fonamentar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les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seves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decisions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.</a:t>
            </a:r>
            <a:endParaRPr lang="ca-ES" dirty="0"/>
          </a:p>
          <a:p>
            <a:endParaRPr lang="es-ES" sz="2000" dirty="0">
              <a:solidFill>
                <a:srgbClr val="333333"/>
              </a:solidFill>
              <a:latin typeface="Open Sans"/>
              <a:ea typeface="Open Sans"/>
              <a:cs typeface="Open Sans"/>
            </a:endParaRPr>
          </a:p>
          <a:p>
            <a:r>
              <a:rPr lang="es-ES" sz="2000" b="1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Suport</a:t>
            </a:r>
            <a:r>
              <a:rPr lang="es-ES" sz="2000" b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a la recerca local: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Brindem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suport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metodològic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als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projectes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de recerca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locals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enfortint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la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seva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visibilitat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en </a:t>
            </a:r>
            <a:r>
              <a:rPr lang="es-ES" sz="2000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l'àmbit</a:t>
            </a:r>
            <a:r>
              <a:rPr lang="es-ES" sz="20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nacional i internacional.</a:t>
            </a:r>
            <a:endParaRPr lang="es-ES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4" y="4679730"/>
            <a:ext cx="1591582" cy="15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27" y="4558195"/>
            <a:ext cx="1951160" cy="19511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257" y="4855118"/>
            <a:ext cx="1893094" cy="13573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599" y="5148434"/>
            <a:ext cx="2211186" cy="7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135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655" y="1196620"/>
            <a:ext cx="8229600" cy="4525963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s-ES" b="1" dirty="0" err="1"/>
              <a:t>Suport</a:t>
            </a:r>
            <a:r>
              <a:rPr lang="es-ES" b="1" dirty="0"/>
              <a:t> a la </a:t>
            </a:r>
            <a:r>
              <a:rPr lang="es-ES" b="1" dirty="0" err="1"/>
              <a:t>investigació</a:t>
            </a:r>
            <a:r>
              <a:rPr lang="es-ES" b="1" dirty="0"/>
              <a:t> local</a:t>
            </a:r>
            <a:endParaRPr lang="ca-ES" dirty="0"/>
          </a:p>
          <a:p>
            <a:endParaRPr lang="es-ES" dirty="0">
              <a:ea typeface="Calibri"/>
              <a:cs typeface="Calibri" panose="020F0502020204030204"/>
            </a:endParaRP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5F1F30C-C610-4DEC-0837-7869ABF8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92" y="113135"/>
            <a:ext cx="4458617" cy="7019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DCF663-E7C7-1C6D-2E1D-8F66084E2DED}"/>
              </a:ext>
            </a:extLst>
          </p:cNvPr>
          <p:cNvSpPr txBox="1"/>
          <p:nvPr/>
        </p:nvSpPr>
        <p:spPr>
          <a:xfrm>
            <a:off x="632402" y="1975283"/>
            <a:ext cx="8915400" cy="33500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lvl="1" indent="-365760">
              <a:lnSpc>
                <a:spcPct val="150000"/>
              </a:lnSpc>
              <a:buFont typeface="Courier New,monospace"/>
              <a:buChar char="o"/>
            </a:pP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Elaboració</a:t>
            </a:r>
            <a:r>
              <a:rPr lang="en-US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de protocol de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revisió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sistemàtica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endParaRPr lang="es-E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lvl="1" indent="-365760">
              <a:lnSpc>
                <a:spcPct val="150000"/>
              </a:lnSpc>
              <a:buFont typeface="Courier New,monospace"/>
              <a:buChar char="o"/>
            </a:pP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Cerques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bibliogràfiques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lvl="1" indent="-365760">
              <a:lnSpc>
                <a:spcPct val="150000"/>
              </a:lnSpc>
              <a:buFont typeface="Courier New,monospace"/>
              <a:buChar char="o"/>
            </a:pP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Selecció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d'estudis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cribratge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gestió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referències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) </a:t>
            </a:r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lvl="1" indent="-365760">
              <a:lnSpc>
                <a:spcPct val="150000"/>
              </a:lnSpc>
              <a:buFont typeface="Courier New,monospace"/>
              <a:buChar char="o"/>
            </a:pP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Extracció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dades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lvl="1" indent="-365760">
              <a:lnSpc>
                <a:spcPct val="150000"/>
              </a:lnSpc>
              <a:buFont typeface="Courier New,monospace"/>
              <a:buChar char="o"/>
            </a:pP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Avaluació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risc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biaix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lvl="1" indent="-365760">
              <a:lnSpc>
                <a:spcPct val="150000"/>
              </a:lnSpc>
              <a:buFont typeface="Courier New,monospace"/>
              <a:buChar char="o"/>
            </a:pP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Meta-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anàlisi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lvl="1" indent="-365760">
              <a:lnSpc>
                <a:spcPct val="150000"/>
              </a:lnSpc>
              <a:buFont typeface="Courier New,monospace"/>
              <a:buChar char="o"/>
            </a:pP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Avaluació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nivell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d'evidència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científica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mitjançant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 GRADE </a:t>
            </a:r>
            <a:endParaRPr lang="es-E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lvl="1" indent="-365760">
              <a:lnSpc>
                <a:spcPct val="150000"/>
              </a:lnSpc>
              <a:buFont typeface="Courier New,monospace"/>
              <a:buChar char="o"/>
            </a:pP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Elaboració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d'informes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/ article </a:t>
            </a:r>
            <a:r>
              <a:rPr lang="en-US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científic</a:t>
            </a:r>
            <a:endParaRPr lang="es-ES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C1A952-1814-F36F-F848-378258595E78}"/>
              </a:ext>
            </a:extLst>
          </p:cNvPr>
          <p:cNvSpPr txBox="1"/>
          <p:nvPr/>
        </p:nvSpPr>
        <p:spPr>
          <a:xfrm>
            <a:off x="2281238" y="5956300"/>
            <a:ext cx="5581650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Tarifes </a:t>
            </a:r>
            <a:r>
              <a:rPr lang="es-ES" b="1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aprovades</a:t>
            </a:r>
            <a:r>
              <a:rPr lang="es-ES" b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per </a:t>
            </a:r>
            <a:r>
              <a:rPr lang="es-ES" b="1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patronat</a:t>
            </a:r>
            <a:r>
              <a:rPr lang="es-ES" b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s-ES" b="1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IdISBa</a:t>
            </a:r>
            <a:endParaRPr lang="ca-ES" b="1" dirty="0" err="1">
              <a:solidFill>
                <a:srgbClr val="333333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8" name="Picture 10" descr="https://www.idisba.es/es/Portals/0/DocumentosNews/_Logo-IdISBa-2024.jpg">
            <a:extLst>
              <a:ext uri="{FF2B5EF4-FFF2-40B4-BE49-F238E27FC236}">
                <a16:creationId xmlns:a16="http://schemas.microsoft.com/office/drawing/2014/main" id="{23908310-49D7-64CD-6CC0-2EAD217E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4" y="117501"/>
            <a:ext cx="2567171" cy="6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5C19B-3B94-EE6D-7AD4-43BCC5C3602E}"/>
              </a:ext>
            </a:extLst>
          </p:cNvPr>
          <p:cNvSpPr/>
          <p:nvPr/>
        </p:nvSpPr>
        <p:spPr>
          <a:xfrm>
            <a:off x="1870363" y="5818909"/>
            <a:ext cx="5479762" cy="7013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38625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s://www.idisba.es/es/Portals/0/DocumentosNews/_Logo-IdISBa-2024.jpg">
            <a:extLst>
              <a:ext uri="{FF2B5EF4-FFF2-40B4-BE49-F238E27FC236}">
                <a16:creationId xmlns:a16="http://schemas.microsoft.com/office/drawing/2014/main" id="{17DEB3F4-2845-B091-F4F4-04017937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03" y="229347"/>
            <a:ext cx="2567171" cy="6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37066B8-949E-DE59-423D-08B34A215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9" y="173027"/>
            <a:ext cx="4458617" cy="701920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FB703139-AB22-89EE-F9A9-D65F42AC5488}"/>
              </a:ext>
            </a:extLst>
          </p:cNvPr>
          <p:cNvSpPr txBox="1"/>
          <p:nvPr/>
        </p:nvSpPr>
        <p:spPr>
          <a:xfrm>
            <a:off x="1538431" y="1717386"/>
            <a:ext cx="663719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a-ES" sz="2800" dirty="0">
                <a:ea typeface="Calibri"/>
                <a:cs typeface="Calibri"/>
              </a:rPr>
              <a:t>Moltes gràcies per la vostra atenció! </a:t>
            </a:r>
            <a:br>
              <a:rPr lang="ca-ES" sz="2800" dirty="0">
                <a:ea typeface="Calibri"/>
                <a:cs typeface="Calibri"/>
              </a:rPr>
            </a:br>
            <a:br>
              <a:rPr lang="ca-ES" sz="2800" dirty="0">
                <a:ea typeface="Calibri"/>
                <a:cs typeface="Calibri"/>
              </a:rPr>
            </a:br>
            <a:r>
              <a:rPr lang="ca-ES" sz="2800" b="1" dirty="0">
                <a:ea typeface="Calibri"/>
                <a:cs typeface="Calibri"/>
              </a:rPr>
              <a:t>PREGUNTES?</a:t>
            </a:r>
          </a:p>
        </p:txBody>
      </p:sp>
      <p:pic>
        <p:nvPicPr>
          <p:cNvPr id="5" name="Imatge 4" descr="Imatge que conté roba, persona, Cara humana, somriure&#10;&#10;Pot ser que el contingut generat per IA no sigui correcte.">
            <a:extLst>
              <a:ext uri="{FF2B5EF4-FFF2-40B4-BE49-F238E27FC236}">
                <a16:creationId xmlns:a16="http://schemas.microsoft.com/office/drawing/2014/main" id="{426494F9-712F-C074-9FF7-D27F857A3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450" y="3594966"/>
            <a:ext cx="42291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9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D8911-0380-D654-40F4-948676ECC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925303D-613E-B8E0-2FB8-D76F8FFB109B}"/>
              </a:ext>
            </a:extLst>
          </p:cNvPr>
          <p:cNvSpPr txBox="1"/>
          <p:nvPr/>
        </p:nvSpPr>
        <p:spPr>
          <a:xfrm>
            <a:off x="2049264" y="1604068"/>
            <a:ext cx="5292508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ea typeface="Calibri"/>
                <a:cs typeface="Calibri"/>
              </a:rPr>
              <a:t>Les 5 </a:t>
            </a:r>
            <a:r>
              <a:rPr lang="es-ES" sz="3200" b="1" dirty="0" err="1">
                <a:ea typeface="Calibri"/>
                <a:cs typeface="Calibri"/>
              </a:rPr>
              <a:t>A's</a:t>
            </a:r>
            <a:r>
              <a:rPr lang="es-ES" sz="3200" b="1" dirty="0">
                <a:ea typeface="Calibri"/>
                <a:cs typeface="Calibri"/>
              </a:rPr>
              <a:t> de la MBE</a:t>
            </a:r>
          </a:p>
          <a:p>
            <a:endParaRPr lang="es-ES" sz="3200" i="1" dirty="0">
              <a:ea typeface="Calibri"/>
              <a:cs typeface="Calibri"/>
            </a:endParaRPr>
          </a:p>
          <a:p>
            <a:pPr marL="971550" indent="-514350">
              <a:buAutoNum type="arabicPeriod"/>
            </a:pPr>
            <a:r>
              <a:rPr lang="es-ES" sz="3200" b="1" i="1" err="1">
                <a:ea typeface="Calibri"/>
                <a:cs typeface="Calibri"/>
              </a:rPr>
              <a:t>Assess</a:t>
            </a:r>
            <a:r>
              <a:rPr lang="es-ES" sz="3200" i="1" dirty="0">
                <a:ea typeface="Calibri"/>
                <a:cs typeface="Calibri"/>
              </a:rPr>
              <a:t> </a:t>
            </a:r>
            <a:r>
              <a:rPr lang="es-ES" sz="3200" i="1" err="1">
                <a:ea typeface="Calibri"/>
                <a:cs typeface="Calibri"/>
              </a:rPr>
              <a:t>the</a:t>
            </a:r>
            <a:r>
              <a:rPr lang="es-ES" sz="3200" i="1" dirty="0">
                <a:ea typeface="Calibri"/>
                <a:cs typeface="Calibri"/>
              </a:rPr>
              <a:t> </a:t>
            </a:r>
            <a:r>
              <a:rPr lang="es-ES" sz="3200" i="1" err="1">
                <a:ea typeface="Calibri"/>
                <a:cs typeface="Calibri"/>
              </a:rPr>
              <a:t>problem</a:t>
            </a:r>
            <a:endParaRPr lang="es-ES" sz="3200" i="1" dirty="0">
              <a:ea typeface="Calibri"/>
              <a:cs typeface="Calibri"/>
            </a:endParaRPr>
          </a:p>
          <a:p>
            <a:pPr marL="971550" indent="-514350">
              <a:buAutoNum type="arabicPeriod"/>
            </a:pPr>
            <a:r>
              <a:rPr lang="es-ES" sz="3200" b="1" i="1" dirty="0">
                <a:ea typeface="Calibri"/>
                <a:cs typeface="Calibri"/>
              </a:rPr>
              <a:t>Ask</a:t>
            </a:r>
            <a:r>
              <a:rPr lang="es-ES" sz="3200" i="1" dirty="0">
                <a:ea typeface="Calibri"/>
                <a:cs typeface="Calibri"/>
              </a:rPr>
              <a:t> </a:t>
            </a:r>
            <a:r>
              <a:rPr lang="es-ES" sz="3200" i="1" err="1">
                <a:ea typeface="Calibri"/>
                <a:cs typeface="Calibri"/>
              </a:rPr>
              <a:t>the</a:t>
            </a:r>
            <a:r>
              <a:rPr lang="es-ES" sz="3200" i="1" dirty="0">
                <a:ea typeface="Calibri"/>
                <a:cs typeface="Calibri"/>
              </a:rPr>
              <a:t> </a:t>
            </a:r>
            <a:r>
              <a:rPr lang="es-ES" sz="3200" i="1" err="1">
                <a:ea typeface="Calibri"/>
                <a:cs typeface="Calibri"/>
              </a:rPr>
              <a:t>question</a:t>
            </a:r>
            <a:endParaRPr lang="es-ES" sz="3200" i="1" dirty="0">
              <a:ea typeface="Calibri"/>
              <a:cs typeface="Calibri"/>
            </a:endParaRPr>
          </a:p>
          <a:p>
            <a:pPr marL="971550" indent="-514350">
              <a:buAutoNum type="arabicPeriod"/>
            </a:pPr>
            <a:r>
              <a:rPr lang="es-ES" sz="3200" b="1" i="1" err="1">
                <a:ea typeface="Calibri"/>
                <a:cs typeface="Calibri"/>
              </a:rPr>
              <a:t>Acquire</a:t>
            </a:r>
            <a:r>
              <a:rPr lang="es-ES" sz="3200" i="1" dirty="0">
                <a:ea typeface="Calibri"/>
                <a:cs typeface="Calibri"/>
              </a:rPr>
              <a:t> de </a:t>
            </a:r>
            <a:r>
              <a:rPr lang="es-ES" sz="3200" i="1" err="1">
                <a:ea typeface="Calibri"/>
                <a:cs typeface="Calibri"/>
              </a:rPr>
              <a:t>evidence</a:t>
            </a:r>
            <a:endParaRPr lang="es-ES" sz="3200" i="1" dirty="0">
              <a:ea typeface="Calibri"/>
              <a:cs typeface="Calibri"/>
            </a:endParaRPr>
          </a:p>
          <a:p>
            <a:pPr marL="971550" indent="-514350">
              <a:buAutoNum type="arabicPeriod"/>
            </a:pPr>
            <a:r>
              <a:rPr lang="es-ES" sz="3200" b="1" i="1" err="1">
                <a:ea typeface="Calibri"/>
                <a:cs typeface="Calibri"/>
              </a:rPr>
              <a:t>Appraise</a:t>
            </a:r>
            <a:r>
              <a:rPr lang="es-ES" sz="3200" i="1" dirty="0">
                <a:ea typeface="Calibri"/>
                <a:cs typeface="Calibri"/>
              </a:rPr>
              <a:t> </a:t>
            </a:r>
            <a:r>
              <a:rPr lang="es-ES" sz="3200" i="1" err="1">
                <a:ea typeface="Calibri"/>
                <a:cs typeface="Calibri"/>
              </a:rPr>
              <a:t>the</a:t>
            </a:r>
            <a:r>
              <a:rPr lang="es-ES" sz="3200" i="1" dirty="0">
                <a:ea typeface="Calibri"/>
                <a:cs typeface="Calibri"/>
              </a:rPr>
              <a:t> </a:t>
            </a:r>
            <a:r>
              <a:rPr lang="es-ES" sz="3200" i="1" err="1">
                <a:ea typeface="Calibri"/>
                <a:cs typeface="Calibri"/>
              </a:rPr>
              <a:t>evidence</a:t>
            </a:r>
            <a:endParaRPr lang="es-ES" sz="3200" i="1" dirty="0">
              <a:ea typeface="Calibri"/>
              <a:cs typeface="Calibri"/>
            </a:endParaRPr>
          </a:p>
          <a:p>
            <a:pPr marL="971550" indent="-514350">
              <a:buAutoNum type="arabicPeriod"/>
            </a:pPr>
            <a:r>
              <a:rPr lang="es-ES" sz="3200" b="1" i="1" err="1">
                <a:ea typeface="Calibri"/>
                <a:cs typeface="Calibri"/>
              </a:rPr>
              <a:t>Apply</a:t>
            </a:r>
            <a:r>
              <a:rPr lang="es-ES" sz="3200" b="1" i="1" dirty="0">
                <a:ea typeface="Calibri"/>
                <a:cs typeface="Calibri"/>
              </a:rPr>
              <a:t> </a:t>
            </a:r>
            <a:r>
              <a:rPr lang="es-ES" sz="3200" i="1" err="1">
                <a:ea typeface="Calibri"/>
                <a:cs typeface="Calibri"/>
              </a:rPr>
              <a:t>the</a:t>
            </a:r>
            <a:r>
              <a:rPr lang="es-ES" sz="3200" i="1" dirty="0">
                <a:ea typeface="Calibri"/>
                <a:cs typeface="Calibri"/>
              </a:rPr>
              <a:t> </a:t>
            </a:r>
            <a:r>
              <a:rPr lang="es-ES" sz="3200" i="1" err="1">
                <a:ea typeface="Calibri"/>
                <a:cs typeface="Calibri"/>
              </a:rPr>
              <a:t>patient</a:t>
            </a:r>
            <a:endParaRPr lang="es-ES" sz="3200" i="1" dirty="0">
              <a:ea typeface="Calibri"/>
              <a:cs typeface="Calibri"/>
            </a:endParaRPr>
          </a:p>
          <a:p>
            <a:pPr marL="548640" indent="-640080">
              <a:buAutoNum type="arabicPeriod"/>
            </a:pPr>
            <a:endParaRPr lang="es-ES" sz="3200">
              <a:ea typeface="Calibri"/>
              <a:cs typeface="Calibri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3E606A9F-DBDF-112C-99C0-A4396340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b="4825"/>
          <a:stretch>
            <a:fillRect/>
          </a:stretch>
        </p:blipFill>
        <p:spPr bwMode="auto">
          <a:xfrm>
            <a:off x="1850135" y="967739"/>
            <a:ext cx="5713547" cy="4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353" y="6275100"/>
            <a:ext cx="4548184" cy="2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019DAC33-FB01-8C74-CD44-403779D3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4" y="4370"/>
            <a:ext cx="8229666" cy="956145"/>
          </a:xfrm>
        </p:spPr>
        <p:txBody>
          <a:bodyPr anchor="b">
            <a:normAutofit/>
          </a:bodyPr>
          <a:lstStyle/>
          <a:p>
            <a:pPr algn="l"/>
            <a:r>
              <a:rPr lang="es-ES" sz="4000" b="1" dirty="0">
                <a:solidFill>
                  <a:schemeClr val="tx2">
                    <a:lumMod val="49000"/>
                  </a:schemeClr>
                </a:solidFill>
                <a:ea typeface="Calibri"/>
                <a:cs typeface="Calibri"/>
              </a:rPr>
              <a:t>MBE</a:t>
            </a:r>
            <a:endParaRPr lang="ca-ES" dirty="0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CE282898-1AD7-1BE9-6523-65F63D9BAC62}"/>
              </a:ext>
            </a:extLst>
          </p:cNvPr>
          <p:cNvSpPr/>
          <p:nvPr/>
        </p:nvSpPr>
        <p:spPr>
          <a:xfrm>
            <a:off x="5445895" y="1260097"/>
            <a:ext cx="1016275" cy="28447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E84BB-2C91-8FCC-FED5-4120FA010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91CE32-932E-3A38-0510-89F9E3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926"/>
            <a:ext cx="8229600" cy="1143000"/>
          </a:xfrm>
        </p:spPr>
        <p:txBody>
          <a:bodyPr/>
          <a:lstStyle/>
          <a:p>
            <a:pPr algn="l"/>
            <a:r>
              <a:rPr lang="es-ES" b="1" dirty="0">
                <a:solidFill>
                  <a:schemeClr val="tx2"/>
                </a:solidFill>
              </a:rPr>
              <a:t>1.   ASSESS   </a:t>
            </a:r>
            <a:r>
              <a:rPr lang="es-ES" sz="3600" b="1" dirty="0"/>
              <a:t>Pregunta Clínica</a:t>
            </a:r>
            <a:r>
              <a:rPr lang="es-ES" b="1" dirty="0">
                <a:solidFill>
                  <a:schemeClr val="tx2"/>
                </a:solidFill>
              </a:rPr>
              <a:t>      </a:t>
            </a:r>
            <a:r>
              <a:rPr lang="es-ES" sz="3600" dirty="0"/>
              <a:t> </a:t>
            </a:r>
            <a:r>
              <a:rPr lang="es-ES" b="1" dirty="0">
                <a:solidFill>
                  <a:schemeClr val="tx2"/>
                </a:solidFill>
              </a:rPr>
              <a:t>     </a:t>
            </a:r>
            <a:endParaRPr lang="es-ES" sz="2800" b="1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16225225-334B-44AD-5EF8-9E854C6D6505}"/>
              </a:ext>
            </a:extLst>
          </p:cNvPr>
          <p:cNvSpPr txBox="1"/>
          <p:nvPr/>
        </p:nvSpPr>
        <p:spPr>
          <a:xfrm>
            <a:off x="862499" y="2461444"/>
            <a:ext cx="7856810" cy="11430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err="1">
                <a:solidFill>
                  <a:srgbClr val="333333"/>
                </a:solidFill>
                <a:ea typeface="+mn-lt"/>
                <a:cs typeface="+mn-lt"/>
              </a:rPr>
              <a:t>S'hauria</a:t>
            </a:r>
            <a:r>
              <a:rPr lang="en-US" sz="2400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i="1" err="1">
                <a:solidFill>
                  <a:srgbClr val="333333"/>
                </a:solidFill>
                <a:ea typeface="+mn-lt"/>
                <a:cs typeface="+mn-lt"/>
              </a:rPr>
              <a:t>d'utilitzar</a:t>
            </a:r>
            <a:r>
              <a:rPr lang="en-US" sz="2400" i="1" dirty="0">
                <a:solidFill>
                  <a:srgbClr val="333333"/>
                </a:solidFill>
                <a:ea typeface="+mn-lt"/>
                <a:cs typeface="+mn-lt"/>
              </a:rPr>
              <a:t> la </a:t>
            </a:r>
            <a:r>
              <a:rPr lang="en-US" sz="2400" i="1" err="1">
                <a:solidFill>
                  <a:srgbClr val="333333"/>
                </a:solidFill>
                <a:ea typeface="+mn-lt"/>
                <a:cs typeface="+mn-lt"/>
              </a:rPr>
              <a:t>mamografia</a:t>
            </a:r>
            <a:r>
              <a:rPr lang="en-US" sz="2400" i="1" dirty="0">
                <a:solidFill>
                  <a:srgbClr val="333333"/>
                </a:solidFill>
                <a:ea typeface="+mn-lt"/>
                <a:cs typeface="+mn-lt"/>
              </a:rPr>
              <a:t> digital per a la </a:t>
            </a:r>
            <a:r>
              <a:rPr lang="en-US" sz="2400" i="1" err="1">
                <a:solidFill>
                  <a:srgbClr val="333333"/>
                </a:solidFill>
                <a:ea typeface="+mn-lt"/>
                <a:cs typeface="+mn-lt"/>
              </a:rPr>
              <a:t>detecció</a:t>
            </a:r>
            <a:r>
              <a:rPr lang="en-US" sz="2400" i="1" dirty="0">
                <a:solidFill>
                  <a:srgbClr val="333333"/>
                </a:solidFill>
                <a:ea typeface="+mn-lt"/>
                <a:cs typeface="+mn-lt"/>
              </a:rPr>
              <a:t> del </a:t>
            </a:r>
            <a:r>
              <a:rPr lang="en-US" sz="2400" i="1" err="1">
                <a:solidFill>
                  <a:srgbClr val="333333"/>
                </a:solidFill>
                <a:ea typeface="+mn-lt"/>
                <a:cs typeface="+mn-lt"/>
              </a:rPr>
              <a:t>càncer</a:t>
            </a:r>
            <a:r>
              <a:rPr lang="en-US" sz="2400" i="1" dirty="0">
                <a:solidFill>
                  <a:srgbClr val="333333"/>
                </a:solidFill>
                <a:ea typeface="+mn-lt"/>
                <a:cs typeface="+mn-lt"/>
              </a:rPr>
              <a:t> de mama </a:t>
            </a:r>
            <a:r>
              <a:rPr lang="en-US" sz="2400" i="1" err="1">
                <a:solidFill>
                  <a:srgbClr val="333333"/>
                </a:solidFill>
                <a:ea typeface="+mn-lt"/>
                <a:cs typeface="+mn-lt"/>
              </a:rPr>
              <a:t>en</a:t>
            </a:r>
            <a:r>
              <a:rPr lang="en-US" sz="2400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i="1" err="1">
                <a:solidFill>
                  <a:srgbClr val="333333"/>
                </a:solidFill>
                <a:ea typeface="+mn-lt"/>
                <a:cs typeface="+mn-lt"/>
              </a:rPr>
              <a:t>dones</a:t>
            </a:r>
            <a:r>
              <a:rPr lang="en-US" sz="2400" i="1" dirty="0">
                <a:solidFill>
                  <a:srgbClr val="333333"/>
                </a:solidFill>
                <a:ea typeface="+mn-lt"/>
                <a:cs typeface="+mn-lt"/>
              </a:rPr>
              <a:t>?</a:t>
            </a:r>
            <a:endParaRPr lang="ca-ES" sz="2400" i="1" dirty="0">
              <a:ea typeface="+mn-lt"/>
              <a:cs typeface="+mn-lt"/>
            </a:endParaRPr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2B30A0FF-BA49-5B00-CD8F-D5ED3210873A}"/>
              </a:ext>
            </a:extLst>
          </p:cNvPr>
          <p:cNvSpPr/>
          <p:nvPr/>
        </p:nvSpPr>
        <p:spPr>
          <a:xfrm>
            <a:off x="683034" y="2045716"/>
            <a:ext cx="8216923" cy="19790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tge 9" descr="Imatge que conté calçat, talons alts&#10;&#10;Pot ser que el contingut generat per IA no sigui correcte.">
            <a:extLst>
              <a:ext uri="{FF2B5EF4-FFF2-40B4-BE49-F238E27FC236}">
                <a16:creationId xmlns:a16="http://schemas.microsoft.com/office/drawing/2014/main" id="{6585FDFE-FC88-1232-014F-6101AEE45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10" y="4909295"/>
            <a:ext cx="2111348" cy="1358536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38C113A8-46D5-EE2A-9ACC-B1A8EC028245}"/>
              </a:ext>
            </a:extLst>
          </p:cNvPr>
          <p:cNvSpPr txBox="1"/>
          <p:nvPr/>
        </p:nvSpPr>
        <p:spPr>
          <a:xfrm>
            <a:off x="679739" y="1534103"/>
            <a:ext cx="22470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sz="2000" dirty="0">
                <a:ea typeface="Calibri"/>
                <a:cs typeface="Calibri"/>
              </a:rPr>
              <a:t>Exemple: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4741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D4FE5EB831F4084C08516C7833262" ma:contentTypeVersion="19" ma:contentTypeDescription="Crea un document nou" ma:contentTypeScope="" ma:versionID="63a340b64c008961fc1b6ded710a53f0">
  <xsd:schema xmlns:xsd="http://www.w3.org/2001/XMLSchema" xmlns:xs="http://www.w3.org/2001/XMLSchema" xmlns:p="http://schemas.microsoft.com/office/2006/metadata/properties" xmlns:ns2="3777aa70-1b57-4ce0-b42b-140eb37b320e" xmlns:ns3="79821a09-2e0f-494e-a2c5-256c0e61b51a" targetNamespace="http://schemas.microsoft.com/office/2006/metadata/properties" ma:root="true" ma:fieldsID="af7092155a0256599f716955e16e85d8" ns2:_="" ns3:_="">
    <xsd:import namespace="3777aa70-1b57-4ce0-b42b-140eb37b320e"/>
    <xsd:import namespace="79821a09-2e0f-494e-a2c5-256c0e61b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7aa70-1b57-4ce0-b42b-140eb37b3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6d83f129-b97c-4e8c-a2d3-076ccb8f5c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rmat" ma:index="26" nillable="true" ma:displayName="Format" ma:default="Llistat" ma:format="Dropdown" ma:internalName="Format">
      <xsd:simpleType>
        <xsd:restriction base="dms:Choice">
          <xsd:enumeration value="Llistat"/>
          <xsd:enumeration value="Opció 2"/>
          <xsd:enumeration value="Opció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21a09-2e0f-494e-a2c5-256c0e61b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692afc-3120-48da-b7df-c2a212be8247}" ma:internalName="TaxCatchAll" ma:showField="CatchAllData" ma:web="79821a09-2e0f-494e-a2c5-256c0e61b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821a09-2e0f-494e-a2c5-256c0e61b51a" xsi:nil="true"/>
    <lcf76f155ced4ddcb4097134ff3c332f xmlns="3777aa70-1b57-4ce0-b42b-140eb37b320e">
      <Terms xmlns="http://schemas.microsoft.com/office/infopath/2007/PartnerControls"/>
    </lcf76f155ced4ddcb4097134ff3c332f>
    <Format xmlns="3777aa70-1b57-4ce0-b42b-140eb37b320e">Llistat</Format>
  </documentManagement>
</p:properties>
</file>

<file path=customXml/itemProps1.xml><?xml version="1.0" encoding="utf-8"?>
<ds:datastoreItem xmlns:ds="http://schemas.openxmlformats.org/officeDocument/2006/customXml" ds:itemID="{053DC683-D848-4C96-9CFE-7F0C0E5565D0}"/>
</file>

<file path=customXml/itemProps2.xml><?xml version="1.0" encoding="utf-8"?>
<ds:datastoreItem xmlns:ds="http://schemas.openxmlformats.org/officeDocument/2006/customXml" ds:itemID="{38FE3F00-2D83-4C48-A439-310C46952A3F}"/>
</file>

<file path=customXml/itemProps3.xml><?xml version="1.0" encoding="utf-8"?>
<ds:datastoreItem xmlns:ds="http://schemas.openxmlformats.org/officeDocument/2006/customXml" ds:itemID="{1200A9E6-A801-4EC1-AE70-37C928E3755A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 en pantalla (4:3)</PresentationFormat>
  <Slides>64</Slides>
  <Notes>16</Notes>
  <HiddenSlides>2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64</vt:i4>
      </vt:variant>
    </vt:vector>
  </HeadingPairs>
  <TitlesOfParts>
    <vt:vector size="65" baseType="lpstr">
      <vt:lpstr>Tema de Office</vt:lpstr>
      <vt:lpstr>Presentació del PowerPoint</vt:lpstr>
      <vt:lpstr>Revisions Sistemàtiques</vt:lpstr>
      <vt:lpstr>Medicina Basada en l'Evidència (MBE)</vt:lpstr>
      <vt:lpstr>Què NO és la  Medicina Basada en l'Evidència?</vt:lpstr>
      <vt:lpstr>Medicina Basada en l'Evidència (MBE)</vt:lpstr>
      <vt:lpstr>MBE</vt:lpstr>
      <vt:lpstr>MBE</vt:lpstr>
      <vt:lpstr>MBE</vt:lpstr>
      <vt:lpstr>1.   ASSESS   Pregunta Clínica            </vt:lpstr>
      <vt:lpstr>MBE</vt:lpstr>
      <vt:lpstr>2.   ASK    Pregunta PICO       </vt:lpstr>
      <vt:lpstr>Presentació del PowerPoint</vt:lpstr>
      <vt:lpstr>MBE</vt:lpstr>
      <vt:lpstr>2.   ACQUIRE    Piràmide(s) de l'Evidència    </vt:lpstr>
      <vt:lpstr>Revisions Sistemàtiques</vt:lpstr>
      <vt:lpstr>2.   ACQUIRE    Revisions Sistemàtiques (RS)  </vt:lpstr>
      <vt:lpstr>2.   ACQUIRE    Revisions Sistemàtiques (RS)  </vt:lpstr>
      <vt:lpstr>Presentació del PowerPoint</vt:lpstr>
      <vt:lpstr>Presentació del PowerPoint</vt:lpstr>
      <vt:lpstr>2.   ACQUIRE    Revisions Sistemàtiques (RS)  </vt:lpstr>
      <vt:lpstr>Presentació del PowerPoint</vt:lpstr>
      <vt:lpstr>Presentació del PowerPoint</vt:lpstr>
      <vt:lpstr>2.   ACQUIRE    Revisions Sistemàtiques (RS)  </vt:lpstr>
      <vt:lpstr>2.   ACQUIRE    Revisions Sistemàtiques (RS)  </vt:lpstr>
      <vt:lpstr>2.   ACQUIRE    Revisions Sistemàtiques (RS)  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2.   ACQUIRE    Revisions Sistemàtiques (RS)  </vt:lpstr>
      <vt:lpstr>2.   ACQUIRE    Revisions Sistemàtiques (RS)  </vt:lpstr>
      <vt:lpstr>2.   ACQUIRE    Revisions Sistemàtiques (RS)  </vt:lpstr>
      <vt:lpstr>2.   ACQUIRE    Revisions Sistemàtiques (RS)  </vt:lpstr>
      <vt:lpstr>2.   ACQUIRE    Revisions Sistemàtiques (RS)  </vt:lpstr>
      <vt:lpstr>2.   ACQUIRE    Revisions Sistemàtiques (RS)  </vt:lpstr>
      <vt:lpstr>Presentació del PowerPoint</vt:lpstr>
      <vt:lpstr>MBE</vt:lpstr>
      <vt:lpstr>3.   APPRAISE    Revisions Sistemàtiques (RS </vt:lpstr>
      <vt:lpstr>Presentació del PowerPoint</vt:lpstr>
      <vt:lpstr>Presentació del PowerPoint</vt:lpstr>
      <vt:lpstr>Presentació del PowerPoint</vt:lpstr>
      <vt:lpstr>MBE</vt:lpstr>
      <vt:lpstr>Presentació del PowerPoint</vt:lpstr>
      <vt:lpstr>Presentació del PowerPoint</vt:lpstr>
      <vt:lpstr>Presentació del PowerPoint</vt:lpstr>
      <vt:lpstr>MBE</vt:lpstr>
      <vt:lpstr>Presentació del PowerPoint</vt:lpstr>
      <vt:lpstr>Presentació del PowerPoint</vt:lpstr>
      <vt:lpstr>Presentació del PowerPoint</vt:lpstr>
      <vt:lpstr>Presentació del PowerPoint</vt:lpstr>
      <vt:lpstr>MBE</vt:lpstr>
      <vt:lpstr>Limitacions de la MBE</vt:lpstr>
      <vt:lpstr>MBE</vt:lpstr>
      <vt:lpstr>Col·laboració Cochrane</vt:lpstr>
      <vt:lpstr>Col·laboració Cochrane      </vt:lpstr>
      <vt:lpstr>Col·laboració Cochrane           Objectius     </vt:lpstr>
      <vt:lpstr>Col·laboració Cochrane           </vt:lpstr>
      <vt:lpstr>Col·laboració Cochrane           </vt:lpstr>
      <vt:lpstr>Col·laboració Cochrane           </vt:lpstr>
      <vt:lpstr>Presentació del PowerPoint</vt:lpstr>
      <vt:lpstr>Objectius  Cochrane Balearic Islands</vt:lpstr>
      <vt:lpstr>Presentació del PowerPoint</vt:lpstr>
      <vt:lpstr>Presentació del PowerPoint</vt:lpstr>
    </vt:vector>
  </TitlesOfParts>
  <Company>Ibsalut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 IdISBA</dc:title>
  <dc:creator>S047868</dc:creator>
  <cp:revision>2056</cp:revision>
  <dcterms:created xsi:type="dcterms:W3CDTF">2025-02-05T07:53:36Z</dcterms:created>
  <dcterms:modified xsi:type="dcterms:W3CDTF">2025-02-17T11:16:58Z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0x010100E1DD4FE5EB831F4084C08516C7833262</vt:lpwstr>
  </property>
</Properties>
</file>